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0"/>
  </p:notesMasterIdLst>
  <p:sldIdLst>
    <p:sldId id="30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9" r:id="rId11"/>
    <p:sldId id="268" r:id="rId12"/>
    <p:sldId id="275" r:id="rId13"/>
    <p:sldId id="271" r:id="rId14"/>
    <p:sldId id="277" r:id="rId15"/>
    <p:sldId id="274" r:id="rId16"/>
    <p:sldId id="278" r:id="rId17"/>
    <p:sldId id="266" r:id="rId18"/>
    <p:sldId id="270" r:id="rId19"/>
    <p:sldId id="272" r:id="rId20"/>
    <p:sldId id="273" r:id="rId21"/>
    <p:sldId id="276" r:id="rId22"/>
    <p:sldId id="269" r:id="rId23"/>
    <p:sldId id="267" r:id="rId24"/>
    <p:sldId id="282" r:id="rId25"/>
    <p:sldId id="281" r:id="rId26"/>
    <p:sldId id="283" r:id="rId27"/>
    <p:sldId id="287" r:id="rId28"/>
    <p:sldId id="284" r:id="rId29"/>
    <p:sldId id="288" r:id="rId30"/>
    <p:sldId id="285" r:id="rId31"/>
    <p:sldId id="289" r:id="rId32"/>
    <p:sldId id="286" r:id="rId33"/>
    <p:sldId id="290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280" r:id="rId47"/>
    <p:sldId id="304" r:id="rId48"/>
    <p:sldId id="291" r:id="rId4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16" autoAdjust="0"/>
    <p:restoredTop sz="94660"/>
  </p:normalViewPr>
  <p:slideViewPr>
    <p:cSldViewPr snapToGrid="0">
      <p:cViewPr varScale="1">
        <p:scale>
          <a:sx n="87" d="100"/>
          <a:sy n="87" d="100"/>
        </p:scale>
        <p:origin x="8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B598A-3AD5-458E-A0F3-30BAB1E4395E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378ED-7F4B-4F31-AE99-4976B17C7C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518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http://gozoneguide.com/layers-of-the-rainforest-worksheet/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378ED-7F4B-4F31-AE99-4976B17C7C6A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587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http://gozoneguide.com/layers-of-the-rainforest-worksheet/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378ED-7F4B-4F31-AE99-4976B17C7C6A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319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http://gozoneguide.com/layers-of-the-rainforest-worksheet/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378ED-7F4B-4F31-AE99-4976B17C7C6A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99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72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965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6651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720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2963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0631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3467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5546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473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0813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42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7012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522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605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849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93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70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635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596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11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560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77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50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69470-876A-4EBE-A666-ABBDB5A95163}" type="datetimeFigureOut">
              <a:rPr lang="ko-KR" altLang="en-US" smtClean="0"/>
              <a:t>2017-05-24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DE5F4-91E6-4725-95FC-87D16158853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2818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slide" Target="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iwgpA4ReEc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cuCO2CLM6I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Rainforest 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81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228600" y="4197926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Squirrel Monkey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>
            <a:off x="114300" y="-114299"/>
            <a:ext cx="441613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Omnivore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748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aturalworldsafaris.com/~/media/images/wildlife/jaguar/nsw-st-jaguar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259772" y="1111826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Jaguar 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 flipH="1">
            <a:off x="7595753" y="0"/>
            <a:ext cx="4447310" cy="3314702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Carnivore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089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01336" y="332508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Two Toed Sloth 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 flipH="1">
            <a:off x="7900554" y="0"/>
            <a:ext cx="429144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Herbivore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537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3727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6192982" y="3411862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Golden Arrow-Poison Frog 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>
            <a:off x="114300" y="-114299"/>
            <a:ext cx="441613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Carnivore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851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5881254" y="3699162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Ruby Topaz Hummingbird  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>
            <a:off x="114300" y="-114299"/>
            <a:ext cx="441613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Herbivore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306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396"/>
            <a:ext cx="12192000" cy="7612518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748145" y="3938153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err="1" smtClean="0">
                <a:latin typeface="Algerian" panose="04020705040A02060702" pitchFamily="82" charset="0"/>
              </a:rPr>
              <a:t>Morpho</a:t>
            </a:r>
            <a:r>
              <a:rPr lang="en-US" altLang="ko-KR" sz="4000" dirty="0" smtClean="0">
                <a:latin typeface="Algerian" panose="04020705040A02060702" pitchFamily="82" charset="0"/>
              </a:rPr>
              <a:t> Butterfly 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>
            <a:off x="114300" y="-114299"/>
            <a:ext cx="441613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Herbivore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14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841"/>
            <a:ext cx="12192000" cy="8116957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5881254" y="4426526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Harpy Eagle 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6" name="폭발 2 5"/>
          <p:cNvSpPr/>
          <p:nvPr/>
        </p:nvSpPr>
        <p:spPr>
          <a:xfrm>
            <a:off x="114300" y="-114299"/>
            <a:ext cx="441613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Carnivore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256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0138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2857501" y="218208"/>
            <a:ext cx="6161808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Keel-Billed toucan  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>
            <a:off x="7574973" y="3345873"/>
            <a:ext cx="441613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Herbivore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212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698"/>
            <a:ext cx="12192000" cy="788416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5808518" y="4457699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Howler Monkey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>
            <a:off x="114300" y="-114299"/>
            <a:ext cx="441613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Herbivore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735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410" y="0"/>
            <a:ext cx="13062857" cy="6858000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5964381" y="592281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Anaconda  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>
            <a:off x="114300" y="-114299"/>
            <a:ext cx="441613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Carnivore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349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9084143" y="1351484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val 29"/>
          <p:cNvSpPr/>
          <p:nvPr/>
        </p:nvSpPr>
        <p:spPr>
          <a:xfrm>
            <a:off x="10373534" y="4355140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9241465" y="6077765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>
            <a:off x="809919" y="4162828"/>
            <a:ext cx="490989" cy="47026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71383" y="3625073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val 26"/>
          <p:cNvSpPr/>
          <p:nvPr/>
        </p:nvSpPr>
        <p:spPr>
          <a:xfrm>
            <a:off x="3364878" y="3170346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463539" y="585299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Oval 31"/>
          <p:cNvSpPr/>
          <p:nvPr/>
        </p:nvSpPr>
        <p:spPr>
          <a:xfrm>
            <a:off x="463538" y="5620018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Click 8 Carnivores: </a:t>
            </a:r>
            <a:endParaRPr lang="ko-KR" altLang="en-US" dirty="0"/>
          </a:p>
        </p:txBody>
      </p:sp>
      <p:pic>
        <p:nvPicPr>
          <p:cNvPr id="4" name="tig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86" y="5466861"/>
            <a:ext cx="3950791" cy="1391139"/>
          </a:xfrm>
          <a:prstGeom prst="rect">
            <a:avLst/>
          </a:prstGeom>
        </p:spPr>
      </p:pic>
      <p:pic>
        <p:nvPicPr>
          <p:cNvPr id="5" name="orc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53" y="437861"/>
            <a:ext cx="4054524" cy="22637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sha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6" y="0"/>
            <a:ext cx="2376881" cy="1943100"/>
          </a:xfrm>
          <a:prstGeom prst="rect">
            <a:avLst/>
          </a:prstGeom>
        </p:spPr>
      </p:pic>
      <p:pic>
        <p:nvPicPr>
          <p:cNvPr id="7" name="wol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2617059"/>
            <a:ext cx="2000856" cy="2140526"/>
          </a:xfrm>
          <a:prstGeom prst="rect">
            <a:avLst/>
          </a:prstGeom>
        </p:spPr>
      </p:pic>
      <p:pic>
        <p:nvPicPr>
          <p:cNvPr id="8" name="pengui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38" y="5091545"/>
            <a:ext cx="1766455" cy="1766455"/>
          </a:xfrm>
          <a:prstGeom prst="rect">
            <a:avLst/>
          </a:prstGeom>
        </p:spPr>
      </p:pic>
      <p:pic>
        <p:nvPicPr>
          <p:cNvPr id="10" name="alligator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55" y="4147198"/>
            <a:ext cx="2843645" cy="1436184"/>
          </a:xfrm>
          <a:prstGeom prst="rect">
            <a:avLst/>
          </a:prstGeom>
        </p:spPr>
      </p:pic>
      <p:pic>
        <p:nvPicPr>
          <p:cNvPr id="11" name="bear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24" y="4865290"/>
            <a:ext cx="1903204" cy="1863436"/>
          </a:xfrm>
          <a:prstGeom prst="rect">
            <a:avLst/>
          </a:prstGeom>
        </p:spPr>
      </p:pic>
      <p:pic>
        <p:nvPicPr>
          <p:cNvPr id="12" name="Koal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23" y="1796106"/>
            <a:ext cx="971982" cy="1277194"/>
          </a:xfrm>
          <a:prstGeom prst="rect">
            <a:avLst/>
          </a:prstGeom>
        </p:spPr>
      </p:pic>
      <p:pic>
        <p:nvPicPr>
          <p:cNvPr id="13" name="cow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2" y="1487547"/>
            <a:ext cx="2932789" cy="2428177"/>
          </a:xfrm>
          <a:prstGeom prst="rect">
            <a:avLst/>
          </a:prstGeom>
        </p:spPr>
      </p:pic>
      <p:pic>
        <p:nvPicPr>
          <p:cNvPr id="14" name="rabbi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97" y="511954"/>
            <a:ext cx="1223206" cy="1431146"/>
          </a:xfrm>
          <a:prstGeom prst="rect">
            <a:avLst/>
          </a:prstGeom>
        </p:spPr>
      </p:pic>
      <p:pic>
        <p:nvPicPr>
          <p:cNvPr id="15" name="vulture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54" y="3136250"/>
            <a:ext cx="3303951" cy="1741888"/>
          </a:xfrm>
          <a:prstGeom prst="rect">
            <a:avLst/>
          </a:prstGeom>
        </p:spPr>
      </p:pic>
      <p:pic>
        <p:nvPicPr>
          <p:cNvPr id="16" name="hawk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33" y="3290189"/>
            <a:ext cx="1987266" cy="1714017"/>
          </a:xfrm>
          <a:prstGeom prst="rect">
            <a:avLst/>
          </a:prstGeom>
        </p:spPr>
      </p:pic>
      <p:pic>
        <p:nvPicPr>
          <p:cNvPr id="17" name="fox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85" y="2617059"/>
            <a:ext cx="1487518" cy="2016028"/>
          </a:xfrm>
          <a:prstGeom prst="rect">
            <a:avLst/>
          </a:prstGeom>
        </p:spPr>
      </p:pic>
      <p:pic>
        <p:nvPicPr>
          <p:cNvPr id="18" name="mouse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48" y="5220064"/>
            <a:ext cx="1601525" cy="1166736"/>
          </a:xfrm>
          <a:prstGeom prst="rect">
            <a:avLst/>
          </a:prstGeom>
        </p:spPr>
      </p:pic>
      <p:pic>
        <p:nvPicPr>
          <p:cNvPr id="19" name="pand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79" y="1148865"/>
            <a:ext cx="2213431" cy="1672370"/>
          </a:xfrm>
          <a:prstGeom prst="rect">
            <a:avLst/>
          </a:prstGeom>
        </p:spPr>
      </p:pic>
      <p:pic>
        <p:nvPicPr>
          <p:cNvPr id="20" name="bee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573212"/>
            <a:ext cx="845127" cy="845127"/>
          </a:xfrm>
          <a:prstGeom prst="rect">
            <a:avLst/>
          </a:prstGeom>
        </p:spPr>
      </p:pic>
      <p:pic>
        <p:nvPicPr>
          <p:cNvPr id="21" name="huma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44" y="4147197"/>
            <a:ext cx="1847580" cy="2771371"/>
          </a:xfrm>
          <a:prstGeom prst="rect">
            <a:avLst/>
          </a:prstGeom>
        </p:spPr>
      </p:pic>
      <p:pic>
        <p:nvPicPr>
          <p:cNvPr id="22" name="pi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95" y="5333824"/>
            <a:ext cx="1143787" cy="953899"/>
          </a:xfrm>
          <a:prstGeom prst="rect">
            <a:avLst/>
          </a:prstGeom>
        </p:spPr>
      </p:pic>
      <p:pic>
        <p:nvPicPr>
          <p:cNvPr id="23" name="grasshopper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088" y="2984601"/>
            <a:ext cx="1416563" cy="8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2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1" fill="hold">
                      <p:stCondLst>
                        <p:cond delay="0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9" fill="hold">
                      <p:stCondLst>
                        <p:cond delay="0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7" fill="hold">
                      <p:stCondLst>
                        <p:cond delay="0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5" fill="hold">
                      <p:stCondLst>
                        <p:cond delay="0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9" grpId="0" animBg="1"/>
      <p:bldP spid="26" grpId="0" animBg="1"/>
      <p:bldP spid="28" grpId="0" animBg="1"/>
      <p:bldP spid="27" grpId="0" animBg="1"/>
      <p:bldP spid="3" grpId="0" animBg="1"/>
      <p:bldP spid="32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1490"/>
            <a:ext cx="12191999" cy="8205216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33157" y="4655126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Tapir 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>
            <a:off x="114300" y="-114299"/>
            <a:ext cx="441613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Herbivore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08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946"/>
            <a:ext cx="12192000" cy="7867904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6328063" y="4166754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Scarlett Macaw 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>
            <a:off x="114300" y="-114299"/>
            <a:ext cx="441613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Herbivore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637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1"/>
            <a:ext cx="9144001" cy="6858001"/>
          </a:xfrm>
        </p:spPr>
      </p:pic>
      <p:sp>
        <p:nvSpPr>
          <p:cNvPr id="5" name="직사각형 4"/>
          <p:cNvSpPr/>
          <p:nvPr/>
        </p:nvSpPr>
        <p:spPr>
          <a:xfrm>
            <a:off x="2133601" y="1027906"/>
            <a:ext cx="2348088" cy="21555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2133601" y="3431690"/>
            <a:ext cx="2348088" cy="9596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2133601" y="4639601"/>
            <a:ext cx="2348088" cy="10777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2133601" y="5965604"/>
            <a:ext cx="2348088" cy="6383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4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3747912" y="0"/>
            <a:ext cx="499908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0" name="Picture 2" descr="Printables Layers Of The Rainforest Worksheet 1000 ideas about rainforest activities on pinterest rain forest fun facts and matching practice p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008" y="0"/>
            <a:ext cx="5301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oa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89590" y="230188"/>
            <a:ext cx="676275" cy="695325"/>
          </a:xfrm>
          <a:prstGeom prst="rect">
            <a:avLst/>
          </a:prstGeom>
        </p:spPr>
      </p:pic>
      <p:pic>
        <p:nvPicPr>
          <p:cNvPr id="6" name="sloth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8573" y="945269"/>
            <a:ext cx="695325" cy="657225"/>
          </a:xfrm>
          <a:prstGeom prst="rect">
            <a:avLst/>
          </a:prstGeom>
        </p:spPr>
      </p:pic>
      <p:pic>
        <p:nvPicPr>
          <p:cNvPr id="7" name="tapir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97623" y="1667406"/>
            <a:ext cx="676275" cy="657225"/>
          </a:xfrm>
          <a:prstGeom prst="rect">
            <a:avLst/>
          </a:prstGeom>
        </p:spPr>
      </p:pic>
      <p:pic>
        <p:nvPicPr>
          <p:cNvPr id="8" name="ocelot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8912" y="2400832"/>
            <a:ext cx="676275" cy="619125"/>
          </a:xfrm>
          <a:prstGeom prst="rect">
            <a:avLst/>
          </a:prstGeom>
        </p:spPr>
      </p:pic>
      <p:pic>
        <p:nvPicPr>
          <p:cNvPr id="9" name="toucan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18436" y="3096158"/>
            <a:ext cx="657225" cy="676275"/>
          </a:xfrm>
          <a:prstGeom prst="rect">
            <a:avLst/>
          </a:prstGeom>
        </p:spPr>
      </p:pic>
      <p:pic>
        <p:nvPicPr>
          <p:cNvPr id="10" name="gekco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27962" y="3811945"/>
            <a:ext cx="657225" cy="638175"/>
          </a:xfrm>
          <a:prstGeom prst="rect">
            <a:avLst/>
          </a:prstGeom>
        </p:spPr>
      </p:pic>
      <p:pic>
        <p:nvPicPr>
          <p:cNvPr id="11" name="harpy eagle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35016" y="4512210"/>
            <a:ext cx="657225" cy="638175"/>
          </a:xfrm>
          <a:prstGeom prst="rect">
            <a:avLst/>
          </a:prstGeom>
        </p:spPr>
      </p:pic>
      <p:pic>
        <p:nvPicPr>
          <p:cNvPr id="13" name="morpho butterfly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35016" y="5212475"/>
            <a:ext cx="657225" cy="657225"/>
          </a:xfrm>
          <a:prstGeom prst="rect">
            <a:avLst/>
          </a:prstGeom>
        </p:spPr>
      </p:pic>
      <p:pic>
        <p:nvPicPr>
          <p:cNvPr id="14" name="frog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35016" y="5903208"/>
            <a:ext cx="6572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7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9974 0.53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07591 -0.284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12734 -0.484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2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09206 -0.564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09075 0.279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3451 -0.257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14323 0.293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26524 0.5909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8" y="2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29245 0.2432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Forest Floor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85" y="3032700"/>
            <a:ext cx="4009524" cy="40095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6153">
            <a:off x="1731903" y="1416772"/>
            <a:ext cx="2150636" cy="940627"/>
          </a:xfrm>
          <a:prstGeom prst="rect">
            <a:avLst/>
          </a:prstGeom>
        </p:spPr>
      </p:pic>
      <p:sp>
        <p:nvSpPr>
          <p:cNvPr id="3" name="포인트가 7개인 별 2"/>
          <p:cNvSpPr/>
          <p:nvPr/>
        </p:nvSpPr>
        <p:spPr>
          <a:xfrm rot="20900312">
            <a:off x="8800620" y="240367"/>
            <a:ext cx="2599980" cy="2170323"/>
          </a:xfrm>
          <a:prstGeom prst="star7">
            <a:avLst>
              <a:gd name="adj" fmla="val 33866"/>
              <a:gd name="hf" fmla="val 102572"/>
              <a:gd name="vf" fmla="val 105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2%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26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857250"/>
            <a:ext cx="11760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5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Understory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29" y="3084723"/>
            <a:ext cx="3050178" cy="349785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1832"/>
            <a:ext cx="6133627" cy="195549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73985"/>
            <a:ext cx="1633914" cy="1234155"/>
          </a:xfrm>
          <a:prstGeom prst="rect">
            <a:avLst/>
          </a:prstGeom>
        </p:spPr>
      </p:pic>
      <p:sp>
        <p:nvSpPr>
          <p:cNvPr id="7" name="포인트가 7개인 별 6"/>
          <p:cNvSpPr/>
          <p:nvPr/>
        </p:nvSpPr>
        <p:spPr>
          <a:xfrm rot="20900312">
            <a:off x="8081747" y="313778"/>
            <a:ext cx="3374768" cy="2644456"/>
          </a:xfrm>
          <a:prstGeom prst="star7">
            <a:avLst>
              <a:gd name="adj" fmla="val 33866"/>
              <a:gd name="hf" fmla="val 102572"/>
              <a:gd name="vf" fmla="val 105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2-15%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01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43" y="737546"/>
            <a:ext cx="7443514" cy="558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34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Canopy 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1237" y="4884832"/>
            <a:ext cx="2773525" cy="197316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8" y="-345942"/>
            <a:ext cx="4286939" cy="4286939"/>
          </a:xfrm>
          <a:prstGeom prst="rect">
            <a:avLst/>
          </a:prstGeom>
        </p:spPr>
      </p:pic>
      <p:sp>
        <p:nvSpPr>
          <p:cNvPr id="5" name="포인트가 7개인 별 4"/>
          <p:cNvSpPr/>
          <p:nvPr/>
        </p:nvSpPr>
        <p:spPr>
          <a:xfrm rot="20900312">
            <a:off x="8800620" y="240367"/>
            <a:ext cx="2599980" cy="2170323"/>
          </a:xfrm>
          <a:prstGeom prst="star7">
            <a:avLst>
              <a:gd name="adj" fmla="val 33866"/>
              <a:gd name="hf" fmla="val 102572"/>
              <a:gd name="vf" fmla="val 105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95%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102869" y="2079466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54609" y="1142072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l 24"/>
          <p:cNvSpPr/>
          <p:nvPr/>
        </p:nvSpPr>
        <p:spPr>
          <a:xfrm>
            <a:off x="6378771" y="1550567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283518" y="2338550"/>
            <a:ext cx="485240" cy="4826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Oval 27"/>
          <p:cNvSpPr/>
          <p:nvPr/>
        </p:nvSpPr>
        <p:spPr>
          <a:xfrm>
            <a:off x="4460162" y="1791300"/>
            <a:ext cx="189726" cy="2645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129417" y="3330989"/>
            <a:ext cx="285071" cy="1993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Click 6 Herbivores: </a:t>
            </a:r>
            <a:endParaRPr lang="ko-KR" altLang="en-US" dirty="0"/>
          </a:p>
        </p:txBody>
      </p:sp>
      <p:pic>
        <p:nvPicPr>
          <p:cNvPr id="11" name="bea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24" y="4865290"/>
            <a:ext cx="1903204" cy="1863436"/>
          </a:xfrm>
          <a:prstGeom prst="rect">
            <a:avLst/>
          </a:prstGeom>
        </p:spPr>
      </p:pic>
      <p:pic>
        <p:nvPicPr>
          <p:cNvPr id="12" name="Koa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23" y="1796106"/>
            <a:ext cx="971982" cy="1277194"/>
          </a:xfrm>
          <a:prstGeom prst="rect">
            <a:avLst/>
          </a:prstGeom>
        </p:spPr>
      </p:pic>
      <p:pic>
        <p:nvPicPr>
          <p:cNvPr id="13" name="cow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2" y="1487547"/>
            <a:ext cx="2932789" cy="2428177"/>
          </a:xfrm>
          <a:prstGeom prst="rect">
            <a:avLst/>
          </a:prstGeom>
        </p:spPr>
      </p:pic>
      <p:pic>
        <p:nvPicPr>
          <p:cNvPr id="14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97" y="511954"/>
            <a:ext cx="1223206" cy="1431146"/>
          </a:xfrm>
          <a:prstGeom prst="rect">
            <a:avLst/>
          </a:prstGeom>
        </p:spPr>
      </p:pic>
      <p:pic>
        <p:nvPicPr>
          <p:cNvPr id="15" name="vultur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54" y="3136250"/>
            <a:ext cx="3303951" cy="1741888"/>
          </a:xfrm>
          <a:prstGeom prst="rect">
            <a:avLst/>
          </a:prstGeom>
        </p:spPr>
      </p:pic>
      <p:pic>
        <p:nvPicPr>
          <p:cNvPr id="18" name="mous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48" y="5220064"/>
            <a:ext cx="1601525" cy="1166736"/>
          </a:xfrm>
          <a:prstGeom prst="rect">
            <a:avLst/>
          </a:prstGeom>
        </p:spPr>
      </p:pic>
      <p:pic>
        <p:nvPicPr>
          <p:cNvPr id="19" name="pand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79" y="1148865"/>
            <a:ext cx="2213431" cy="1672370"/>
          </a:xfrm>
          <a:prstGeom prst="rect">
            <a:avLst/>
          </a:prstGeom>
        </p:spPr>
      </p:pic>
      <p:pic>
        <p:nvPicPr>
          <p:cNvPr id="20" name="be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573212"/>
            <a:ext cx="845127" cy="845127"/>
          </a:xfrm>
          <a:prstGeom prst="rect">
            <a:avLst/>
          </a:prstGeom>
        </p:spPr>
      </p:pic>
      <p:pic>
        <p:nvPicPr>
          <p:cNvPr id="21" name="hum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44" y="4147197"/>
            <a:ext cx="1847580" cy="2771371"/>
          </a:xfrm>
          <a:prstGeom prst="rect">
            <a:avLst/>
          </a:prstGeom>
        </p:spPr>
      </p:pic>
      <p:pic>
        <p:nvPicPr>
          <p:cNvPr id="22" name="pi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95" y="5333824"/>
            <a:ext cx="1143787" cy="953899"/>
          </a:xfrm>
          <a:prstGeom prst="rect">
            <a:avLst/>
          </a:prstGeom>
        </p:spPr>
      </p:pic>
      <p:pic>
        <p:nvPicPr>
          <p:cNvPr id="23" name="grasshopper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088" y="2984601"/>
            <a:ext cx="1416563" cy="8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2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5" grpId="0" animBg="1"/>
      <p:bldP spid="26" grpId="0" animBg="1"/>
      <p:bldP spid="28" grpId="0" animBg="1"/>
      <p:bldP spid="29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72" y="280437"/>
            <a:ext cx="9631056" cy="6422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6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Emergent Layer 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52" y="605928"/>
            <a:ext cx="3098494" cy="309849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54" y="2422095"/>
            <a:ext cx="2820191" cy="4015648"/>
          </a:xfrm>
          <a:prstGeom prst="rect">
            <a:avLst/>
          </a:prstGeom>
        </p:spPr>
      </p:pic>
      <p:sp>
        <p:nvSpPr>
          <p:cNvPr id="7" name="포인트가 7개인 별 6"/>
          <p:cNvSpPr/>
          <p:nvPr/>
        </p:nvSpPr>
        <p:spPr>
          <a:xfrm rot="20900312">
            <a:off x="787160" y="-28134"/>
            <a:ext cx="3199922" cy="2626076"/>
          </a:xfrm>
          <a:prstGeom prst="star7">
            <a:avLst>
              <a:gd name="adj" fmla="val 33866"/>
              <a:gd name="hf" fmla="val 102572"/>
              <a:gd name="vf" fmla="val 105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</a:rPr>
              <a:t>100%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2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46" y="242371"/>
            <a:ext cx="9331907" cy="6196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8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Amazing Amazon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hlinkClick r:id="rId2"/>
              </a:rPr>
              <a:t>https://</a:t>
            </a:r>
            <a:r>
              <a:rPr lang="en-US" altLang="ko-KR" dirty="0" smtClean="0">
                <a:hlinkClick r:id="rId2"/>
              </a:rPr>
              <a:t>www.youtube.com/watch?v=HiwgpA4ReEc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421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3807" cy="690674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long does it take rain to hit the ground?  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3672289" y="3095740"/>
            <a:ext cx="4847422" cy="1399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10 minutes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78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2">
                    <a:lumMod val="10000"/>
                  </a:schemeClr>
                </a:solidFill>
              </a:rPr>
              <a:t>What is the largest rain forest in the world?  </a:t>
            </a:r>
            <a:endParaRPr lang="ko-KR" alt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3672289" y="3095740"/>
            <a:ext cx="4847422" cy="1399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Amazon </a:t>
            </a:r>
            <a:endParaRPr lang="ko-KR" altLang="en-US" sz="4000" dirty="0"/>
          </a:p>
        </p:txBody>
      </p:sp>
      <p:sp>
        <p:nvSpPr>
          <p:cNvPr id="4" name="타원 3"/>
          <p:cNvSpPr/>
          <p:nvPr/>
        </p:nvSpPr>
        <p:spPr>
          <a:xfrm>
            <a:off x="2677099" y="2269474"/>
            <a:ext cx="1399142" cy="1277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9529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438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the Harpy Eagle eat?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3672289" y="3095740"/>
            <a:ext cx="4847422" cy="1399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Monkeys and Sloths</a:t>
            </a:r>
            <a:endParaRPr lang="ko-KR" altLang="en-US" sz="4000" dirty="0"/>
          </a:p>
        </p:txBody>
      </p:sp>
      <p:sp>
        <p:nvSpPr>
          <p:cNvPr id="4" name="타원 3"/>
          <p:cNvSpPr/>
          <p:nvPr/>
        </p:nvSpPr>
        <p:spPr>
          <a:xfrm>
            <a:off x="2677099" y="2269474"/>
            <a:ext cx="1399142" cy="1277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920973"/>
            <a:ext cx="38100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the 3</a:t>
            </a:r>
            <a:r>
              <a:rPr lang="en-US" altLang="ko-KR" baseline="30000" dirty="0" smtClean="0"/>
              <a:t>rd</a:t>
            </a:r>
            <a:r>
              <a:rPr lang="en-US" altLang="ko-KR" dirty="0" smtClean="0"/>
              <a:t> largest cat in the world? </a:t>
            </a:r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3672289" y="3095740"/>
            <a:ext cx="4847422" cy="1399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Jaguar </a:t>
            </a:r>
            <a:endParaRPr lang="ko-KR" altLang="en-US" sz="4000" dirty="0"/>
          </a:p>
        </p:txBody>
      </p:sp>
      <p:sp>
        <p:nvSpPr>
          <p:cNvPr id="4" name="타원 3"/>
          <p:cNvSpPr/>
          <p:nvPr/>
        </p:nvSpPr>
        <p:spPr>
          <a:xfrm>
            <a:off x="2677099" y="2269474"/>
            <a:ext cx="1399142" cy="1277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3981450"/>
            <a:ext cx="42862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4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033"/>
            <a:ext cx="12283807" cy="817155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you eat the “Angel’s Trumpet”? 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3672289" y="3095740"/>
            <a:ext cx="4847422" cy="1399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No. </a:t>
            </a:r>
            <a:endParaRPr lang="ko-KR" altLang="en-US" sz="4000" dirty="0"/>
          </a:p>
        </p:txBody>
      </p:sp>
      <p:sp>
        <p:nvSpPr>
          <p:cNvPr id="4" name="타원 3"/>
          <p:cNvSpPr/>
          <p:nvPr/>
        </p:nvSpPr>
        <p:spPr>
          <a:xfrm>
            <a:off x="2677099" y="2269474"/>
            <a:ext cx="1399142" cy="1277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450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_____% of anti-cancer drugs are from the </a:t>
            </a:r>
            <a:r>
              <a:rPr lang="en-US" altLang="ko-K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mazon rainforest. 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3672289" y="3095740"/>
            <a:ext cx="4847422" cy="1399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50</a:t>
            </a:r>
            <a:endParaRPr lang="ko-KR" altLang="en-US" sz="4000" dirty="0"/>
          </a:p>
        </p:txBody>
      </p:sp>
      <p:sp>
        <p:nvSpPr>
          <p:cNvPr id="4" name="타원 3"/>
          <p:cNvSpPr/>
          <p:nvPr/>
        </p:nvSpPr>
        <p:spPr>
          <a:xfrm>
            <a:off x="2677099" y="2269474"/>
            <a:ext cx="1399142" cy="1277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6627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332034" y="5181263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4114" y="5384754"/>
            <a:ext cx="447051" cy="572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2105190" y="5022740"/>
            <a:ext cx="490464" cy="58794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Click 3 Omnivores: </a:t>
            </a:r>
            <a:endParaRPr lang="ko-KR" altLang="en-US" dirty="0"/>
          </a:p>
        </p:txBody>
      </p:sp>
      <p:pic>
        <p:nvPicPr>
          <p:cNvPr id="11" name="bea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24" y="4865290"/>
            <a:ext cx="1903204" cy="1863436"/>
          </a:xfrm>
          <a:prstGeom prst="rect">
            <a:avLst/>
          </a:prstGeom>
        </p:spPr>
      </p:pic>
      <p:pic>
        <p:nvPicPr>
          <p:cNvPr id="15" name="vultur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54" y="3136250"/>
            <a:ext cx="3303951" cy="1741888"/>
          </a:xfrm>
          <a:prstGeom prst="rect">
            <a:avLst/>
          </a:prstGeom>
        </p:spPr>
      </p:pic>
      <p:pic>
        <p:nvPicPr>
          <p:cNvPr id="18" name="mous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48" y="5220064"/>
            <a:ext cx="1601525" cy="1166736"/>
          </a:xfrm>
          <a:prstGeom prst="rect">
            <a:avLst/>
          </a:prstGeom>
        </p:spPr>
      </p:pic>
      <p:pic>
        <p:nvPicPr>
          <p:cNvPr id="21" name="hum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44" y="4147197"/>
            <a:ext cx="1847580" cy="2771371"/>
          </a:xfrm>
          <a:prstGeom prst="rect">
            <a:avLst/>
          </a:prstGeom>
        </p:spPr>
      </p:pic>
      <p:pic>
        <p:nvPicPr>
          <p:cNvPr id="22" name="pi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95" y="5333824"/>
            <a:ext cx="1143787" cy="9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6460"/>
            <a:ext cx="7028761" cy="53915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5589" y="365125"/>
            <a:ext cx="11806411" cy="1325563"/>
          </a:xfrm>
        </p:spPr>
        <p:txBody>
          <a:bodyPr/>
          <a:lstStyle/>
          <a:p>
            <a:r>
              <a:rPr lang="en-US" altLang="ko-KR" dirty="0" smtClean="0"/>
              <a:t>There are over 300 types of ______ in the Amazon.</a:t>
            </a:r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3672289" y="3095740"/>
            <a:ext cx="4847422" cy="1399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Butterflies </a:t>
            </a:r>
            <a:endParaRPr lang="ko-KR" altLang="en-US" sz="4000" dirty="0"/>
          </a:p>
        </p:txBody>
      </p:sp>
      <p:sp>
        <p:nvSpPr>
          <p:cNvPr id="4" name="타원 3"/>
          <p:cNvSpPr/>
          <p:nvPr/>
        </p:nvSpPr>
        <p:spPr>
          <a:xfrm>
            <a:off x="2677099" y="2269474"/>
            <a:ext cx="1399142" cy="1277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230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812"/>
            <a:ext cx="12234333" cy="688181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Who are the loudest birds in the Amazon? </a:t>
            </a:r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3672289" y="3095740"/>
            <a:ext cx="4847422" cy="1399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Macaws </a:t>
            </a:r>
            <a:endParaRPr lang="ko-KR" altLang="en-US" sz="4000" dirty="0"/>
          </a:p>
        </p:txBody>
      </p:sp>
      <p:sp>
        <p:nvSpPr>
          <p:cNvPr id="4" name="타원 3"/>
          <p:cNvSpPr/>
          <p:nvPr/>
        </p:nvSpPr>
        <p:spPr>
          <a:xfrm>
            <a:off x="2677099" y="2269474"/>
            <a:ext cx="1399142" cy="1277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426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264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many tribes have never talked to the rest of the world? </a:t>
            </a:r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3672289" y="3095740"/>
            <a:ext cx="4847422" cy="1399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~50 </a:t>
            </a:r>
            <a:endParaRPr lang="ko-KR" altLang="en-US" sz="4000" dirty="0"/>
          </a:p>
        </p:txBody>
      </p:sp>
      <p:sp>
        <p:nvSpPr>
          <p:cNvPr id="4" name="타원 3"/>
          <p:cNvSpPr/>
          <p:nvPr/>
        </p:nvSpPr>
        <p:spPr>
          <a:xfrm>
            <a:off x="2677099" y="2269474"/>
            <a:ext cx="1399142" cy="1277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255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" y="-212992"/>
            <a:ext cx="12192306" cy="731538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Amazon is the ______ of the planet. 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3672289" y="3095740"/>
            <a:ext cx="4847422" cy="1399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Lungs </a:t>
            </a:r>
            <a:endParaRPr lang="ko-KR" altLang="en-US" sz="4000" dirty="0"/>
          </a:p>
        </p:txBody>
      </p:sp>
      <p:sp>
        <p:nvSpPr>
          <p:cNvPr id="4" name="타원 3"/>
          <p:cNvSpPr/>
          <p:nvPr/>
        </p:nvSpPr>
        <p:spPr>
          <a:xfrm>
            <a:off x="2677099" y="2269474"/>
            <a:ext cx="1399142" cy="1277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1620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12192000" cy="685190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bridges go over the Amazon River? </a:t>
            </a: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3672289" y="3095740"/>
            <a:ext cx="4847422" cy="1399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0</a:t>
            </a:r>
            <a:endParaRPr lang="ko-KR" altLang="en-US" sz="4000" dirty="0"/>
          </a:p>
        </p:txBody>
      </p:sp>
      <p:sp>
        <p:nvSpPr>
          <p:cNvPr id="4" name="타원 3"/>
          <p:cNvSpPr/>
          <p:nvPr/>
        </p:nvSpPr>
        <p:spPr>
          <a:xfrm>
            <a:off x="2677099" y="2269474"/>
            <a:ext cx="1399142" cy="1277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4480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Printables Layers Of The Rainforest Worksheet 1000 images about tropical rainforest on pinterest activities silly poems and teachers p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intables Layers Of The Rainforest Worksheet rainforest map work forest layers art activity by kayemisodi teaching resources 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300" y="535853"/>
            <a:ext cx="7343699" cy="566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5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12192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582171" y="3244334"/>
            <a:ext cx="5027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hlinkClick r:id="rId2"/>
              </a:rPr>
              <a:t>https://</a:t>
            </a:r>
            <a:r>
              <a:rPr lang="ko-KR" altLang="en-US" dirty="0" smtClean="0">
                <a:hlinkClick r:id="rId2"/>
              </a:rPr>
              <a:t>www.youtube.com/watch?v=wcuCO2CLM6I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20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597615" y="5663830"/>
            <a:ext cx="321268" cy="29308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7597615" y="4007194"/>
            <a:ext cx="321268" cy="29308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Click the Scavengers: </a:t>
            </a:r>
            <a:endParaRPr lang="ko-KR" altLang="en-US" dirty="0"/>
          </a:p>
        </p:txBody>
      </p:sp>
      <p:pic>
        <p:nvPicPr>
          <p:cNvPr id="15" name="vultur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54" y="3136250"/>
            <a:ext cx="3303951" cy="1741888"/>
          </a:xfrm>
          <a:prstGeom prst="rect">
            <a:avLst/>
          </a:prstGeom>
        </p:spPr>
      </p:pic>
      <p:pic>
        <p:nvPicPr>
          <p:cNvPr id="18" name="mous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48" y="5220064"/>
            <a:ext cx="1601525" cy="11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Rainforest 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3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61" y="0"/>
            <a:ext cx="8556277" cy="6939141"/>
          </a:xfrm>
        </p:spPr>
      </p:pic>
      <p:sp>
        <p:nvSpPr>
          <p:cNvPr id="5" name="Rounded Rectangle 4"/>
          <p:cNvSpPr/>
          <p:nvPr/>
        </p:nvSpPr>
        <p:spPr>
          <a:xfrm>
            <a:off x="1842575" y="1410601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842575" y="2936041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817861" y="3754741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42575" y="4777062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817861" y="5731347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833663" y="1348817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833662" y="2301489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833661" y="3138233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833660" y="5038687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5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607777" cy="6871863"/>
          </a:xfrm>
        </p:spPr>
      </p:pic>
      <p:sp>
        <p:nvSpPr>
          <p:cNvPr id="5" name="Rounded Rectangle 4"/>
          <p:cNvSpPr/>
          <p:nvPr/>
        </p:nvSpPr>
        <p:spPr>
          <a:xfrm>
            <a:off x="1414208" y="467733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414208" y="1112944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05017" y="2804514"/>
            <a:ext cx="1949666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414208" y="4478513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414207" y="5675188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500928" y="1112943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435024" y="2188006"/>
            <a:ext cx="1918776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500928" y="3155844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624174" y="3774166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500928" y="5598847"/>
            <a:ext cx="1540475" cy="5601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0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3505"/>
            <a:ext cx="12191999" cy="8127999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391390" y="4312227"/>
            <a:ext cx="5704609" cy="1641764"/>
          </a:xfrm>
          <a:prstGeom prst="roundRect">
            <a:avLst>
              <a:gd name="adj" fmla="val 495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Algerian" panose="04020705040A02060702" pitchFamily="82" charset="0"/>
              </a:rPr>
              <a:t>Scarlet Ibis </a:t>
            </a:r>
            <a:endParaRPr lang="ko-KR" altLang="en-US" sz="4000" dirty="0">
              <a:latin typeface="Algerian" panose="04020705040A02060702" pitchFamily="82" charset="0"/>
            </a:endParaRPr>
          </a:p>
        </p:txBody>
      </p:sp>
      <p:sp>
        <p:nvSpPr>
          <p:cNvPr id="5" name="폭발 2 4"/>
          <p:cNvSpPr/>
          <p:nvPr/>
        </p:nvSpPr>
        <p:spPr>
          <a:xfrm>
            <a:off x="114300" y="-114299"/>
            <a:ext cx="4416136" cy="3512127"/>
          </a:xfrm>
          <a:prstGeom prst="irregularSeal2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Carnivore  </a:t>
            </a:r>
            <a:endParaRPr lang="ko-KR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46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247</Words>
  <Application>Microsoft Office PowerPoint</Application>
  <PresentationFormat>와이드스크린</PresentationFormat>
  <Paragraphs>100</Paragraphs>
  <Slides>47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47</vt:i4>
      </vt:variant>
    </vt:vector>
  </HeadingPairs>
  <TitlesOfParts>
    <vt:vector size="57" baseType="lpstr">
      <vt:lpstr>HY견고딕</vt:lpstr>
      <vt:lpstr>맑은 고딕</vt:lpstr>
      <vt:lpstr>Algerian</vt:lpstr>
      <vt:lpstr>Arial</vt:lpstr>
      <vt:lpstr>Calibri</vt:lpstr>
      <vt:lpstr>Calibri Light</vt:lpstr>
      <vt:lpstr>Comic Sans MS</vt:lpstr>
      <vt:lpstr>Jokerman</vt:lpstr>
      <vt:lpstr>Office Theme</vt:lpstr>
      <vt:lpstr>1_Office Theme</vt:lpstr>
      <vt:lpstr>Rainforest </vt:lpstr>
      <vt:lpstr>Click 8 Carnivores: </vt:lpstr>
      <vt:lpstr>Click 6 Herbivores: </vt:lpstr>
      <vt:lpstr>Click 3 Omnivores: </vt:lpstr>
      <vt:lpstr>Click the Scavengers: </vt:lpstr>
      <vt:lpstr>Rainforest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Forest Floor </vt:lpstr>
      <vt:lpstr>PowerPoint 프레젠테이션</vt:lpstr>
      <vt:lpstr>Understory </vt:lpstr>
      <vt:lpstr>PowerPoint 프레젠테이션</vt:lpstr>
      <vt:lpstr>Canopy </vt:lpstr>
      <vt:lpstr>PowerPoint 프레젠테이션</vt:lpstr>
      <vt:lpstr>Emergent Layer </vt:lpstr>
      <vt:lpstr>PowerPoint 프레젠테이션</vt:lpstr>
      <vt:lpstr>Amazing Amazon</vt:lpstr>
      <vt:lpstr>How long does it take rain to hit the ground?  </vt:lpstr>
      <vt:lpstr>What is the largest rain forest in the world?  </vt:lpstr>
      <vt:lpstr>What does the Harpy Eagle eat? </vt:lpstr>
      <vt:lpstr>What is the 3rd largest cat in the world? </vt:lpstr>
      <vt:lpstr>Should you eat the “Angel’s Trumpet”?  </vt:lpstr>
      <vt:lpstr>About _____% of anti-cancer drugs are from the Amazon rainforest.  </vt:lpstr>
      <vt:lpstr>There are over 300 types of ______ in the Amazon.</vt:lpstr>
      <vt:lpstr>Who are the loudest birds in the Amazon? </vt:lpstr>
      <vt:lpstr>How many tribes have never talked to the rest of the world? </vt:lpstr>
      <vt:lpstr>The Amazon is the ______ of the planet.  </vt:lpstr>
      <vt:lpstr>How many bridges go over the Amazon River? 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Rainforest   </dc:title>
  <dc:creator>user</dc:creator>
  <cp:lastModifiedBy>user</cp:lastModifiedBy>
  <cp:revision>31</cp:revision>
  <dcterms:created xsi:type="dcterms:W3CDTF">2017-05-19T05:00:58Z</dcterms:created>
  <dcterms:modified xsi:type="dcterms:W3CDTF">2017-05-24T03:46:40Z</dcterms:modified>
</cp:coreProperties>
</file>