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2" r:id="rId2"/>
    <p:sldId id="257" r:id="rId3"/>
    <p:sldId id="258" r:id="rId4"/>
    <p:sldId id="259" r:id="rId5"/>
    <p:sldId id="260" r:id="rId6"/>
    <p:sldId id="264" r:id="rId7"/>
    <p:sldId id="261" r:id="rId8"/>
    <p:sldId id="267" r:id="rId9"/>
    <p:sldId id="268" r:id="rId10"/>
    <p:sldId id="269" r:id="rId11"/>
    <p:sldId id="270" r:id="rId12"/>
    <p:sldId id="271" r:id="rId13"/>
    <p:sldId id="275" r:id="rId14"/>
    <p:sldId id="276" r:id="rId15"/>
    <p:sldId id="277" r:id="rId16"/>
    <p:sldId id="272" r:id="rId17"/>
    <p:sldId id="278" r:id="rId18"/>
    <p:sldId id="279" r:id="rId19"/>
    <p:sldId id="274" r:id="rId20"/>
    <p:sldId id="280" r:id="rId21"/>
    <p:sldId id="281" r:id="rId22"/>
    <p:sldId id="282" r:id="rId23"/>
    <p:sldId id="283" r:id="rId24"/>
    <p:sldId id="284" r:id="rId25"/>
    <p:sldId id="263" r:id="rId26"/>
    <p:sldId id="26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92" d="100"/>
          <a:sy n="92" d="100"/>
        </p:scale>
        <p:origin x="49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ko-KR" altLang="en-US" smtClean="0"/>
              <a:t>마스터 제목 스타일 편집</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마스터 부제목 스타일 편집</a:t>
            </a:r>
            <a:endParaRPr lang="en-US" dirty="0"/>
          </a:p>
        </p:txBody>
      </p:sp>
      <p:sp>
        <p:nvSpPr>
          <p:cNvPr id="4" name="Date Placeholder 3"/>
          <p:cNvSpPr>
            <a:spLocks noGrp="1"/>
          </p:cNvSpPr>
          <p:nvPr>
            <p:ph type="dt" sz="half" idx="10"/>
          </p:nvPr>
        </p:nvSpPr>
        <p:spPr/>
        <p:txBody>
          <a:bodyPr/>
          <a:lstStyle/>
          <a:p>
            <a:fld id="{819A7C94-9CC1-4EC8-8D65-D0F481502A0B}" type="datetimeFigureOut">
              <a:rPr lang="en-US" smtClean="0"/>
              <a:t>4/7/2016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0E28C5-7F7F-44C8-AB36-0F12AA86D477}" type="slidenum">
              <a:rPr lang="en-US" smtClean="0"/>
              <a:t>‹#›</a:t>
            </a:fld>
            <a:endParaRPr lang="en-US"/>
          </a:p>
        </p:txBody>
      </p:sp>
    </p:spTree>
    <p:extLst>
      <p:ext uri="{BB962C8B-B14F-4D97-AF65-F5344CB8AC3E}">
        <p14:creationId xmlns:p14="http://schemas.microsoft.com/office/powerpoint/2010/main" val="1181154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819A7C94-9CC1-4EC8-8D65-D0F481502A0B}" type="datetimeFigureOut">
              <a:rPr lang="en-US" smtClean="0"/>
              <a:t>4/7/2016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0E28C5-7F7F-44C8-AB36-0F12AA86D477}" type="slidenum">
              <a:rPr lang="en-US" smtClean="0"/>
              <a:t>‹#›</a:t>
            </a:fld>
            <a:endParaRPr lang="en-US"/>
          </a:p>
        </p:txBody>
      </p:sp>
    </p:spTree>
    <p:extLst>
      <p:ext uri="{BB962C8B-B14F-4D97-AF65-F5344CB8AC3E}">
        <p14:creationId xmlns:p14="http://schemas.microsoft.com/office/powerpoint/2010/main" val="3339777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819A7C94-9CC1-4EC8-8D65-D0F481502A0B}" type="datetimeFigureOut">
              <a:rPr lang="en-US" smtClean="0"/>
              <a:t>4/7/2016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0E28C5-7F7F-44C8-AB36-0F12AA86D477}" type="slidenum">
              <a:rPr lang="en-US" smtClean="0"/>
              <a:t>‹#›</a:t>
            </a:fld>
            <a:endParaRPr lang="en-US"/>
          </a:p>
        </p:txBody>
      </p:sp>
    </p:spTree>
    <p:extLst>
      <p:ext uri="{BB962C8B-B14F-4D97-AF65-F5344CB8AC3E}">
        <p14:creationId xmlns:p14="http://schemas.microsoft.com/office/powerpoint/2010/main" val="3927993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10"/>
          </p:nvPr>
        </p:nvSpPr>
        <p:spPr/>
        <p:txBody>
          <a:bodyPr/>
          <a:lstStyle/>
          <a:p>
            <a:fld id="{819A7C94-9CC1-4EC8-8D65-D0F481502A0B}" type="datetimeFigureOut">
              <a:rPr lang="en-US" smtClean="0"/>
              <a:t>4/7/2016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0E28C5-7F7F-44C8-AB36-0F12AA86D477}" type="slidenum">
              <a:rPr lang="en-US" smtClean="0"/>
              <a:t>‹#›</a:t>
            </a:fld>
            <a:endParaRPr lang="en-US"/>
          </a:p>
        </p:txBody>
      </p:sp>
    </p:spTree>
    <p:extLst>
      <p:ext uri="{BB962C8B-B14F-4D97-AF65-F5344CB8AC3E}">
        <p14:creationId xmlns:p14="http://schemas.microsoft.com/office/powerpoint/2010/main" val="1061482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ko-KR" altLang="en-US" smtClean="0"/>
              <a:t>마스터 제목 스타일 편집</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smtClean="0"/>
              <a:t>마스터 텍스트 스타일을 편집합니다</a:t>
            </a:r>
          </a:p>
        </p:txBody>
      </p:sp>
      <p:sp>
        <p:nvSpPr>
          <p:cNvPr id="4" name="Date Placeholder 3"/>
          <p:cNvSpPr>
            <a:spLocks noGrp="1"/>
          </p:cNvSpPr>
          <p:nvPr>
            <p:ph type="dt" sz="half" idx="10"/>
          </p:nvPr>
        </p:nvSpPr>
        <p:spPr/>
        <p:txBody>
          <a:bodyPr/>
          <a:lstStyle/>
          <a:p>
            <a:fld id="{819A7C94-9CC1-4EC8-8D65-D0F481502A0B}" type="datetimeFigureOut">
              <a:rPr lang="en-US" smtClean="0"/>
              <a:t>4/7/2016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0E28C5-7F7F-44C8-AB36-0F12AA86D477}" type="slidenum">
              <a:rPr lang="en-US" smtClean="0"/>
              <a:t>‹#›</a:t>
            </a:fld>
            <a:endParaRPr lang="en-US"/>
          </a:p>
        </p:txBody>
      </p:sp>
    </p:spTree>
    <p:extLst>
      <p:ext uri="{BB962C8B-B14F-4D97-AF65-F5344CB8AC3E}">
        <p14:creationId xmlns:p14="http://schemas.microsoft.com/office/powerpoint/2010/main" val="2769172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Date Placeholder 4"/>
          <p:cNvSpPr>
            <a:spLocks noGrp="1"/>
          </p:cNvSpPr>
          <p:nvPr>
            <p:ph type="dt" sz="half" idx="10"/>
          </p:nvPr>
        </p:nvSpPr>
        <p:spPr/>
        <p:txBody>
          <a:bodyPr/>
          <a:lstStyle/>
          <a:p>
            <a:fld id="{819A7C94-9CC1-4EC8-8D65-D0F481502A0B}" type="datetimeFigureOut">
              <a:rPr lang="en-US" smtClean="0"/>
              <a:t>4/7/2016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0E28C5-7F7F-44C8-AB36-0F12AA86D477}" type="slidenum">
              <a:rPr lang="en-US" smtClean="0"/>
              <a:t>‹#›</a:t>
            </a:fld>
            <a:endParaRPr lang="en-US"/>
          </a:p>
        </p:txBody>
      </p:sp>
    </p:spTree>
    <p:extLst>
      <p:ext uri="{BB962C8B-B14F-4D97-AF65-F5344CB8AC3E}">
        <p14:creationId xmlns:p14="http://schemas.microsoft.com/office/powerpoint/2010/main" val="2052508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Content Placeholder 3"/>
          <p:cNvSpPr>
            <a:spLocks noGrp="1"/>
          </p:cNvSpPr>
          <p:nvPr>
            <p:ph sz="half" idx="2"/>
          </p:nvPr>
        </p:nvSpPr>
        <p:spPr>
          <a:xfrm>
            <a:off x="839788" y="2505075"/>
            <a:ext cx="5157787" cy="368458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Content Placeholder 5"/>
          <p:cNvSpPr>
            <a:spLocks noGrp="1"/>
          </p:cNvSpPr>
          <p:nvPr>
            <p:ph sz="quarter" idx="4"/>
          </p:nvPr>
        </p:nvSpPr>
        <p:spPr>
          <a:xfrm>
            <a:off x="6172200" y="2505075"/>
            <a:ext cx="5183188" cy="368458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7" name="Date Placeholder 6"/>
          <p:cNvSpPr>
            <a:spLocks noGrp="1"/>
          </p:cNvSpPr>
          <p:nvPr>
            <p:ph type="dt" sz="half" idx="10"/>
          </p:nvPr>
        </p:nvSpPr>
        <p:spPr/>
        <p:txBody>
          <a:bodyPr/>
          <a:lstStyle/>
          <a:p>
            <a:fld id="{819A7C94-9CC1-4EC8-8D65-D0F481502A0B}" type="datetimeFigureOut">
              <a:rPr lang="en-US" smtClean="0"/>
              <a:t>4/7/2016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0E28C5-7F7F-44C8-AB36-0F12AA86D477}" type="slidenum">
              <a:rPr lang="en-US" smtClean="0"/>
              <a:t>‹#›</a:t>
            </a:fld>
            <a:endParaRPr lang="en-US"/>
          </a:p>
        </p:txBody>
      </p:sp>
    </p:spTree>
    <p:extLst>
      <p:ext uri="{BB962C8B-B14F-4D97-AF65-F5344CB8AC3E}">
        <p14:creationId xmlns:p14="http://schemas.microsoft.com/office/powerpoint/2010/main" val="11391001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smtClean="0"/>
              <a:t>마스터 제목 스타일 편집</a:t>
            </a:r>
            <a:endParaRPr lang="en-US" dirty="0"/>
          </a:p>
        </p:txBody>
      </p:sp>
      <p:sp>
        <p:nvSpPr>
          <p:cNvPr id="3" name="Date Placeholder 2"/>
          <p:cNvSpPr>
            <a:spLocks noGrp="1"/>
          </p:cNvSpPr>
          <p:nvPr>
            <p:ph type="dt" sz="half" idx="10"/>
          </p:nvPr>
        </p:nvSpPr>
        <p:spPr/>
        <p:txBody>
          <a:bodyPr/>
          <a:lstStyle/>
          <a:p>
            <a:fld id="{819A7C94-9CC1-4EC8-8D65-D0F481502A0B}" type="datetimeFigureOut">
              <a:rPr lang="en-US" smtClean="0"/>
              <a:t>4/7/2016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0E28C5-7F7F-44C8-AB36-0F12AA86D477}" type="slidenum">
              <a:rPr lang="en-US" smtClean="0"/>
              <a:t>‹#›</a:t>
            </a:fld>
            <a:endParaRPr lang="en-US"/>
          </a:p>
        </p:txBody>
      </p:sp>
    </p:spTree>
    <p:extLst>
      <p:ext uri="{BB962C8B-B14F-4D97-AF65-F5344CB8AC3E}">
        <p14:creationId xmlns:p14="http://schemas.microsoft.com/office/powerpoint/2010/main" val="7789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9A7C94-9CC1-4EC8-8D65-D0F481502A0B}" type="datetimeFigureOut">
              <a:rPr lang="en-US" smtClean="0"/>
              <a:t>4/7/2016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0E28C5-7F7F-44C8-AB36-0F12AA86D477}" type="slidenum">
              <a:rPr lang="en-US" smtClean="0"/>
              <a:t>‹#›</a:t>
            </a:fld>
            <a:endParaRPr lang="en-US"/>
          </a:p>
        </p:txBody>
      </p:sp>
    </p:spTree>
    <p:extLst>
      <p:ext uri="{BB962C8B-B14F-4D97-AF65-F5344CB8AC3E}">
        <p14:creationId xmlns:p14="http://schemas.microsoft.com/office/powerpoint/2010/main" val="1542488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ko-KR" altLang="en-US" smtClean="0"/>
              <a:t>마스터 제목 스타일 편집</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스타일을 편집합니다</a:t>
            </a:r>
          </a:p>
        </p:txBody>
      </p:sp>
      <p:sp>
        <p:nvSpPr>
          <p:cNvPr id="5" name="Date Placeholder 4"/>
          <p:cNvSpPr>
            <a:spLocks noGrp="1"/>
          </p:cNvSpPr>
          <p:nvPr>
            <p:ph type="dt" sz="half" idx="10"/>
          </p:nvPr>
        </p:nvSpPr>
        <p:spPr/>
        <p:txBody>
          <a:bodyPr/>
          <a:lstStyle/>
          <a:p>
            <a:fld id="{819A7C94-9CC1-4EC8-8D65-D0F481502A0B}" type="datetimeFigureOut">
              <a:rPr lang="en-US" smtClean="0"/>
              <a:t>4/7/2016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0E28C5-7F7F-44C8-AB36-0F12AA86D477}" type="slidenum">
              <a:rPr lang="en-US" smtClean="0"/>
              <a:t>‹#›</a:t>
            </a:fld>
            <a:endParaRPr lang="en-US"/>
          </a:p>
        </p:txBody>
      </p:sp>
    </p:spTree>
    <p:extLst>
      <p:ext uri="{BB962C8B-B14F-4D97-AF65-F5344CB8AC3E}">
        <p14:creationId xmlns:p14="http://schemas.microsoft.com/office/powerpoint/2010/main" val="129864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ko-KR" altLang="en-US" smtClean="0"/>
              <a:t>마스터 제목 스타일 편집</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ko-KR" altLang="en-US" smtClean="0"/>
              <a:t>그림을 추가하려면 아이콘을 클릭하십시오</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스타일을 편집합니다</a:t>
            </a:r>
          </a:p>
        </p:txBody>
      </p:sp>
      <p:sp>
        <p:nvSpPr>
          <p:cNvPr id="5" name="Date Placeholder 4"/>
          <p:cNvSpPr>
            <a:spLocks noGrp="1"/>
          </p:cNvSpPr>
          <p:nvPr>
            <p:ph type="dt" sz="half" idx="10"/>
          </p:nvPr>
        </p:nvSpPr>
        <p:spPr/>
        <p:txBody>
          <a:bodyPr/>
          <a:lstStyle/>
          <a:p>
            <a:fld id="{819A7C94-9CC1-4EC8-8D65-D0F481502A0B}" type="datetimeFigureOut">
              <a:rPr lang="en-US" smtClean="0"/>
              <a:t>4/7/2016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0E28C5-7F7F-44C8-AB36-0F12AA86D477}" type="slidenum">
              <a:rPr lang="en-US" smtClean="0"/>
              <a:t>‹#›</a:t>
            </a:fld>
            <a:endParaRPr lang="en-US"/>
          </a:p>
        </p:txBody>
      </p:sp>
    </p:spTree>
    <p:extLst>
      <p:ext uri="{BB962C8B-B14F-4D97-AF65-F5344CB8AC3E}">
        <p14:creationId xmlns:p14="http://schemas.microsoft.com/office/powerpoint/2010/main" val="457788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smtClean="0"/>
              <a:t>마스터 제목 스타일 편집</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9A7C94-9CC1-4EC8-8D65-D0F481502A0B}" type="datetimeFigureOut">
              <a:rPr lang="en-US" smtClean="0"/>
              <a:t>4/7/2016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0E28C5-7F7F-44C8-AB36-0F12AA86D477}" type="slidenum">
              <a:rPr lang="en-US" smtClean="0"/>
              <a:t>‹#›</a:t>
            </a:fld>
            <a:endParaRPr lang="en-US"/>
          </a:p>
        </p:txBody>
      </p:sp>
    </p:spTree>
    <p:extLst>
      <p:ext uri="{BB962C8B-B14F-4D97-AF65-F5344CB8AC3E}">
        <p14:creationId xmlns:p14="http://schemas.microsoft.com/office/powerpoint/2010/main" val="344530172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explore.org/live-cams/player/pacific-aquarium-tropical-reef-camera?popoff=true"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hyperlink" Target="http://www.ducksters.com/science/photosynthesis.php" TargetMode="Externa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hyperlink" Target="http://www.ducksters.com/animals/lionfish.php" TargetMode="External"/><Relationship Id="rId7" Type="http://schemas.openxmlformats.org/officeDocument/2006/relationships/image" Target="../media/image22.jpeg"/><Relationship Id="rId2" Type="http://schemas.openxmlformats.org/officeDocument/2006/relationships/hyperlink" Target="http://www.ducksters.com/animals/fish.php" TargetMode="External"/><Relationship Id="rId1" Type="http://schemas.openxmlformats.org/officeDocument/2006/relationships/slideLayout" Target="../slideLayouts/slideLayout1.xml"/><Relationship Id="rId6" Type="http://schemas.openxmlformats.org/officeDocument/2006/relationships/image" Target="../media/image21.jpeg"/><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hyperlink" Target="http://www.ducksters.com/animals/clownfish.php" TargetMode="External"/><Relationship Id="rId9" Type="http://schemas.openxmlformats.org/officeDocument/2006/relationships/image" Target="../media/image24.jpeg"/></Relationships>
</file>

<file path=ppt/slides/_rels/slide1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hyperlink" Target="http://www.ducksters.com/animals/lionfish.php" TargetMode="External"/><Relationship Id="rId7" Type="http://schemas.openxmlformats.org/officeDocument/2006/relationships/image" Target="../media/image28.jpeg"/><Relationship Id="rId2" Type="http://schemas.openxmlformats.org/officeDocument/2006/relationships/hyperlink" Target="http://www.ducksters.com/animals/fish.php" TargetMode="Externa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jpeg"/><Relationship Id="rId10" Type="http://schemas.openxmlformats.org/officeDocument/2006/relationships/image" Target="../media/image31.jpeg"/><Relationship Id="rId4" Type="http://schemas.openxmlformats.org/officeDocument/2006/relationships/hyperlink" Target="http://www.ducksters.com/animals/clownfish.php" TargetMode="External"/><Relationship Id="rId9" Type="http://schemas.openxmlformats.org/officeDocument/2006/relationships/image" Target="../media/image30.jpeg"/></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hyperlink" Target="http://www.seasky.org/deep-sea/deep-sea-menu.html" TargetMode="Externa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mrsfranksesl.weebly.com/coral-reefs.html" TargetMode="Externa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y9ZgTXDJb0U" TargetMode="External"/><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KEjU6RhoSGU"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lstStyle/>
          <a:p>
            <a:r>
              <a:rPr lang="en-US" dirty="0" smtClean="0"/>
              <a:t>Coral Reefs </a:t>
            </a:r>
            <a:endParaRPr lang="en-US" dirty="0"/>
          </a:p>
        </p:txBody>
      </p:sp>
      <p:sp>
        <p:nvSpPr>
          <p:cNvPr id="3" name="부제목 2"/>
          <p:cNvSpPr>
            <a:spLocks noGrp="1"/>
          </p:cNvSpPr>
          <p:nvPr>
            <p:ph type="subTitle" idx="1"/>
          </p:nvPr>
        </p:nvSpPr>
        <p:spPr/>
        <p:txBody>
          <a:bodyPr/>
          <a:lstStyle/>
          <a:p>
            <a:r>
              <a:rPr lang="en-US" dirty="0">
                <a:hlinkClick r:id="rId2"/>
              </a:rPr>
              <a:t>http://</a:t>
            </a:r>
            <a:r>
              <a:rPr lang="en-US" dirty="0" smtClean="0">
                <a:hlinkClick r:id="rId2"/>
              </a:rPr>
              <a:t>explore.org/live-cams/player/pacific-aquarium-tropical-reef-camera?popoff=true</a:t>
            </a:r>
            <a:endParaRPr lang="en-US" dirty="0" smtClean="0"/>
          </a:p>
          <a:p>
            <a:endParaRPr lang="en-US" dirty="0"/>
          </a:p>
        </p:txBody>
      </p:sp>
    </p:spTree>
    <p:extLst>
      <p:ext uri="{BB962C8B-B14F-4D97-AF65-F5344CB8AC3E}">
        <p14:creationId xmlns:p14="http://schemas.microsoft.com/office/powerpoint/2010/main" val="56426310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114300" y="4374718"/>
            <a:ext cx="11928764" cy="2387600"/>
          </a:xfrm>
        </p:spPr>
        <p:txBody>
          <a:bodyPr>
            <a:normAutofit/>
          </a:bodyPr>
          <a:lstStyle/>
          <a:p>
            <a:r>
              <a:rPr lang="en-US" sz="3200" dirty="0" smtClean="0"/>
              <a:t>Since </a:t>
            </a:r>
            <a:r>
              <a:rPr lang="en-US" sz="3200" dirty="0"/>
              <a:t>polyps need to eat to stay alive, you can think of the coral reef as eating, too. They eat small animals called plankton as well as algae. The algae get their food from the sun by using </a:t>
            </a:r>
            <a:r>
              <a:rPr lang="en-US" sz="3200" u="sng" dirty="0">
                <a:hlinkClick r:id="rId2"/>
              </a:rPr>
              <a:t>photosynthesis</a:t>
            </a:r>
            <a:r>
              <a:rPr lang="en-US" sz="3200" dirty="0"/>
              <a:t>. This is why coral reefs form close to the surface of the water and in clear water where the sun can feed the algae. </a:t>
            </a:r>
          </a:p>
        </p:txBody>
      </p:sp>
      <p:sp>
        <p:nvSpPr>
          <p:cNvPr id="3" name="직사각형 2"/>
          <p:cNvSpPr/>
          <p:nvPr/>
        </p:nvSpPr>
        <p:spPr>
          <a:xfrm>
            <a:off x="2639291" y="307262"/>
            <a:ext cx="7034645" cy="2400657"/>
          </a:xfrm>
          <a:prstGeom prst="rect">
            <a:avLst/>
          </a:prstGeom>
        </p:spPr>
        <p:txBody>
          <a:bodyPr wrap="square">
            <a:spAutoFit/>
          </a:bodyPr>
          <a:lstStyle/>
          <a:p>
            <a:pPr algn="ctr"/>
            <a:r>
              <a:rPr lang="en-US" sz="5000" b="1" dirty="0" smtClean="0"/>
              <a:t>Does the coral reef eat?</a:t>
            </a:r>
            <a:r>
              <a:rPr lang="en-US" sz="5000" dirty="0" smtClean="0"/>
              <a:t> </a:t>
            </a:r>
            <a:br>
              <a:rPr lang="en-US" sz="5000" dirty="0" smtClean="0"/>
            </a:br>
            <a:r>
              <a:rPr lang="en-US" sz="5000" dirty="0" smtClean="0"/>
              <a:t/>
            </a:r>
            <a:br>
              <a:rPr lang="en-US" sz="5000" dirty="0" smtClean="0"/>
            </a:br>
            <a:endParaRPr lang="en-US" sz="5000" dirty="0"/>
          </a:p>
        </p:txBody>
      </p:sp>
      <p:pic>
        <p:nvPicPr>
          <p:cNvPr id="9220" name="Picture 4" descr="https://lh4.googleusercontent.com/-MkKyX8iunww/Uz1rMJ6m5tI/AAAAAAAAhQg/B9UyqM9thu4/w400-h225/tumblr_n3ayz8oEi91qzt7h7o1_r1_40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304520" y="1787236"/>
            <a:ext cx="38100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floridakeys.noaa.gov/corals/feed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1179156"/>
            <a:ext cx="2857500" cy="3057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4361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114300" y="4374718"/>
            <a:ext cx="11928764" cy="2387600"/>
          </a:xfrm>
        </p:spPr>
        <p:txBody>
          <a:bodyPr>
            <a:normAutofit fontScale="90000"/>
          </a:bodyPr>
          <a:lstStyle/>
          <a:p>
            <a:r>
              <a:rPr lang="en-US" sz="3200" dirty="0" smtClean="0"/>
              <a:t>Coral </a:t>
            </a:r>
            <a:r>
              <a:rPr lang="en-US" sz="3200" dirty="0"/>
              <a:t>reefs need warm, shallow water to form. They form close to the equator near coastlines and around islands throughout the world. </a:t>
            </a:r>
            <a:br>
              <a:rPr lang="en-US" sz="3200" dirty="0"/>
            </a:br>
            <a:r>
              <a:rPr lang="en-US" sz="3200" dirty="0"/>
              <a:t/>
            </a:r>
            <a:br>
              <a:rPr lang="en-US" sz="3200" dirty="0"/>
            </a:br>
            <a:r>
              <a:rPr lang="en-US" sz="3200" dirty="0"/>
              <a:t>A significant portion of the world's coral reefs are located in Southeast Asia and near Australia. The largest coral reef is the Great Barrier Reef located off of Queensland, Australia. The Great Barrier Reef stretches for 2,600 miles. </a:t>
            </a:r>
          </a:p>
        </p:txBody>
      </p:sp>
      <p:pic>
        <p:nvPicPr>
          <p:cNvPr id="8194" name="Picture 2" descr="http://forces.si.edu/elnino/images/01/02_06a_l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6657" y="1095161"/>
            <a:ext cx="7055716" cy="3129057"/>
          </a:xfrm>
          <a:prstGeom prst="rect">
            <a:avLst/>
          </a:prstGeom>
          <a:noFill/>
          <a:extLst>
            <a:ext uri="{909E8E84-426E-40DD-AFC4-6F175D3DCCD1}">
              <a14:hiddenFill xmlns:a14="http://schemas.microsoft.com/office/drawing/2010/main">
                <a:solidFill>
                  <a:srgbClr val="FFFFFF"/>
                </a:solidFill>
              </a14:hiddenFill>
            </a:ext>
          </a:extLst>
        </p:spPr>
      </p:pic>
      <p:sp>
        <p:nvSpPr>
          <p:cNvPr id="4" name="직사각형 3"/>
          <p:cNvSpPr/>
          <p:nvPr/>
        </p:nvSpPr>
        <p:spPr>
          <a:xfrm>
            <a:off x="1153391" y="272698"/>
            <a:ext cx="10411691" cy="2400657"/>
          </a:xfrm>
          <a:prstGeom prst="rect">
            <a:avLst/>
          </a:prstGeom>
        </p:spPr>
        <p:txBody>
          <a:bodyPr wrap="square">
            <a:spAutoFit/>
          </a:bodyPr>
          <a:lstStyle/>
          <a:p>
            <a:pPr algn="ctr"/>
            <a:r>
              <a:rPr lang="en-US" sz="5000" dirty="0" smtClean="0"/>
              <a:t>Where are coral reefs located? </a:t>
            </a:r>
            <a:br>
              <a:rPr lang="en-US" sz="5000" dirty="0" smtClean="0"/>
            </a:br>
            <a:r>
              <a:rPr lang="en-US" sz="5000" dirty="0" smtClean="0"/>
              <a:t/>
            </a:r>
            <a:br>
              <a:rPr lang="en-US" sz="5000" dirty="0" smtClean="0"/>
            </a:br>
            <a:endParaRPr lang="en-US" sz="5000" dirty="0"/>
          </a:p>
        </p:txBody>
      </p:sp>
    </p:spTree>
    <p:extLst>
      <p:ext uri="{BB962C8B-B14F-4D97-AF65-F5344CB8AC3E}">
        <p14:creationId xmlns:p14="http://schemas.microsoft.com/office/powerpoint/2010/main" val="14138912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114300" y="4374718"/>
            <a:ext cx="11928764" cy="2387600"/>
          </a:xfrm>
        </p:spPr>
        <p:txBody>
          <a:bodyPr>
            <a:normAutofit/>
          </a:bodyPr>
          <a:lstStyle/>
          <a:p>
            <a:r>
              <a:rPr lang="en-US" sz="3200" dirty="0" smtClean="0"/>
              <a:t>There </a:t>
            </a:r>
            <a:r>
              <a:rPr lang="en-US" sz="3200" dirty="0"/>
              <a:t>are three main types of coral reefs: </a:t>
            </a:r>
            <a:br>
              <a:rPr lang="en-US" sz="3200" dirty="0"/>
            </a:br>
            <a:endParaRPr lang="en-US" sz="3200" dirty="0"/>
          </a:p>
        </p:txBody>
      </p:sp>
      <p:sp>
        <p:nvSpPr>
          <p:cNvPr id="3" name="직사각형 2"/>
          <p:cNvSpPr/>
          <p:nvPr/>
        </p:nvSpPr>
        <p:spPr>
          <a:xfrm>
            <a:off x="3030682" y="390390"/>
            <a:ext cx="6096000" cy="2400657"/>
          </a:xfrm>
          <a:prstGeom prst="rect">
            <a:avLst/>
          </a:prstGeom>
        </p:spPr>
        <p:txBody>
          <a:bodyPr>
            <a:spAutoFit/>
          </a:bodyPr>
          <a:lstStyle/>
          <a:p>
            <a:pPr algn="ctr"/>
            <a:r>
              <a:rPr lang="en-US" sz="5000" dirty="0" smtClean="0"/>
              <a:t>Types of Coral Reefs </a:t>
            </a:r>
            <a:br>
              <a:rPr lang="en-US" sz="5000" dirty="0" smtClean="0"/>
            </a:br>
            <a:r>
              <a:rPr lang="en-US" sz="5000" dirty="0" smtClean="0"/>
              <a:t/>
            </a:r>
            <a:br>
              <a:rPr lang="en-US" sz="5000" dirty="0" smtClean="0"/>
            </a:br>
            <a:endParaRPr lang="en-US" sz="5000" dirty="0"/>
          </a:p>
        </p:txBody>
      </p:sp>
      <p:pic>
        <p:nvPicPr>
          <p:cNvPr id="7170" name="Picture 2" descr="http://www.marinebio.net/marinescience/04benthon/crimg/arealreef3.jpg"/>
          <p:cNvPicPr>
            <a:picLocks noChangeAspect="1" noChangeArrowheads="1"/>
          </p:cNvPicPr>
          <p:nvPr/>
        </p:nvPicPr>
        <p:blipFill>
          <a:blip r:embed="rId2">
            <a:clrChange>
              <a:clrFrom>
                <a:srgbClr val="FBFCF7"/>
              </a:clrFrom>
              <a:clrTo>
                <a:srgbClr val="FBFCF7">
                  <a:alpha val="0"/>
                </a:srgbClr>
              </a:clrTo>
            </a:clrChange>
            <a:extLst>
              <a:ext uri="{28A0092B-C50C-407E-A947-70E740481C1C}">
                <a14:useLocalDpi xmlns:a14="http://schemas.microsoft.com/office/drawing/2010/main" val="0"/>
              </a:ext>
            </a:extLst>
          </a:blip>
          <a:srcRect/>
          <a:stretch>
            <a:fillRect/>
          </a:stretch>
        </p:blipFill>
        <p:spPr bwMode="auto">
          <a:xfrm>
            <a:off x="1038802" y="2221201"/>
            <a:ext cx="9528752" cy="3049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3574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114300" y="4374718"/>
            <a:ext cx="11928764" cy="2387600"/>
          </a:xfrm>
        </p:spPr>
        <p:txBody>
          <a:bodyPr>
            <a:normAutofit/>
          </a:bodyPr>
          <a:lstStyle/>
          <a:p>
            <a:r>
              <a:rPr lang="en-US" sz="3200" dirty="0" smtClean="0"/>
              <a:t>Fringe </a:t>
            </a:r>
            <a:r>
              <a:rPr lang="en-US" sz="3200" dirty="0"/>
              <a:t>reef - Fringe reefs grow close to the shore line. It can be attached to the shore or there may be a narrow strip of water called a lagoon or channel between the land and the coral reef.</a:t>
            </a:r>
            <a:br>
              <a:rPr lang="en-US" sz="3200" dirty="0"/>
            </a:br>
            <a:endParaRPr lang="en-US" sz="3200" dirty="0"/>
          </a:p>
        </p:txBody>
      </p:sp>
      <p:sp>
        <p:nvSpPr>
          <p:cNvPr id="3" name="직사각형 2"/>
          <p:cNvSpPr/>
          <p:nvPr/>
        </p:nvSpPr>
        <p:spPr>
          <a:xfrm>
            <a:off x="3030682" y="390390"/>
            <a:ext cx="6096000" cy="2400657"/>
          </a:xfrm>
          <a:prstGeom prst="rect">
            <a:avLst/>
          </a:prstGeom>
        </p:spPr>
        <p:txBody>
          <a:bodyPr>
            <a:spAutoFit/>
          </a:bodyPr>
          <a:lstStyle/>
          <a:p>
            <a:pPr algn="ctr"/>
            <a:r>
              <a:rPr lang="en-US" sz="5000" dirty="0" smtClean="0"/>
              <a:t>Types of Coral Reefs </a:t>
            </a:r>
            <a:br>
              <a:rPr lang="en-US" sz="5000" dirty="0" smtClean="0"/>
            </a:br>
            <a:r>
              <a:rPr lang="en-US" sz="5000" dirty="0" smtClean="0"/>
              <a:t/>
            </a:r>
            <a:br>
              <a:rPr lang="en-US" sz="5000" dirty="0" smtClean="0"/>
            </a:br>
            <a:endParaRPr lang="en-US" sz="5000" dirty="0"/>
          </a:p>
        </p:txBody>
      </p:sp>
      <p:pic>
        <p:nvPicPr>
          <p:cNvPr id="4" name="그림 3"/>
          <p:cNvPicPr>
            <a:picLocks noChangeAspect="1"/>
          </p:cNvPicPr>
          <p:nvPr/>
        </p:nvPicPr>
        <p:blipFill>
          <a:blip r:embed="rId2"/>
          <a:stretch>
            <a:fillRect/>
          </a:stretch>
        </p:blipFill>
        <p:spPr>
          <a:xfrm>
            <a:off x="3211657" y="1465984"/>
            <a:ext cx="5734050" cy="3219450"/>
          </a:xfrm>
          <a:prstGeom prst="rect">
            <a:avLst/>
          </a:prstGeom>
        </p:spPr>
      </p:pic>
    </p:spTree>
    <p:extLst>
      <p:ext uri="{BB962C8B-B14F-4D97-AF65-F5344CB8AC3E}">
        <p14:creationId xmlns:p14="http://schemas.microsoft.com/office/powerpoint/2010/main" val="9963215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114300" y="4374718"/>
            <a:ext cx="11928764" cy="2387600"/>
          </a:xfrm>
        </p:spPr>
        <p:txBody>
          <a:bodyPr>
            <a:normAutofit/>
          </a:bodyPr>
          <a:lstStyle/>
          <a:p>
            <a:r>
              <a:rPr lang="en-US" sz="3200" dirty="0" smtClean="0"/>
              <a:t>Barrier </a:t>
            </a:r>
            <a:r>
              <a:rPr lang="en-US" sz="3200" dirty="0"/>
              <a:t>reef - Barrier reefs grow further from the shore line, sometimes several miles from the shore.</a:t>
            </a:r>
            <a:br>
              <a:rPr lang="en-US" sz="3200" dirty="0"/>
            </a:br>
            <a:endParaRPr lang="en-US" sz="3200" dirty="0"/>
          </a:p>
        </p:txBody>
      </p:sp>
      <p:sp>
        <p:nvSpPr>
          <p:cNvPr id="3" name="직사각형 2"/>
          <p:cNvSpPr/>
          <p:nvPr/>
        </p:nvSpPr>
        <p:spPr>
          <a:xfrm>
            <a:off x="3030682" y="390390"/>
            <a:ext cx="6096000" cy="2400657"/>
          </a:xfrm>
          <a:prstGeom prst="rect">
            <a:avLst/>
          </a:prstGeom>
        </p:spPr>
        <p:txBody>
          <a:bodyPr>
            <a:spAutoFit/>
          </a:bodyPr>
          <a:lstStyle/>
          <a:p>
            <a:pPr algn="ctr"/>
            <a:r>
              <a:rPr lang="en-US" sz="5000" dirty="0" smtClean="0"/>
              <a:t>Types of Coral Reefs </a:t>
            </a:r>
            <a:br>
              <a:rPr lang="en-US" sz="5000" dirty="0" smtClean="0"/>
            </a:br>
            <a:r>
              <a:rPr lang="en-US" sz="5000" dirty="0" smtClean="0"/>
              <a:t/>
            </a:r>
            <a:br>
              <a:rPr lang="en-US" sz="5000" dirty="0" smtClean="0"/>
            </a:br>
            <a:endParaRPr lang="en-US" sz="5000" dirty="0"/>
          </a:p>
        </p:txBody>
      </p:sp>
      <p:pic>
        <p:nvPicPr>
          <p:cNvPr id="12290" name="Picture 2" descr="http://lt.umn.edu/earthducation/expedition3/wp-content/uploads/2012/02/greatBarrierRe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913" y="1089325"/>
            <a:ext cx="6445538" cy="4254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70315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114300" y="4374718"/>
            <a:ext cx="11928764" cy="2387600"/>
          </a:xfrm>
        </p:spPr>
        <p:txBody>
          <a:bodyPr>
            <a:normAutofit/>
          </a:bodyPr>
          <a:lstStyle/>
          <a:p>
            <a:r>
              <a:rPr lang="en-US" sz="3200" dirty="0" smtClean="0"/>
              <a:t>Atoll </a:t>
            </a:r>
            <a:r>
              <a:rPr lang="en-US" sz="3200" dirty="0"/>
              <a:t>- An atoll is a ring of coral surrounding a lagoon of water. It starts out as a fringe reef around a volcanic island. As the coral grows up, the island sinks into the ocean and just the ring of coral is left. Some atolls are so big that people live on them. An example of this is the Maldives.</a:t>
            </a:r>
          </a:p>
        </p:txBody>
      </p:sp>
      <p:sp>
        <p:nvSpPr>
          <p:cNvPr id="3" name="직사각형 2"/>
          <p:cNvSpPr/>
          <p:nvPr/>
        </p:nvSpPr>
        <p:spPr>
          <a:xfrm>
            <a:off x="3030682" y="390390"/>
            <a:ext cx="6096000" cy="2400657"/>
          </a:xfrm>
          <a:prstGeom prst="rect">
            <a:avLst/>
          </a:prstGeom>
        </p:spPr>
        <p:txBody>
          <a:bodyPr>
            <a:spAutoFit/>
          </a:bodyPr>
          <a:lstStyle/>
          <a:p>
            <a:pPr algn="ctr"/>
            <a:r>
              <a:rPr lang="en-US" sz="5000" dirty="0" smtClean="0"/>
              <a:t>Types of Coral Reefs </a:t>
            </a:r>
            <a:br>
              <a:rPr lang="en-US" sz="5000" dirty="0" smtClean="0"/>
            </a:br>
            <a:r>
              <a:rPr lang="en-US" sz="5000" dirty="0" smtClean="0"/>
              <a:t/>
            </a:r>
            <a:br>
              <a:rPr lang="en-US" sz="5000" dirty="0" smtClean="0"/>
            </a:br>
            <a:endParaRPr lang="en-US" sz="5000" dirty="0"/>
          </a:p>
        </p:txBody>
      </p:sp>
      <p:pic>
        <p:nvPicPr>
          <p:cNvPr id="11266" name="Picture 2" descr="http://ambergriscaye.com/blueholetrip/art/blueho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9164" y="1196757"/>
            <a:ext cx="4694670" cy="3652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8705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114300" y="4374718"/>
            <a:ext cx="11928764" cy="2387600"/>
          </a:xfrm>
        </p:spPr>
        <p:txBody>
          <a:bodyPr>
            <a:normAutofit/>
          </a:bodyPr>
          <a:lstStyle/>
          <a:p>
            <a:r>
              <a:rPr lang="en-US" sz="3200" dirty="0" smtClean="0"/>
              <a:t>All </a:t>
            </a:r>
            <a:r>
              <a:rPr lang="en-US" sz="3200" dirty="0"/>
              <a:t>sorts of animals live around a coral reef. This includes many different types of corals such as star coral, brain coral, column coral, cactus coral, and finger coral. </a:t>
            </a:r>
            <a:br>
              <a:rPr lang="en-US" sz="3200" dirty="0"/>
            </a:br>
            <a:r>
              <a:rPr lang="en-US" sz="3200" dirty="0"/>
              <a:t/>
            </a:r>
            <a:br>
              <a:rPr lang="en-US" sz="3200" dirty="0"/>
            </a:br>
            <a:endParaRPr lang="en-US" sz="3200" dirty="0"/>
          </a:p>
        </p:txBody>
      </p:sp>
      <p:sp>
        <p:nvSpPr>
          <p:cNvPr id="4" name="직사각형 3"/>
          <p:cNvSpPr/>
          <p:nvPr/>
        </p:nvSpPr>
        <p:spPr>
          <a:xfrm>
            <a:off x="3030682" y="359217"/>
            <a:ext cx="6096000" cy="2308324"/>
          </a:xfrm>
          <a:prstGeom prst="rect">
            <a:avLst/>
          </a:prstGeom>
        </p:spPr>
        <p:txBody>
          <a:bodyPr>
            <a:spAutoFit/>
          </a:bodyPr>
          <a:lstStyle/>
          <a:p>
            <a:pPr algn="ctr"/>
            <a:r>
              <a:rPr lang="en-US" sz="4800" b="1" dirty="0" smtClean="0"/>
              <a:t>Coral Reef Animals</a:t>
            </a:r>
            <a:r>
              <a:rPr lang="en-US" sz="4800" dirty="0" smtClean="0"/>
              <a:t> </a:t>
            </a:r>
            <a:br>
              <a:rPr lang="en-US" sz="4800" dirty="0" smtClean="0"/>
            </a:br>
            <a:r>
              <a:rPr lang="en-US" sz="4800" dirty="0" smtClean="0"/>
              <a:t/>
            </a:r>
            <a:br>
              <a:rPr lang="en-US" sz="4800" dirty="0" smtClean="0"/>
            </a:br>
            <a:endParaRPr lang="en-US" sz="4800" dirty="0"/>
          </a:p>
        </p:txBody>
      </p:sp>
      <p:pic>
        <p:nvPicPr>
          <p:cNvPr id="1026" name="Picture 2" descr="http://www.chaloklum-diving.com/wp-content/blogs.dir/5/files/star-coral/coral-star-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76818"/>
            <a:ext cx="4463473" cy="334914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cdn1.arkive.org/media/32/32A8CF01-4C4C-4705-906E-B275546D5A2B/Presentation.Large/Symmetrical-brain-cor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723" y="1129098"/>
            <a:ext cx="5166204" cy="34255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cdn1.arkive.org/media/2B/2B3B56E2-130F-4657-9BA3-D87BEB960D1E/Presentation.Large/Star-column-coral-in-coral-reef-habita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8302" y="1135824"/>
            <a:ext cx="5132243" cy="34188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cdn2.arkive.org/media/E6/E645625C-6F31-43B4-B9B1-0B993A335B11/Presentation.Large/Pavona-cactus-colony-on-crest-of-ree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6011" y="1126720"/>
            <a:ext cx="5145907" cy="342796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www.cdislands.com/photos_australia/aus1/xau2071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7857" y="1126720"/>
            <a:ext cx="5067580" cy="3434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974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1+#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1+#ppt_w/2"/>
                                          </p:val>
                                        </p:tav>
                                        <p:tav tm="100000">
                                          <p:val>
                                            <p:strVal val="#ppt_x"/>
                                          </p:val>
                                        </p:tav>
                                      </p:tavLst>
                                    </p:anim>
                                    <p:anim calcmode="lin" valueType="num">
                                      <p:cBhvr additive="base">
                                        <p:cTn id="14" dur="500" fill="hold"/>
                                        <p:tgtEl>
                                          <p:spTgt spid="102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anim calcmode="lin" valueType="num">
                                      <p:cBhvr additive="base">
                                        <p:cTn id="19" dur="500" fill="hold"/>
                                        <p:tgtEl>
                                          <p:spTgt spid="1030"/>
                                        </p:tgtEl>
                                        <p:attrNameLst>
                                          <p:attrName>ppt_x</p:attrName>
                                        </p:attrNameLst>
                                      </p:cBhvr>
                                      <p:tavLst>
                                        <p:tav tm="0">
                                          <p:val>
                                            <p:strVal val="1+#ppt_w/2"/>
                                          </p:val>
                                        </p:tav>
                                        <p:tav tm="100000">
                                          <p:val>
                                            <p:strVal val="#ppt_x"/>
                                          </p:val>
                                        </p:tav>
                                      </p:tavLst>
                                    </p:anim>
                                    <p:anim calcmode="lin" valueType="num">
                                      <p:cBhvr additive="base">
                                        <p:cTn id="20" dur="5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032"/>
                                        </p:tgtEl>
                                        <p:attrNameLst>
                                          <p:attrName>style.visibility</p:attrName>
                                        </p:attrNameLst>
                                      </p:cBhvr>
                                      <p:to>
                                        <p:strVal val="visible"/>
                                      </p:to>
                                    </p:set>
                                    <p:anim calcmode="lin" valueType="num">
                                      <p:cBhvr additive="base">
                                        <p:cTn id="25" dur="500" fill="hold"/>
                                        <p:tgtEl>
                                          <p:spTgt spid="1032"/>
                                        </p:tgtEl>
                                        <p:attrNameLst>
                                          <p:attrName>ppt_x</p:attrName>
                                        </p:attrNameLst>
                                      </p:cBhvr>
                                      <p:tavLst>
                                        <p:tav tm="0">
                                          <p:val>
                                            <p:strVal val="1+#ppt_w/2"/>
                                          </p:val>
                                        </p:tav>
                                        <p:tav tm="100000">
                                          <p:val>
                                            <p:strVal val="#ppt_x"/>
                                          </p:val>
                                        </p:tav>
                                      </p:tavLst>
                                    </p:anim>
                                    <p:anim calcmode="lin" valueType="num">
                                      <p:cBhvr additive="base">
                                        <p:cTn id="26" dur="500" fill="hold"/>
                                        <p:tgtEl>
                                          <p:spTgt spid="103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1034"/>
                                        </p:tgtEl>
                                        <p:attrNameLst>
                                          <p:attrName>style.visibility</p:attrName>
                                        </p:attrNameLst>
                                      </p:cBhvr>
                                      <p:to>
                                        <p:strVal val="visible"/>
                                      </p:to>
                                    </p:set>
                                    <p:anim calcmode="lin" valueType="num">
                                      <p:cBhvr additive="base">
                                        <p:cTn id="31" dur="500" fill="hold"/>
                                        <p:tgtEl>
                                          <p:spTgt spid="1034"/>
                                        </p:tgtEl>
                                        <p:attrNameLst>
                                          <p:attrName>ppt_x</p:attrName>
                                        </p:attrNameLst>
                                      </p:cBhvr>
                                      <p:tavLst>
                                        <p:tav tm="0">
                                          <p:val>
                                            <p:strVal val="1+#ppt_w/2"/>
                                          </p:val>
                                        </p:tav>
                                        <p:tav tm="100000">
                                          <p:val>
                                            <p:strVal val="#ppt_x"/>
                                          </p:val>
                                        </p:tav>
                                      </p:tavLst>
                                    </p:anim>
                                    <p:anim calcmode="lin" valueType="num">
                                      <p:cBhvr additive="base">
                                        <p:cTn id="32" dur="500" fill="hold"/>
                                        <p:tgtEl>
                                          <p:spTgt spid="10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114300" y="4374718"/>
            <a:ext cx="11928764" cy="2387600"/>
          </a:xfrm>
        </p:spPr>
        <p:txBody>
          <a:bodyPr>
            <a:normAutofit fontScale="90000"/>
          </a:bodyPr>
          <a:lstStyle/>
          <a:p>
            <a:r>
              <a:rPr lang="en-US" sz="3200" dirty="0"/>
              <a:t/>
            </a:r>
            <a:br>
              <a:rPr lang="en-US" sz="3200" dirty="0"/>
            </a:br>
            <a:r>
              <a:rPr lang="en-US" sz="3200" dirty="0"/>
              <a:t>Some of the most strange and interesting creatures in the world live here. Many animals attach themselves to the reef covering nearly every square inch. They include sponges, starfish, anemones, cucumbers, snails, and clams. Also, there are lots of </a:t>
            </a:r>
            <a:r>
              <a:rPr lang="en-US" sz="3200" u="sng" dirty="0">
                <a:hlinkClick r:id="rId2"/>
              </a:rPr>
              <a:t>fish</a:t>
            </a:r>
            <a:r>
              <a:rPr lang="en-US" sz="3200" dirty="0"/>
              <a:t> swimming around such as cuttlefish, sharks, </a:t>
            </a:r>
            <a:r>
              <a:rPr lang="en-US" sz="3200" u="sng" dirty="0">
                <a:hlinkClick r:id="rId3"/>
              </a:rPr>
              <a:t>lionfish</a:t>
            </a:r>
            <a:r>
              <a:rPr lang="en-US" sz="3200" dirty="0"/>
              <a:t>, pufferfish, </a:t>
            </a:r>
            <a:r>
              <a:rPr lang="en-US" sz="3200" u="sng" dirty="0">
                <a:hlinkClick r:id="rId4"/>
              </a:rPr>
              <a:t>clownfish</a:t>
            </a:r>
            <a:r>
              <a:rPr lang="en-US" sz="3200" dirty="0"/>
              <a:t>, and eels. There are 1500 species of fish and 400 species of coral that live on the Great Barrier Reef alone. </a:t>
            </a:r>
          </a:p>
        </p:txBody>
      </p:sp>
      <p:sp>
        <p:nvSpPr>
          <p:cNvPr id="4" name="직사각형 3"/>
          <p:cNvSpPr/>
          <p:nvPr/>
        </p:nvSpPr>
        <p:spPr>
          <a:xfrm>
            <a:off x="3030682" y="359217"/>
            <a:ext cx="6096000" cy="2308324"/>
          </a:xfrm>
          <a:prstGeom prst="rect">
            <a:avLst/>
          </a:prstGeom>
        </p:spPr>
        <p:txBody>
          <a:bodyPr>
            <a:spAutoFit/>
          </a:bodyPr>
          <a:lstStyle/>
          <a:p>
            <a:pPr algn="ctr"/>
            <a:r>
              <a:rPr lang="en-US" sz="4800" b="1" dirty="0" smtClean="0"/>
              <a:t>Coral Reef Animals</a:t>
            </a:r>
            <a:r>
              <a:rPr lang="en-US" sz="4800" dirty="0" smtClean="0"/>
              <a:t> </a:t>
            </a:r>
            <a:br>
              <a:rPr lang="en-US" sz="4800" dirty="0" smtClean="0"/>
            </a:br>
            <a:r>
              <a:rPr lang="en-US" sz="4800" dirty="0" smtClean="0"/>
              <a:t/>
            </a:r>
            <a:br>
              <a:rPr lang="en-US" sz="4800" dirty="0" smtClean="0"/>
            </a:br>
            <a:endParaRPr lang="en-US" sz="4800" dirty="0"/>
          </a:p>
        </p:txBody>
      </p:sp>
      <p:pic>
        <p:nvPicPr>
          <p:cNvPr id="2050" name="Picture 2" descr="http://res.cloudinary.com/dk-find-out/image/upload/q_80,w_1440/SPL-C0172945-Branching_Tube_Sponge_oznzei.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6572" y="1105237"/>
            <a:ext cx="4904220" cy="326948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upload.wikimedia.org/wikipedia/commons/d/d4/Starfish,_Caswell_Bay_-_geograph.org.uk_-_40941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26572" y="696553"/>
            <a:ext cx="4904220" cy="367816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saltwaterdeliveries.com.au/Anenom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76600" y="643181"/>
            <a:ext cx="5604164" cy="373153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vignette3.wikia.nocookie.net/edwikia/images/d/df/Sea-cucumber_6533_600x450.jpg/revision/latest?cb=2013090704404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1182" y="130031"/>
            <a:ext cx="5659582" cy="424468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s://s-media-cache-ak0.pinimg.com/736x/12/74/3c/12743cadb8fc9da89d212cc7a543392a.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93473" y="109249"/>
            <a:ext cx="571500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www.animalsandenglish.com/uploads/6/6/0/6/6606397/4889425_orig.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1473" y="62002"/>
            <a:ext cx="6597938" cy="4312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7101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5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250"/>
                                        <p:tgtEl>
                                          <p:spTgt spid="205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fade">
                                      <p:cBhvr>
                                        <p:cTn id="17" dur="250"/>
                                        <p:tgtEl>
                                          <p:spTgt spid="20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56"/>
                                        </p:tgtEl>
                                        <p:attrNameLst>
                                          <p:attrName>style.visibility</p:attrName>
                                        </p:attrNameLst>
                                      </p:cBhvr>
                                      <p:to>
                                        <p:strVal val="visible"/>
                                      </p:to>
                                    </p:set>
                                    <p:animEffect transition="in" filter="fade">
                                      <p:cBhvr>
                                        <p:cTn id="22" dur="250"/>
                                        <p:tgtEl>
                                          <p:spTgt spid="205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8"/>
                                        </p:tgtEl>
                                        <p:attrNameLst>
                                          <p:attrName>style.visibility</p:attrName>
                                        </p:attrNameLst>
                                      </p:cBhvr>
                                      <p:to>
                                        <p:strVal val="visible"/>
                                      </p:to>
                                    </p:set>
                                    <p:animEffect transition="in" filter="fade">
                                      <p:cBhvr>
                                        <p:cTn id="27" dur="250"/>
                                        <p:tgtEl>
                                          <p:spTgt spid="205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60"/>
                                        </p:tgtEl>
                                        <p:attrNameLst>
                                          <p:attrName>style.visibility</p:attrName>
                                        </p:attrNameLst>
                                      </p:cBhvr>
                                      <p:to>
                                        <p:strVal val="visible"/>
                                      </p:to>
                                    </p:set>
                                    <p:animEffect transition="in" filter="fade">
                                      <p:cBhvr>
                                        <p:cTn id="32" dur="250"/>
                                        <p:tgtEl>
                                          <p:spTgt spid="2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114300" y="4374718"/>
            <a:ext cx="11928764" cy="2387600"/>
          </a:xfrm>
        </p:spPr>
        <p:txBody>
          <a:bodyPr>
            <a:normAutofit fontScale="90000"/>
          </a:bodyPr>
          <a:lstStyle/>
          <a:p>
            <a:r>
              <a:rPr lang="en-US" sz="3200" dirty="0"/>
              <a:t/>
            </a:r>
            <a:br>
              <a:rPr lang="en-US" sz="3200" dirty="0"/>
            </a:br>
            <a:r>
              <a:rPr lang="en-US" sz="3200" dirty="0"/>
              <a:t>Some of the most strange and interesting creatures in the world live here. Many animals attach themselves to the reef covering nearly every square inch. They include sponges, starfish, anemones, cucumbers, snails, and clams. Also, there are lots of </a:t>
            </a:r>
            <a:r>
              <a:rPr lang="en-US" sz="3200" u="sng" dirty="0">
                <a:hlinkClick r:id="rId2"/>
              </a:rPr>
              <a:t>fish</a:t>
            </a:r>
            <a:r>
              <a:rPr lang="en-US" sz="3200" dirty="0"/>
              <a:t> swimming around such as cuttlefish, sharks, </a:t>
            </a:r>
            <a:r>
              <a:rPr lang="en-US" sz="3200" u="sng" dirty="0">
                <a:hlinkClick r:id="rId3"/>
              </a:rPr>
              <a:t>lionfish</a:t>
            </a:r>
            <a:r>
              <a:rPr lang="en-US" sz="3200" dirty="0"/>
              <a:t>, pufferfish, </a:t>
            </a:r>
            <a:r>
              <a:rPr lang="en-US" sz="3200" u="sng" dirty="0">
                <a:hlinkClick r:id="rId4"/>
              </a:rPr>
              <a:t>clownfish</a:t>
            </a:r>
            <a:r>
              <a:rPr lang="en-US" sz="3200" dirty="0"/>
              <a:t>, and eels. There are 1500 species of fish and 400 species of coral that live on the Great Barrier Reef alone. </a:t>
            </a:r>
          </a:p>
        </p:txBody>
      </p:sp>
      <p:pic>
        <p:nvPicPr>
          <p:cNvPr id="3074" name="Picture 2" descr="http://www.nthsweb.net/rutherfords/labs/lab04/111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17417" y="193145"/>
            <a:ext cx="5922530" cy="394835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montereybayaquarium.org/-/m/images/animal-guide/fishes/blacktip-reef-shark.jpg?bc=white&amp;h=676&amp;mh=738&amp;mw=1312&amp;w=1196&amp;usecustomfunctions=1&amp;cropx=3&amp;cropy=8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4429" y="751102"/>
            <a:ext cx="5995518" cy="339039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cdn.phys.org/newman/gfx/news/hires/2015/lionfishstud.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4429" y="144487"/>
            <a:ext cx="5995518" cy="399701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images5.alphacoders.com/423/42347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53591" y="144487"/>
            <a:ext cx="6395316" cy="399891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allpapercave.com/wp/PeoqvqR.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71822" y="54209"/>
            <a:ext cx="6758853" cy="422622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www.aqua.org/%7E/media/Images/Animals/Green%20Moray%20Eel/animals-greenmorayeel-slide1-web.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71821" y="-107921"/>
            <a:ext cx="6758853" cy="4435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99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5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25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fade">
                                      <p:cBhvr>
                                        <p:cTn id="17" dur="250"/>
                                        <p:tgtEl>
                                          <p:spTgt spid="30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80"/>
                                        </p:tgtEl>
                                        <p:attrNameLst>
                                          <p:attrName>style.visibility</p:attrName>
                                        </p:attrNameLst>
                                      </p:cBhvr>
                                      <p:to>
                                        <p:strVal val="visible"/>
                                      </p:to>
                                    </p:set>
                                    <p:animEffect transition="in" filter="fade">
                                      <p:cBhvr>
                                        <p:cTn id="22" dur="250"/>
                                        <p:tgtEl>
                                          <p:spTgt spid="308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82"/>
                                        </p:tgtEl>
                                        <p:attrNameLst>
                                          <p:attrName>style.visibility</p:attrName>
                                        </p:attrNameLst>
                                      </p:cBhvr>
                                      <p:to>
                                        <p:strVal val="visible"/>
                                      </p:to>
                                    </p:set>
                                    <p:animEffect transition="in" filter="fade">
                                      <p:cBhvr>
                                        <p:cTn id="27" dur="250"/>
                                        <p:tgtEl>
                                          <p:spTgt spid="308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84"/>
                                        </p:tgtEl>
                                        <p:attrNameLst>
                                          <p:attrName>style.visibility</p:attrName>
                                        </p:attrNameLst>
                                      </p:cBhvr>
                                      <p:to>
                                        <p:strVal val="visible"/>
                                      </p:to>
                                    </p:set>
                                    <p:animEffect transition="in" filter="fade">
                                      <p:cBhvr>
                                        <p:cTn id="32" dur="25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114300" y="4374718"/>
            <a:ext cx="11928764" cy="2387600"/>
          </a:xfrm>
        </p:spPr>
        <p:txBody>
          <a:bodyPr>
            <a:normAutofit/>
          </a:bodyPr>
          <a:lstStyle/>
          <a:p>
            <a:r>
              <a:rPr lang="en-US" sz="2800" dirty="0" smtClean="0"/>
              <a:t>The </a:t>
            </a:r>
            <a:r>
              <a:rPr lang="en-US" sz="2800" dirty="0"/>
              <a:t>majority of the plants living on the coral reef are various species of sea grass, seaweed, and algae. </a:t>
            </a:r>
            <a:endParaRPr lang="en-US" sz="3200" dirty="0"/>
          </a:p>
        </p:txBody>
      </p:sp>
      <p:sp>
        <p:nvSpPr>
          <p:cNvPr id="3" name="직사각형 2"/>
          <p:cNvSpPr/>
          <p:nvPr/>
        </p:nvSpPr>
        <p:spPr>
          <a:xfrm>
            <a:off x="3030682" y="442344"/>
            <a:ext cx="6096000" cy="2400657"/>
          </a:xfrm>
          <a:prstGeom prst="rect">
            <a:avLst/>
          </a:prstGeom>
        </p:spPr>
        <p:txBody>
          <a:bodyPr>
            <a:spAutoFit/>
          </a:bodyPr>
          <a:lstStyle/>
          <a:p>
            <a:pPr algn="ctr"/>
            <a:r>
              <a:rPr lang="en-US" sz="5000" b="1" dirty="0" smtClean="0"/>
              <a:t>Coral Reef Plants</a:t>
            </a:r>
            <a:r>
              <a:rPr lang="en-US" sz="5000" dirty="0" smtClean="0"/>
              <a:t> </a:t>
            </a:r>
            <a:br>
              <a:rPr lang="en-US" sz="5000" dirty="0" smtClean="0"/>
            </a:br>
            <a:r>
              <a:rPr lang="en-US" sz="5000" dirty="0" smtClean="0"/>
              <a:t/>
            </a:r>
            <a:br>
              <a:rPr lang="en-US" sz="5000" dirty="0" smtClean="0"/>
            </a:br>
            <a:endParaRPr lang="en-US" sz="5000" dirty="0"/>
          </a:p>
        </p:txBody>
      </p:sp>
      <p:pic>
        <p:nvPicPr>
          <p:cNvPr id="4098" name="Picture 2" descr="http://4.bp.blogspot.com/_CDTtntnI_tU/TAWghpNie4I/AAAAAAAACIU/nDCjUvVZvC4/s1600/coral_reef_beau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5123" y="1246909"/>
            <a:ext cx="6827117" cy="4551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9529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lstStyle/>
          <a:p>
            <a:r>
              <a:rPr lang="en-US" dirty="0" smtClean="0"/>
              <a:t>Identify the Sea Creatures </a:t>
            </a:r>
            <a:endParaRPr lang="en-US" dirty="0"/>
          </a:p>
        </p:txBody>
      </p:sp>
      <p:sp>
        <p:nvSpPr>
          <p:cNvPr id="3" name="부제목 2"/>
          <p:cNvSpPr>
            <a:spLocks noGrp="1"/>
          </p:cNvSpPr>
          <p:nvPr>
            <p:ph type="subTitle" idx="1"/>
          </p:nvPr>
        </p:nvSpPr>
        <p:spPr/>
        <p:txBody>
          <a:bodyPr/>
          <a:lstStyle/>
          <a:p>
            <a:r>
              <a:rPr lang="en-US" dirty="0">
                <a:hlinkClick r:id="rId2"/>
              </a:rPr>
              <a:t>http://</a:t>
            </a:r>
            <a:r>
              <a:rPr lang="en-US" dirty="0" smtClean="0">
                <a:hlinkClick r:id="rId2"/>
              </a:rPr>
              <a:t>www.seasky.org/deep-sea/deep-sea-menu.html</a:t>
            </a:r>
            <a:endParaRPr lang="en-US" dirty="0" smtClean="0"/>
          </a:p>
          <a:p>
            <a:endParaRPr lang="en-US" dirty="0"/>
          </a:p>
        </p:txBody>
      </p:sp>
    </p:spTree>
    <p:extLst>
      <p:ext uri="{BB962C8B-B14F-4D97-AF65-F5344CB8AC3E}">
        <p14:creationId xmlns:p14="http://schemas.microsoft.com/office/powerpoint/2010/main" val="36191188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en-US"/>
          </a:p>
        </p:txBody>
      </p:sp>
      <p:sp>
        <p:nvSpPr>
          <p:cNvPr id="3" name="내용 개체 틀 2"/>
          <p:cNvSpPr>
            <a:spLocks noGrp="1"/>
          </p:cNvSpPr>
          <p:nvPr>
            <p:ph idx="1"/>
          </p:nvPr>
        </p:nvSpPr>
        <p:spPr/>
        <p:txBody>
          <a:bodyPr/>
          <a:lstStyle/>
          <a:p>
            <a:endParaRPr lang="en-US" dirty="0"/>
          </a:p>
        </p:txBody>
      </p:sp>
      <p:pic>
        <p:nvPicPr>
          <p:cNvPr id="1026" name="Picture 2" descr="http://www.savecoralreefs.org/v2/wp-content/uploads/2012/09/BG.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9145" y="63139"/>
            <a:ext cx="9933709" cy="6823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2079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en-US"/>
          </a:p>
        </p:txBody>
      </p:sp>
      <p:sp>
        <p:nvSpPr>
          <p:cNvPr id="3" name="내용 개체 틀 2"/>
          <p:cNvSpPr>
            <a:spLocks noGrp="1"/>
          </p:cNvSpPr>
          <p:nvPr>
            <p:ph idx="1"/>
          </p:nvPr>
        </p:nvSpPr>
        <p:spPr/>
        <p:txBody>
          <a:bodyPr/>
          <a:lstStyle/>
          <a:p>
            <a:endParaRPr lang="en-US"/>
          </a:p>
        </p:txBody>
      </p:sp>
      <p:pic>
        <p:nvPicPr>
          <p:cNvPr id="2050" name="Picture 2" descr="http://freetopwallpaper.com/wp-content/gallery/fish/beautiful-fish-wallpaper-hd-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472" y="0"/>
            <a:ext cx="1096775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3446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en-US"/>
          </a:p>
        </p:txBody>
      </p:sp>
      <p:sp>
        <p:nvSpPr>
          <p:cNvPr id="3" name="내용 개체 틀 2"/>
          <p:cNvSpPr>
            <a:spLocks noGrp="1"/>
          </p:cNvSpPr>
          <p:nvPr>
            <p:ph idx="1"/>
          </p:nvPr>
        </p:nvSpPr>
        <p:spPr/>
        <p:txBody>
          <a:bodyPr/>
          <a:lstStyle/>
          <a:p>
            <a:endParaRPr lang="en-US"/>
          </a:p>
        </p:txBody>
      </p:sp>
      <p:pic>
        <p:nvPicPr>
          <p:cNvPr id="3074" name="Picture 2" descr="http://cdn.phys.org/newman/gfx/news/hires/2015/studyprojec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411" y="0"/>
            <a:ext cx="1024917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377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en-US"/>
          </a:p>
        </p:txBody>
      </p:sp>
      <p:sp>
        <p:nvSpPr>
          <p:cNvPr id="3" name="내용 개체 틀 2"/>
          <p:cNvSpPr>
            <a:spLocks noGrp="1"/>
          </p:cNvSpPr>
          <p:nvPr>
            <p:ph idx="1"/>
          </p:nvPr>
        </p:nvSpPr>
        <p:spPr/>
        <p:txBody>
          <a:bodyPr/>
          <a:lstStyle/>
          <a:p>
            <a:endParaRPr lang="en-US"/>
          </a:p>
        </p:txBody>
      </p:sp>
      <p:pic>
        <p:nvPicPr>
          <p:cNvPr id="4098" name="Picture 2" descr="http://hdwallpapersd.com/wp-content/uploads/2015/09/coral-reef-southern-red-se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56" y="0"/>
            <a:ext cx="1121988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652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en-US"/>
          </a:p>
        </p:txBody>
      </p:sp>
      <p:sp>
        <p:nvSpPr>
          <p:cNvPr id="3" name="내용 개체 틀 2"/>
          <p:cNvSpPr>
            <a:spLocks noGrp="1"/>
          </p:cNvSpPr>
          <p:nvPr>
            <p:ph idx="1"/>
          </p:nvPr>
        </p:nvSpPr>
        <p:spPr/>
        <p:txBody>
          <a:bodyPr/>
          <a:lstStyle/>
          <a:p>
            <a:endParaRPr lang="en-US"/>
          </a:p>
        </p:txBody>
      </p:sp>
      <p:pic>
        <p:nvPicPr>
          <p:cNvPr id="5122" name="Picture 2" descr="http://wallpaperswide.com/download/reef-wallpaper-1366x7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0320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262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2666134" y="1111973"/>
            <a:ext cx="8791575" cy="2387600"/>
          </a:xfrm>
        </p:spPr>
        <p:txBody>
          <a:bodyPr anchor="t">
            <a:normAutofit/>
          </a:bodyPr>
          <a:lstStyle/>
          <a:p>
            <a:r>
              <a:rPr lang="en-US" sz="2800" dirty="0">
                <a:hlinkClick r:id="rId2"/>
              </a:rPr>
              <a:t>http://</a:t>
            </a:r>
            <a:r>
              <a:rPr lang="en-US" sz="2800" dirty="0" smtClean="0">
                <a:hlinkClick r:id="rId2"/>
              </a:rPr>
              <a:t>mrsfranksesl.weebly.com/coral-reefs.html</a:t>
            </a:r>
            <a:r>
              <a:rPr lang="en-US" sz="2800" dirty="0" smtClean="0"/>
              <a:t/>
            </a:r>
            <a:br>
              <a:rPr lang="en-US" sz="2800" dirty="0" smtClean="0"/>
            </a:br>
            <a:endParaRPr lang="en-US" sz="2800" dirty="0"/>
          </a:p>
        </p:txBody>
      </p:sp>
      <p:sp>
        <p:nvSpPr>
          <p:cNvPr id="3" name="부제목 2"/>
          <p:cNvSpPr>
            <a:spLocks noGrp="1"/>
          </p:cNvSpPr>
          <p:nvPr>
            <p:ph type="subTitle" idx="1"/>
          </p:nvPr>
        </p:nvSpPr>
        <p:spPr/>
        <p:txBody>
          <a:bodyPr/>
          <a:lstStyle/>
          <a:p>
            <a:endParaRPr lang="en-US"/>
          </a:p>
        </p:txBody>
      </p:sp>
      <p:pic>
        <p:nvPicPr>
          <p:cNvPr id="4" name="그림 3"/>
          <p:cNvPicPr>
            <a:picLocks noChangeAspect="1"/>
          </p:cNvPicPr>
          <p:nvPr/>
        </p:nvPicPr>
        <p:blipFill>
          <a:blip r:embed="rId3"/>
          <a:stretch>
            <a:fillRect/>
          </a:stretch>
        </p:blipFill>
        <p:spPr>
          <a:xfrm>
            <a:off x="0" y="1681089"/>
            <a:ext cx="12192000" cy="5176911"/>
          </a:xfrm>
          <a:prstGeom prst="rect">
            <a:avLst/>
          </a:prstGeom>
        </p:spPr>
      </p:pic>
    </p:spTree>
    <p:extLst>
      <p:ext uri="{BB962C8B-B14F-4D97-AF65-F5344CB8AC3E}">
        <p14:creationId xmlns:p14="http://schemas.microsoft.com/office/powerpoint/2010/main" val="27801326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en-US"/>
          </a:p>
        </p:txBody>
      </p:sp>
      <p:sp>
        <p:nvSpPr>
          <p:cNvPr id="3" name="내용 개체 틀 2"/>
          <p:cNvSpPr>
            <a:spLocks noGrp="1"/>
          </p:cNvSpPr>
          <p:nvPr>
            <p:ph idx="1"/>
          </p:nvPr>
        </p:nvSpPr>
        <p:spPr/>
        <p:txBody>
          <a:bodyPr/>
          <a:lstStyle/>
          <a:p>
            <a:endParaRPr lang="en-US"/>
          </a:p>
        </p:txBody>
      </p:sp>
      <p:pic>
        <p:nvPicPr>
          <p:cNvPr id="1026" name="Picture 2" descr="http://artforgame.com/images/hidden-game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7876"/>
            <a:ext cx="12192000" cy="6420124"/>
          </a:xfrm>
          <a:prstGeom prst="rect">
            <a:avLst/>
          </a:prstGeom>
          <a:noFill/>
          <a:extLst>
            <a:ext uri="{909E8E84-426E-40DD-AFC4-6F175D3DCCD1}">
              <a14:hiddenFill xmlns:a14="http://schemas.microsoft.com/office/drawing/2010/main">
                <a:solidFill>
                  <a:srgbClr val="FFFFFF"/>
                </a:solidFill>
              </a14:hiddenFill>
            </a:ext>
          </a:extLst>
        </p:spPr>
      </p:pic>
      <p:sp>
        <p:nvSpPr>
          <p:cNvPr id="4" name="직사각형 3"/>
          <p:cNvSpPr/>
          <p:nvPr/>
        </p:nvSpPr>
        <p:spPr>
          <a:xfrm>
            <a:off x="4625685" y="136524"/>
            <a:ext cx="3136323" cy="77946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smtClean="0"/>
              <a:t>Octopus </a:t>
            </a:r>
            <a:endParaRPr lang="en-US" sz="2800" b="1" dirty="0"/>
          </a:p>
        </p:txBody>
      </p:sp>
      <p:sp>
        <p:nvSpPr>
          <p:cNvPr id="6" name="직사각형 5"/>
          <p:cNvSpPr/>
          <p:nvPr/>
        </p:nvSpPr>
        <p:spPr>
          <a:xfrm>
            <a:off x="4625685" y="136524"/>
            <a:ext cx="3136323" cy="77946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smtClean="0"/>
              <a:t>Skull </a:t>
            </a:r>
            <a:endParaRPr lang="en-US" sz="2800" b="1" dirty="0"/>
          </a:p>
        </p:txBody>
      </p:sp>
      <p:sp>
        <p:nvSpPr>
          <p:cNvPr id="7" name="직사각형 6"/>
          <p:cNvSpPr/>
          <p:nvPr/>
        </p:nvSpPr>
        <p:spPr>
          <a:xfrm>
            <a:off x="4625685" y="145977"/>
            <a:ext cx="3136323" cy="77946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smtClean="0"/>
              <a:t>Sword</a:t>
            </a:r>
            <a:endParaRPr lang="en-US" sz="2800" b="1" dirty="0"/>
          </a:p>
        </p:txBody>
      </p:sp>
      <p:sp>
        <p:nvSpPr>
          <p:cNvPr id="8" name="직사각형 7"/>
          <p:cNvSpPr/>
          <p:nvPr/>
        </p:nvSpPr>
        <p:spPr>
          <a:xfrm>
            <a:off x="4625685" y="136523"/>
            <a:ext cx="3136323" cy="77946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smtClean="0"/>
              <a:t>Nautilus    </a:t>
            </a:r>
            <a:endParaRPr lang="en-US" sz="2800" b="1" dirty="0"/>
          </a:p>
        </p:txBody>
      </p:sp>
      <p:sp>
        <p:nvSpPr>
          <p:cNvPr id="9" name="직사각형 8"/>
          <p:cNvSpPr/>
          <p:nvPr/>
        </p:nvSpPr>
        <p:spPr>
          <a:xfrm>
            <a:off x="4625685" y="155430"/>
            <a:ext cx="3136323" cy="77946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smtClean="0"/>
              <a:t>37</a:t>
            </a:r>
            <a:endParaRPr lang="en-US" sz="2800" b="1" dirty="0"/>
          </a:p>
        </p:txBody>
      </p:sp>
      <p:sp>
        <p:nvSpPr>
          <p:cNvPr id="10" name="직사각형 9"/>
          <p:cNvSpPr/>
          <p:nvPr/>
        </p:nvSpPr>
        <p:spPr>
          <a:xfrm>
            <a:off x="4625684" y="124402"/>
            <a:ext cx="3136323" cy="77946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smtClean="0"/>
              <a:t>Crab </a:t>
            </a:r>
            <a:endParaRPr lang="en-US" sz="2800" b="1" dirty="0"/>
          </a:p>
        </p:txBody>
      </p:sp>
      <p:sp>
        <p:nvSpPr>
          <p:cNvPr id="11" name="직사각형 10"/>
          <p:cNvSpPr/>
          <p:nvPr/>
        </p:nvSpPr>
        <p:spPr>
          <a:xfrm>
            <a:off x="4625684" y="133855"/>
            <a:ext cx="3136323" cy="77946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smtClean="0"/>
              <a:t>An aquarium</a:t>
            </a:r>
          </a:p>
          <a:p>
            <a:pPr algn="ctr"/>
            <a:r>
              <a:rPr lang="en-US" sz="2800" b="1" dirty="0" smtClean="0"/>
              <a:t> fish net</a:t>
            </a:r>
            <a:endParaRPr lang="en-US" sz="2800" b="1" dirty="0"/>
          </a:p>
        </p:txBody>
      </p:sp>
      <p:sp>
        <p:nvSpPr>
          <p:cNvPr id="12" name="직사각형 11"/>
          <p:cNvSpPr/>
          <p:nvPr/>
        </p:nvSpPr>
        <p:spPr>
          <a:xfrm>
            <a:off x="4625684" y="143308"/>
            <a:ext cx="3136323" cy="77946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smtClean="0"/>
              <a:t>Starfish </a:t>
            </a:r>
            <a:endParaRPr lang="en-US" sz="2800" b="1" dirty="0"/>
          </a:p>
        </p:txBody>
      </p:sp>
      <p:sp>
        <p:nvSpPr>
          <p:cNvPr id="13" name="직사각형 12"/>
          <p:cNvSpPr/>
          <p:nvPr/>
        </p:nvSpPr>
        <p:spPr>
          <a:xfrm>
            <a:off x="4625684" y="133854"/>
            <a:ext cx="3136323" cy="77946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smtClean="0"/>
              <a:t>Fishing pole</a:t>
            </a:r>
            <a:endParaRPr lang="en-US" sz="2800" b="1" dirty="0"/>
          </a:p>
        </p:txBody>
      </p:sp>
      <p:sp>
        <p:nvSpPr>
          <p:cNvPr id="14" name="직사각형 13"/>
          <p:cNvSpPr/>
          <p:nvPr/>
        </p:nvSpPr>
        <p:spPr>
          <a:xfrm>
            <a:off x="4616155" y="133853"/>
            <a:ext cx="3136323" cy="77946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smtClean="0"/>
              <a:t>Magic lamp</a:t>
            </a:r>
            <a:endParaRPr lang="en-US" sz="2800" b="1" dirty="0"/>
          </a:p>
        </p:txBody>
      </p:sp>
      <p:sp>
        <p:nvSpPr>
          <p:cNvPr id="15" name="직사각형 14"/>
          <p:cNvSpPr/>
          <p:nvPr/>
        </p:nvSpPr>
        <p:spPr>
          <a:xfrm>
            <a:off x="4622220" y="122019"/>
            <a:ext cx="3136323" cy="77946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smtClean="0"/>
              <a:t>Footprint </a:t>
            </a:r>
            <a:endParaRPr lang="en-US" sz="2800" b="1" dirty="0"/>
          </a:p>
        </p:txBody>
      </p:sp>
      <p:sp>
        <p:nvSpPr>
          <p:cNvPr id="16" name="직사각형 15"/>
          <p:cNvSpPr/>
          <p:nvPr/>
        </p:nvSpPr>
        <p:spPr>
          <a:xfrm>
            <a:off x="4625684" y="132135"/>
            <a:ext cx="3136323" cy="77946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smtClean="0"/>
              <a:t>Rope </a:t>
            </a:r>
            <a:endParaRPr lang="en-US" sz="2800" b="1" dirty="0"/>
          </a:p>
        </p:txBody>
      </p:sp>
    </p:spTree>
    <p:extLst>
      <p:ext uri="{BB962C8B-B14F-4D97-AF65-F5344CB8AC3E}">
        <p14:creationId xmlns:p14="http://schemas.microsoft.com/office/powerpoint/2010/main" val="21830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heel(1)">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heel(1)">
                                      <p:cBhvr>
                                        <p:cTn id="37" dur="20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heel(1)">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heel(1)">
                                      <p:cBhvr>
                                        <p:cTn id="47" dur="2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1" presetClass="entr" presetSubtype="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heel(1)">
                                      <p:cBhvr>
                                        <p:cTn id="52" dur="20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1" presetClass="entr" presetSubtype="1"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heel(1)">
                                      <p:cBhvr>
                                        <p:cTn id="57" dur="20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1" presetClass="entr" presetSubtype="1"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wheel(1)">
                                      <p:cBhvr>
                                        <p:cTn id="6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en-US"/>
          </a:p>
        </p:txBody>
      </p:sp>
      <p:sp>
        <p:nvSpPr>
          <p:cNvPr id="3" name="내용 개체 틀 2"/>
          <p:cNvSpPr>
            <a:spLocks noGrp="1"/>
          </p:cNvSpPr>
          <p:nvPr>
            <p:ph idx="1"/>
          </p:nvPr>
        </p:nvSpPr>
        <p:spPr/>
        <p:txBody>
          <a:bodyPr/>
          <a:lstStyle/>
          <a:p>
            <a:endParaRPr lang="en-US"/>
          </a:p>
        </p:txBody>
      </p:sp>
      <p:pic>
        <p:nvPicPr>
          <p:cNvPr id="7170" name="Picture 2" descr="http://www.seasky.org/deep-sea/assets/animation/creature-search.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28" y="592282"/>
            <a:ext cx="11193943" cy="6057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631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cinemas-online.co.uk/0/4/82/Nemo3D_PIC1-703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718" y="-1"/>
            <a:ext cx="10650681" cy="6897585"/>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ctrTitle"/>
          </p:nvPr>
        </p:nvSpPr>
        <p:spPr/>
        <p:txBody>
          <a:bodyPr/>
          <a:lstStyle/>
          <a:p>
            <a:r>
              <a:rPr lang="en-US" dirty="0" smtClean="0"/>
              <a:t>Nemo</a:t>
            </a:r>
            <a:endParaRPr lang="en-US" dirty="0"/>
          </a:p>
        </p:txBody>
      </p:sp>
      <p:sp>
        <p:nvSpPr>
          <p:cNvPr id="3" name="부제목 2"/>
          <p:cNvSpPr>
            <a:spLocks noGrp="1"/>
          </p:cNvSpPr>
          <p:nvPr>
            <p:ph type="subTitle" idx="1"/>
          </p:nvPr>
        </p:nvSpPr>
        <p:spPr/>
        <p:txBody>
          <a:bodyPr/>
          <a:lstStyle/>
          <a:p>
            <a:r>
              <a:rPr lang="en-US">
                <a:hlinkClick r:id="rId3"/>
              </a:rPr>
              <a:t>https://</a:t>
            </a:r>
            <a:r>
              <a:rPr lang="en-US" smtClean="0">
                <a:hlinkClick r:id="rId3"/>
              </a:rPr>
              <a:t>www.youtube.com/watch?v=y9ZgTXDJb0U</a:t>
            </a:r>
            <a:endParaRPr lang="en-US" dirty="0" smtClean="0"/>
          </a:p>
          <a:p>
            <a:endParaRPr lang="en-US" dirty="0"/>
          </a:p>
        </p:txBody>
      </p:sp>
    </p:spTree>
    <p:extLst>
      <p:ext uri="{BB962C8B-B14F-4D97-AF65-F5344CB8AC3E}">
        <p14:creationId xmlns:p14="http://schemas.microsoft.com/office/powerpoint/2010/main" val="1183557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dirty="0" smtClean="0"/>
              <a:t>Some Deep Sea Creatures </a:t>
            </a:r>
            <a:endParaRPr lang="en-US" dirty="0"/>
          </a:p>
        </p:txBody>
      </p:sp>
      <p:sp>
        <p:nvSpPr>
          <p:cNvPr id="3" name="내용 개체 틀 2"/>
          <p:cNvSpPr>
            <a:spLocks noGrp="1"/>
          </p:cNvSpPr>
          <p:nvPr>
            <p:ph idx="1"/>
          </p:nvPr>
        </p:nvSpPr>
        <p:spPr/>
        <p:txBody>
          <a:bodyPr/>
          <a:lstStyle/>
          <a:p>
            <a:r>
              <a:rPr lang="en-US" dirty="0">
                <a:hlinkClick r:id="rId2"/>
              </a:rPr>
              <a:t>https://</a:t>
            </a:r>
            <a:r>
              <a:rPr lang="en-US" dirty="0" smtClean="0">
                <a:hlinkClick r:id="rId2"/>
              </a:rPr>
              <a:t>www.youtube.com/watch?v=KEjU6RhoSGU</a:t>
            </a:r>
            <a:endParaRPr lang="en-US" dirty="0" smtClean="0"/>
          </a:p>
          <a:p>
            <a:endParaRPr lang="en-US" dirty="0"/>
          </a:p>
        </p:txBody>
      </p:sp>
    </p:spTree>
    <p:extLst>
      <p:ext uri="{BB962C8B-B14F-4D97-AF65-F5344CB8AC3E}">
        <p14:creationId xmlns:p14="http://schemas.microsoft.com/office/powerpoint/2010/main" val="23975366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wisegeek.com/coral-re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138"/>
            <a:ext cx="12192000" cy="8118053"/>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ctrTitle"/>
          </p:nvPr>
        </p:nvSpPr>
        <p:spPr/>
        <p:txBody>
          <a:bodyPr/>
          <a:lstStyle/>
          <a:p>
            <a:r>
              <a:rPr lang="en-US" dirty="0" smtClean="0"/>
              <a:t>Coral Reefs </a:t>
            </a:r>
            <a:endParaRPr lang="en-US" dirty="0"/>
          </a:p>
        </p:txBody>
      </p:sp>
    </p:spTree>
    <p:extLst>
      <p:ext uri="{BB962C8B-B14F-4D97-AF65-F5344CB8AC3E}">
        <p14:creationId xmlns:p14="http://schemas.microsoft.com/office/powerpoint/2010/main" val="1082203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en-US"/>
          </a:p>
        </p:txBody>
      </p:sp>
      <p:sp>
        <p:nvSpPr>
          <p:cNvPr id="3" name="내용 개체 틀 2"/>
          <p:cNvSpPr>
            <a:spLocks noGrp="1"/>
          </p:cNvSpPr>
          <p:nvPr>
            <p:ph idx="1"/>
          </p:nvPr>
        </p:nvSpPr>
        <p:spPr/>
        <p:txBody>
          <a:bodyPr/>
          <a:lstStyle/>
          <a:p>
            <a:endParaRPr lang="en-US"/>
          </a:p>
        </p:txBody>
      </p:sp>
      <p:pic>
        <p:nvPicPr>
          <p:cNvPr id="2050" name="Picture 2" descr="http://travelerguides.net/wp-content/uploads/2015/07/traveler-guides-travel-20-most-beautiful-reefs-in-the-worl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7154"/>
            <a:ext cx="12168233" cy="5399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393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114300" y="4374718"/>
            <a:ext cx="11928764" cy="2387600"/>
          </a:xfrm>
        </p:spPr>
        <p:txBody>
          <a:bodyPr>
            <a:normAutofit/>
          </a:bodyPr>
          <a:lstStyle/>
          <a:p>
            <a:r>
              <a:rPr lang="en-US" sz="3200" dirty="0"/>
              <a:t>The coral reef is one of the major marine biomes. Although it is a relatively small biome, around 25% of the known marine species live in coral reefs. </a:t>
            </a:r>
          </a:p>
        </p:txBody>
      </p:sp>
      <p:pic>
        <p:nvPicPr>
          <p:cNvPr id="3074" name="Picture 2" descr="http://www.addcovers.com/covers/nvhj5rg8du7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18" y="394855"/>
            <a:ext cx="12192000" cy="4498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617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114300" y="4374718"/>
            <a:ext cx="11928764" cy="2387600"/>
          </a:xfrm>
        </p:spPr>
        <p:txBody>
          <a:bodyPr>
            <a:normAutofit/>
          </a:bodyPr>
          <a:lstStyle/>
          <a:p>
            <a:r>
              <a:rPr lang="en-US" sz="3200" dirty="0" smtClean="0"/>
              <a:t>At </a:t>
            </a:r>
            <a:r>
              <a:rPr lang="en-US" sz="3200" dirty="0"/>
              <a:t>first glance, you may think that coral reefs are made up of rocks, but they are actually live organisms. These organisms are tiny little animals called polyps. Polyps live on the outside of the reef. As polyps die, they become hard and new polyps grow on top of them causing the reef to grow. </a:t>
            </a:r>
          </a:p>
        </p:txBody>
      </p:sp>
      <p:sp>
        <p:nvSpPr>
          <p:cNvPr id="3" name="직사각형 2"/>
          <p:cNvSpPr/>
          <p:nvPr/>
        </p:nvSpPr>
        <p:spPr>
          <a:xfrm>
            <a:off x="3030682" y="359217"/>
            <a:ext cx="6096000" cy="2400657"/>
          </a:xfrm>
          <a:prstGeom prst="rect">
            <a:avLst/>
          </a:prstGeom>
        </p:spPr>
        <p:txBody>
          <a:bodyPr>
            <a:spAutoFit/>
          </a:bodyPr>
          <a:lstStyle/>
          <a:p>
            <a:pPr algn="ctr"/>
            <a:r>
              <a:rPr lang="en-US" sz="5000" b="1" dirty="0" smtClean="0"/>
              <a:t>What is a coral reef?</a:t>
            </a:r>
            <a:r>
              <a:rPr lang="en-US" sz="5000" dirty="0" smtClean="0"/>
              <a:t> </a:t>
            </a:r>
            <a:br>
              <a:rPr lang="en-US" sz="5000" dirty="0" smtClean="0"/>
            </a:br>
            <a:r>
              <a:rPr lang="en-US" sz="5000" dirty="0" smtClean="0"/>
              <a:t/>
            </a:r>
            <a:br>
              <a:rPr lang="en-US" sz="5000" dirty="0" smtClean="0"/>
            </a:br>
            <a:endParaRPr lang="en-US" sz="5000" dirty="0"/>
          </a:p>
        </p:txBody>
      </p:sp>
      <p:pic>
        <p:nvPicPr>
          <p:cNvPr id="10242" name="Picture 2" descr="https://static-secure.guim.co.uk/sys-images/Environment/Pix/columnists/2011/1/10/1294663958810/Endangered-Corals--Elkhor-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32281"/>
            <a:ext cx="4381500" cy="26289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res.cloudinary.com/dk-find-out/image/upload/q_80,w_1440/SPL-C0197444-Leather_coral_eyjq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5815" y="66813"/>
            <a:ext cx="6291549" cy="41943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33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fade">
                                      <p:cBhvr>
                                        <p:cTn id="7" dur="500"/>
                                        <p:tgtEl>
                                          <p:spTgt spid="102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테마">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테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96</TotalTime>
  <Words>470</Words>
  <Application>Microsoft Office PowerPoint</Application>
  <PresentationFormat>와이드스크린</PresentationFormat>
  <Paragraphs>45</Paragraphs>
  <Slides>26</Slides>
  <Notes>0</Notes>
  <HiddenSlides>0</HiddenSlides>
  <MMClips>0</MMClips>
  <ScaleCrop>false</ScaleCrop>
  <HeadingPairs>
    <vt:vector size="6" baseType="variant">
      <vt:variant>
        <vt:lpstr>사용한 글꼴</vt:lpstr>
      </vt:variant>
      <vt:variant>
        <vt:i4>4</vt:i4>
      </vt:variant>
      <vt:variant>
        <vt:lpstr>테마</vt:lpstr>
      </vt:variant>
      <vt:variant>
        <vt:i4>1</vt:i4>
      </vt:variant>
      <vt:variant>
        <vt:lpstr>슬라이드 제목</vt:lpstr>
      </vt:variant>
      <vt:variant>
        <vt:i4>26</vt:i4>
      </vt:variant>
    </vt:vector>
  </HeadingPairs>
  <TitlesOfParts>
    <vt:vector size="31" baseType="lpstr">
      <vt:lpstr>맑은 고딕</vt:lpstr>
      <vt:lpstr>Arial</vt:lpstr>
      <vt:lpstr>Calibri</vt:lpstr>
      <vt:lpstr>Calibri Light</vt:lpstr>
      <vt:lpstr>Office Theme</vt:lpstr>
      <vt:lpstr>Coral Reefs </vt:lpstr>
      <vt:lpstr>Identify the Sea Creatures </vt:lpstr>
      <vt:lpstr>PowerPoint 프레젠테이션</vt:lpstr>
      <vt:lpstr>Nemo</vt:lpstr>
      <vt:lpstr>Some Deep Sea Creatures </vt:lpstr>
      <vt:lpstr>Coral Reefs </vt:lpstr>
      <vt:lpstr>PowerPoint 프레젠테이션</vt:lpstr>
      <vt:lpstr>The coral reef is one of the major marine biomes. Although it is a relatively small biome, around 25% of the known marine species live in coral reefs. </vt:lpstr>
      <vt:lpstr>At first glance, you may think that coral reefs are made up of rocks, but they are actually live organisms. These organisms are tiny little animals called polyps. Polyps live on the outside of the reef. As polyps die, they become hard and new polyps grow on top of them causing the reef to grow. </vt:lpstr>
      <vt:lpstr>Since polyps need to eat to stay alive, you can think of the coral reef as eating, too. They eat small animals called plankton as well as algae. The algae get their food from the sun by using photosynthesis. This is why coral reefs form close to the surface of the water and in clear water where the sun can feed the algae. </vt:lpstr>
      <vt:lpstr>Coral reefs need warm, shallow water to form. They form close to the equator near coastlines and around islands throughout the world.   A significant portion of the world's coral reefs are located in Southeast Asia and near Australia. The largest coral reef is the Great Barrier Reef located off of Queensland, Australia. The Great Barrier Reef stretches for 2,600 miles. </vt:lpstr>
      <vt:lpstr>There are three main types of coral reefs:  </vt:lpstr>
      <vt:lpstr>Fringe reef - Fringe reefs grow close to the shore line. It can be attached to the shore or there may be a narrow strip of water called a lagoon or channel between the land and the coral reef. </vt:lpstr>
      <vt:lpstr>Barrier reef - Barrier reefs grow further from the shore line, sometimes several miles from the shore. </vt:lpstr>
      <vt:lpstr>Atoll - An atoll is a ring of coral surrounding a lagoon of water. It starts out as a fringe reef around a volcanic island. As the coral grows up, the island sinks into the ocean and just the ring of coral is left. Some atolls are so big that people live on them. An example of this is the Maldives.</vt:lpstr>
      <vt:lpstr>All sorts of animals live around a coral reef. This includes many different types of corals such as star coral, brain coral, column coral, cactus coral, and finger coral.   </vt:lpstr>
      <vt:lpstr> Some of the most strange and interesting creatures in the world live here. Many animals attach themselves to the reef covering nearly every square inch. They include sponges, starfish, anemones, cucumbers, snails, and clams. Also, there are lots of fish swimming around such as cuttlefish, sharks, lionfish, pufferfish, clownfish, and eels. There are 1500 species of fish and 400 species of coral that live on the Great Barrier Reef alone. </vt:lpstr>
      <vt:lpstr> Some of the most strange and interesting creatures in the world live here. Many animals attach themselves to the reef covering nearly every square inch. They include sponges, starfish, anemones, cucumbers, snails, and clams. Also, there are lots of fish swimming around such as cuttlefish, sharks, lionfish, pufferfish, clownfish, and eels. There are 1500 species of fish and 400 species of coral that live on the Great Barrier Reef alone. </vt:lpstr>
      <vt:lpstr>The majority of the plants living on the coral reef are various species of sea grass, seaweed, and algae. </vt:lpstr>
      <vt:lpstr>PowerPoint 프레젠테이션</vt:lpstr>
      <vt:lpstr>PowerPoint 프레젠테이션</vt:lpstr>
      <vt:lpstr>PowerPoint 프레젠테이션</vt:lpstr>
      <vt:lpstr>PowerPoint 프레젠테이션</vt:lpstr>
      <vt:lpstr>PowerPoint 프레젠테이션</vt:lpstr>
      <vt:lpstr>http://mrsfranksesl.weebly.com/coral-reefs.html </vt:lpstr>
      <vt:lpstr>PowerPoint 프레젠테이션</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Coral Reefs</dc:title>
  <dc:creator>user</dc:creator>
  <cp:lastModifiedBy>user</cp:lastModifiedBy>
  <cp:revision>10</cp:revision>
  <dcterms:created xsi:type="dcterms:W3CDTF">2016-04-06T05:24:17Z</dcterms:created>
  <dcterms:modified xsi:type="dcterms:W3CDTF">2016-04-07T01:08:51Z</dcterms:modified>
</cp:coreProperties>
</file>