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91" r:id="rId3"/>
    <p:sldId id="292" r:id="rId4"/>
    <p:sldId id="293" r:id="rId5"/>
    <p:sldId id="294" r:id="rId6"/>
    <p:sldId id="295" r:id="rId7"/>
    <p:sldId id="296" r:id="rId8"/>
    <p:sldId id="297" r:id="rId9"/>
    <p:sldId id="298" r:id="rId10"/>
    <p:sldId id="299" r:id="rId11"/>
    <p:sldId id="300" r:id="rId12"/>
    <p:sldId id="301" r:id="rId13"/>
    <p:sldId id="302" r:id="rId14"/>
    <p:sldId id="303" r:id="rId15"/>
    <p:sldId id="304" r:id="rId16"/>
    <p:sldId id="305" r:id="rId17"/>
    <p:sldId id="306" r:id="rId18"/>
    <p:sldId id="307" r:id="rId19"/>
    <p:sldId id="308" r:id="rId20"/>
    <p:sldId id="309" r:id="rId21"/>
    <p:sldId id="288" r:id="rId22"/>
    <p:sldId id="257" r:id="rId23"/>
    <p:sldId id="258" r:id="rId24"/>
    <p:sldId id="270" r:id="rId25"/>
    <p:sldId id="267" r:id="rId26"/>
    <p:sldId id="271" r:id="rId27"/>
    <p:sldId id="272" r:id="rId28"/>
    <p:sldId id="273" r:id="rId29"/>
    <p:sldId id="274" r:id="rId30"/>
    <p:sldId id="275" r:id="rId31"/>
    <p:sldId id="276" r:id="rId32"/>
    <p:sldId id="277" r:id="rId33"/>
    <p:sldId id="278" r:id="rId34"/>
    <p:sldId id="287" r:id="rId35"/>
    <p:sldId id="279" r:id="rId36"/>
    <p:sldId id="282" r:id="rId37"/>
    <p:sldId id="280" r:id="rId38"/>
    <p:sldId id="281" r:id="rId39"/>
    <p:sldId id="285" r:id="rId40"/>
    <p:sldId id="283" r:id="rId41"/>
    <p:sldId id="284" r:id="rId42"/>
    <p:sldId id="260" r:id="rId43"/>
    <p:sldId id="259" r:id="rId44"/>
    <p:sldId id="262" r:id="rId45"/>
    <p:sldId id="261" r:id="rId46"/>
    <p:sldId id="263" r:id="rId47"/>
    <p:sldId id="264" r:id="rId48"/>
    <p:sldId id="265" r:id="rId49"/>
    <p:sldId id="266" r:id="rId50"/>
    <p:sldId id="268" r:id="rId51"/>
    <p:sldId id="289" r:id="rId52"/>
    <p:sldId id="290" r:id="rId53"/>
  </p:sldIdLst>
  <p:sldSz cx="9144000" cy="6858000" type="screen4x3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5" d="100"/>
          <a:sy n="85" d="100"/>
        </p:scale>
        <p:origin x="-152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altLang="ko-KR" smtClean="0"/>
              <a:t>Click to edit Master subtitle style</a:t>
            </a:r>
            <a:endParaRPr lang="ko-KR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682AE-930D-48A4-98AC-DB395427EF93}" type="datetimeFigureOut">
              <a:rPr lang="ko-KR" altLang="en-US" smtClean="0"/>
              <a:pPr/>
              <a:t>2015-11-02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195FBE-93A8-4EE6-90B9-1C7D5BE2AD61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ko-KR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682AE-930D-48A4-98AC-DB395427EF93}" type="datetimeFigureOut">
              <a:rPr lang="ko-KR" altLang="en-US" smtClean="0"/>
              <a:pPr/>
              <a:t>2015-11-02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195FBE-93A8-4EE6-90B9-1C7D5BE2AD61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ko-KR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682AE-930D-48A4-98AC-DB395427EF93}" type="datetimeFigureOut">
              <a:rPr lang="ko-KR" altLang="en-US" smtClean="0"/>
              <a:pPr/>
              <a:t>2015-11-02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195FBE-93A8-4EE6-90B9-1C7D5BE2AD61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ko-KR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682AE-930D-48A4-98AC-DB395427EF93}" type="datetimeFigureOut">
              <a:rPr lang="ko-KR" altLang="en-US" smtClean="0"/>
              <a:pPr/>
              <a:t>2015-11-02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195FBE-93A8-4EE6-90B9-1C7D5BE2AD61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682AE-930D-48A4-98AC-DB395427EF93}" type="datetimeFigureOut">
              <a:rPr lang="ko-KR" altLang="en-US" smtClean="0"/>
              <a:pPr/>
              <a:t>2015-11-02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195FBE-93A8-4EE6-90B9-1C7D5BE2AD61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ko-KR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ko-KR" alt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682AE-930D-48A4-98AC-DB395427EF93}" type="datetimeFigureOut">
              <a:rPr lang="ko-KR" altLang="en-US" smtClean="0"/>
              <a:pPr/>
              <a:t>2015-11-02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195FBE-93A8-4EE6-90B9-1C7D5BE2AD61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ko-KR" alt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ko-KR" alt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682AE-930D-48A4-98AC-DB395427EF93}" type="datetimeFigureOut">
              <a:rPr lang="ko-KR" altLang="en-US" smtClean="0"/>
              <a:pPr/>
              <a:t>2015-11-02</a:t>
            </a:fld>
            <a:endParaRPr lang="ko-KR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195FBE-93A8-4EE6-90B9-1C7D5BE2AD61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682AE-930D-48A4-98AC-DB395427EF93}" type="datetimeFigureOut">
              <a:rPr lang="ko-KR" altLang="en-US" smtClean="0"/>
              <a:pPr/>
              <a:t>2015-11-02</a:t>
            </a:fld>
            <a:endParaRPr lang="ko-KR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195FBE-93A8-4EE6-90B9-1C7D5BE2AD61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682AE-930D-48A4-98AC-DB395427EF93}" type="datetimeFigureOut">
              <a:rPr lang="ko-KR" altLang="en-US" smtClean="0"/>
              <a:pPr/>
              <a:t>2015-11-02</a:t>
            </a:fld>
            <a:endParaRPr lang="ko-KR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195FBE-93A8-4EE6-90B9-1C7D5BE2AD61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ko-KR" alt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682AE-930D-48A4-98AC-DB395427EF93}" type="datetimeFigureOut">
              <a:rPr lang="ko-KR" altLang="en-US" smtClean="0"/>
              <a:pPr/>
              <a:t>2015-11-02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195FBE-93A8-4EE6-90B9-1C7D5BE2AD61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682AE-930D-48A4-98AC-DB395427EF93}" type="datetimeFigureOut">
              <a:rPr lang="ko-KR" altLang="en-US" smtClean="0"/>
              <a:pPr/>
              <a:t>2015-11-02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195FBE-93A8-4EE6-90B9-1C7D5BE2AD61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ko-KR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682AE-930D-48A4-98AC-DB395427EF93}" type="datetimeFigureOut">
              <a:rPr lang="ko-KR" altLang="en-US" smtClean="0"/>
              <a:pPr/>
              <a:t>2015-11-02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195FBE-93A8-4EE6-90B9-1C7D5BE2AD61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http://oakthorpesch.files.wordpress.com/2013/02/il_fullxfull_4902874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28600"/>
            <a:ext cx="9144000" cy="7460513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95400" y="2971800"/>
            <a:ext cx="6553200" cy="1009650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en-US" altLang="ko-KR" dirty="0" smtClean="0"/>
              <a:t>Three Billy-Goats Gruff</a:t>
            </a:r>
            <a:endParaRPr lang="ko-KR" altLang="en-US" dirty="0"/>
          </a:p>
        </p:txBody>
      </p:sp>
      <p:sp>
        <p:nvSpPr>
          <p:cNvPr id="5" name="부제목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ko-KR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38275" y="309563"/>
            <a:ext cx="6267450" cy="623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85900" y="381000"/>
            <a:ext cx="61722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750" y="361950"/>
            <a:ext cx="6286500" cy="613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81138" y="376238"/>
            <a:ext cx="6181725" cy="610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1613" y="390525"/>
            <a:ext cx="6200775" cy="6076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81138" y="552450"/>
            <a:ext cx="6181725" cy="575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85900" y="600075"/>
            <a:ext cx="6172200" cy="565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38275" y="552450"/>
            <a:ext cx="6267450" cy="575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04950" y="557213"/>
            <a:ext cx="6134100" cy="574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81125" y="428625"/>
            <a:ext cx="6381750" cy="600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0575" y="100013"/>
            <a:ext cx="7562850" cy="665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3988" y="381000"/>
            <a:ext cx="6296025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838200" y="-76200"/>
            <a:ext cx="7772400" cy="1470025"/>
          </a:xfrm>
        </p:spPr>
        <p:txBody>
          <a:bodyPr/>
          <a:lstStyle/>
          <a:p>
            <a:r>
              <a:rPr lang="en-US" altLang="ko-KR" dirty="0" smtClean="0"/>
              <a:t>Three Billy-Goats Gruff</a:t>
            </a:r>
            <a:endParaRPr lang="ko-KR" alt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-152400" y="1679575"/>
            <a:ext cx="6400800" cy="1752600"/>
          </a:xfrm>
        </p:spPr>
        <p:txBody>
          <a:bodyPr/>
          <a:lstStyle/>
          <a:p>
            <a:r>
              <a:rPr lang="en-US" altLang="ko-KR" dirty="0" smtClean="0"/>
              <a:t>Book questions </a:t>
            </a:r>
            <a:endParaRPr lang="ko-KR" altLang="en-US" dirty="0"/>
          </a:p>
        </p:txBody>
      </p:sp>
      <p:pic>
        <p:nvPicPr>
          <p:cNvPr id="1026" name="Picture 2" descr="G:\Students 2013\winter english camp 2014\story book pics\SAM_217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76800" y="1371600"/>
            <a:ext cx="4038600" cy="53174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4" name="Picture 3" descr="K:\Students 2013\winter english camp 2014\SAM_1869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1447800"/>
            <a:ext cx="8991600" cy="1082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7400" y="4343400"/>
            <a:ext cx="1676400" cy="503238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en-US" altLang="ko-KR" dirty="0">
                <a:solidFill>
                  <a:srgbClr val="C00000"/>
                </a:solidFill>
              </a:rPr>
              <a:t>t</a:t>
            </a:r>
            <a:r>
              <a:rPr lang="en-US" altLang="ko-KR" dirty="0" smtClean="0">
                <a:solidFill>
                  <a:srgbClr val="C00000"/>
                </a:solidFill>
              </a:rPr>
              <a:t>roll </a:t>
            </a:r>
            <a:endParaRPr lang="ko-KR" altLang="en-US" dirty="0">
              <a:solidFill>
                <a:srgbClr val="C00000"/>
              </a:solidFill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057400" y="5821362"/>
            <a:ext cx="1981200" cy="50323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75000" lnSpcReduction="20000"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4400" dirty="0" smtClean="0">
                <a:solidFill>
                  <a:srgbClr val="C00000"/>
                </a:solidFill>
              </a:rPr>
              <a:t>bridge</a:t>
            </a:r>
            <a:endParaRPr kumimoji="0" lang="ko-KR" altLang="en-US" sz="4400" b="0" i="0" u="none" strike="noStrike" kern="120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400800" y="2819400"/>
            <a:ext cx="1676400" cy="50323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75000" lnSpcReduction="20000"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4400" dirty="0" smtClean="0">
                <a:solidFill>
                  <a:srgbClr val="C00000"/>
                </a:solidFill>
              </a:rPr>
              <a:t>grass</a:t>
            </a:r>
            <a:endParaRPr kumimoji="0" lang="ko-KR" altLang="en-US" sz="4400" b="0" i="0" u="none" strike="noStrike" kern="120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7315200" y="4343400"/>
            <a:ext cx="1371600" cy="50323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75000" lnSpcReduction="20000"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4400" dirty="0" smtClean="0">
                <a:solidFill>
                  <a:srgbClr val="C00000"/>
                </a:solidFill>
              </a:rPr>
              <a:t>feet</a:t>
            </a:r>
            <a:endParaRPr kumimoji="0" lang="ko-KR" altLang="en-US" sz="4400" b="0" i="0" u="none" strike="noStrike" kern="120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6858000" y="5821362"/>
            <a:ext cx="1676400" cy="50323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75000" lnSpcReduction="20000"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4400" dirty="0" smtClean="0">
                <a:solidFill>
                  <a:srgbClr val="C00000"/>
                </a:solidFill>
              </a:rPr>
              <a:t>river</a:t>
            </a:r>
            <a:endParaRPr kumimoji="0" lang="ko-KR" altLang="en-US" sz="4400" b="0" i="0" u="none" strike="noStrike" kern="120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4" name="Picture 3" descr="K:\Students 2013\winter english camp 2014\SAM_1869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5410200"/>
            <a:ext cx="8991600" cy="1082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3352800" y="2667000"/>
            <a:ext cx="1676400" cy="50323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75000" lnSpcReduction="20000"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under</a:t>
            </a:r>
            <a:endParaRPr kumimoji="0" lang="ko-KR" altLang="en-US" sz="4400" b="0" i="0" u="none" strike="noStrike" kern="120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352800" y="3276600"/>
            <a:ext cx="1676400" cy="50323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75000" lnSpcReduction="20000"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4400" dirty="0" smtClean="0">
                <a:solidFill>
                  <a:srgbClr val="C00000"/>
                </a:solidFill>
              </a:rPr>
              <a:t>in</a:t>
            </a:r>
            <a:endParaRPr kumimoji="0" lang="ko-KR" altLang="en-US" sz="4400" b="0" i="0" u="none" strike="noStrike" kern="120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495800" y="3916362"/>
            <a:ext cx="1676400" cy="50323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75000" lnSpcReduction="20000"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on</a:t>
            </a:r>
            <a:endParaRPr kumimoji="0" lang="ko-KR" altLang="en-US" sz="4400" b="0" i="0" u="none" strike="noStrike" kern="120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4724400" y="4602162"/>
            <a:ext cx="1676400" cy="50323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75000" lnSpcReduction="20000"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across</a:t>
            </a:r>
            <a:endParaRPr kumimoji="0" lang="ko-KR" altLang="en-US" sz="4400" b="0" i="0" u="none" strike="noStrike" kern="120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ko-KR" dirty="0" smtClean="0"/>
              <a:t>Comparatives</a:t>
            </a:r>
            <a:endParaRPr lang="ko-KR" alt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ko-KR" dirty="0" smtClean="0"/>
              <a:t>Comparing two things</a:t>
            </a:r>
            <a:endParaRPr lang="ko-KR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Compare </a:t>
            </a:r>
            <a:r>
              <a:rPr lang="en-US" altLang="ko-KR" b="1" u="sng" dirty="0" smtClean="0"/>
              <a:t>two</a:t>
            </a:r>
            <a:r>
              <a:rPr lang="en-US" altLang="ko-KR" dirty="0" smtClean="0"/>
              <a:t> things:  </a:t>
            </a:r>
            <a:endParaRPr lang="ko-KR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 smtClean="0"/>
              <a:t>The red goat is __________ than the white goat.  </a:t>
            </a:r>
            <a:endParaRPr lang="ko-KR" alt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114800" y="1600200"/>
            <a:ext cx="152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dirty="0" smtClean="0">
                <a:solidFill>
                  <a:srgbClr val="C00000"/>
                </a:solidFill>
              </a:rPr>
              <a:t>bigger</a:t>
            </a:r>
            <a:endParaRPr lang="ko-KR" altLang="en-US" sz="2800" dirty="0">
              <a:solidFill>
                <a:srgbClr val="C00000"/>
              </a:solidFill>
            </a:endParaRPr>
          </a:p>
        </p:txBody>
      </p:sp>
      <p:pic>
        <p:nvPicPr>
          <p:cNvPr id="2050" name="Picture 2" descr="G:\Students 2013\winter english camp 2014\story book pics\SAM_217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7400" y="2438400"/>
            <a:ext cx="5739579" cy="43107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allAtOnce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Compare </a:t>
            </a:r>
            <a:r>
              <a:rPr lang="en-US" altLang="ko-KR" b="1" u="sng" dirty="0" smtClean="0"/>
              <a:t>two</a:t>
            </a:r>
            <a:r>
              <a:rPr lang="en-US" altLang="ko-KR" dirty="0" smtClean="0"/>
              <a:t> things:  </a:t>
            </a:r>
            <a:endParaRPr lang="ko-KR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 smtClean="0"/>
              <a:t>The cheetah is __________ than the gazelle.  </a:t>
            </a:r>
            <a:endParaRPr lang="ko-KR" alt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114800" y="1600200"/>
            <a:ext cx="152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dirty="0">
                <a:solidFill>
                  <a:srgbClr val="C00000"/>
                </a:solidFill>
              </a:rPr>
              <a:t>f</a:t>
            </a:r>
            <a:r>
              <a:rPr lang="en-US" altLang="ko-KR" sz="2800" dirty="0" smtClean="0">
                <a:solidFill>
                  <a:srgbClr val="C00000"/>
                </a:solidFill>
              </a:rPr>
              <a:t>aster</a:t>
            </a:r>
            <a:endParaRPr lang="ko-KR" altLang="en-US" sz="2800" dirty="0">
              <a:solidFill>
                <a:srgbClr val="C00000"/>
              </a:solidFill>
            </a:endParaRPr>
          </a:p>
        </p:txBody>
      </p:sp>
      <p:pic>
        <p:nvPicPr>
          <p:cNvPr id="21506" name="Picture 2" descr="http://ppcdn.500px.org/3285864/c5b3c82a65410a1e19252a69b446d9d966cbbd24/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2819400"/>
            <a:ext cx="7772400" cy="38198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allAtOnce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http://www.wildlife-pictures-online.com/image-files/giraffe_tala-08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90167"/>
            <a:ext cx="9144000" cy="6367833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Compare </a:t>
            </a:r>
            <a:r>
              <a:rPr lang="en-US" altLang="ko-KR" b="1" u="sng" dirty="0" smtClean="0"/>
              <a:t>two</a:t>
            </a:r>
            <a:r>
              <a:rPr lang="en-US" altLang="ko-KR" dirty="0" smtClean="0"/>
              <a:t> things:  </a:t>
            </a:r>
            <a:endParaRPr lang="ko-KR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Compare </a:t>
            </a:r>
            <a:r>
              <a:rPr lang="en-US" altLang="ko-KR" b="1" u="sng" dirty="0" smtClean="0"/>
              <a:t>two</a:t>
            </a:r>
            <a:r>
              <a:rPr lang="en-US" altLang="ko-KR" dirty="0" smtClean="0"/>
              <a:t> things:  </a:t>
            </a:r>
            <a:endParaRPr lang="ko-KR" altLang="en-US" dirty="0"/>
          </a:p>
        </p:txBody>
      </p:sp>
      <p:pic>
        <p:nvPicPr>
          <p:cNvPr id="33794" name="Picture 2" descr="http://www.inflexwetrust.com/wp-content/uploads/2012/10/ifwt_arm-wrestling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1600201"/>
            <a:ext cx="7696833" cy="5257800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609600" y="1447800"/>
            <a:ext cx="1600200" cy="6858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Mary </a:t>
            </a:r>
            <a:endParaRPr lang="ko-KR" alt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162800" y="4648200"/>
            <a:ext cx="1600200" cy="6858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Anne</a:t>
            </a:r>
            <a:endParaRPr lang="ko-KR" alt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Compare </a:t>
            </a:r>
            <a:r>
              <a:rPr lang="en-US" altLang="ko-KR" b="1" u="sng" dirty="0" smtClean="0"/>
              <a:t>two</a:t>
            </a:r>
            <a:r>
              <a:rPr lang="en-US" altLang="ko-KR" dirty="0" smtClean="0"/>
              <a:t> things:  </a:t>
            </a:r>
            <a:endParaRPr lang="ko-KR" altLang="en-US" dirty="0"/>
          </a:p>
        </p:txBody>
      </p:sp>
      <p:pic>
        <p:nvPicPr>
          <p:cNvPr id="32770" name="Picture 2" descr="http://www.eduplace.com/math/mw/background/1/10/graphics/ts_1_10_wi-1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048000"/>
            <a:ext cx="9083944" cy="2057400"/>
          </a:xfrm>
          <a:prstGeom prst="rect">
            <a:avLst/>
          </a:prstGeom>
          <a:noFill/>
        </p:spPr>
      </p:pic>
      <p:sp>
        <p:nvSpPr>
          <p:cNvPr id="4" name="Rectangle 3"/>
          <p:cNvSpPr/>
          <p:nvPr/>
        </p:nvSpPr>
        <p:spPr>
          <a:xfrm>
            <a:off x="7924800" y="3200400"/>
            <a:ext cx="1219200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dirty="0" smtClean="0"/>
              <a:t>pencil</a:t>
            </a:r>
            <a:endParaRPr lang="ko-KR" altLang="en-US" sz="2400" dirty="0"/>
          </a:p>
        </p:txBody>
      </p:sp>
      <p:sp>
        <p:nvSpPr>
          <p:cNvPr id="5" name="Rectangle 4"/>
          <p:cNvSpPr/>
          <p:nvPr/>
        </p:nvSpPr>
        <p:spPr>
          <a:xfrm>
            <a:off x="4038600" y="4114800"/>
            <a:ext cx="1295400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dirty="0" smtClean="0"/>
              <a:t>crayon</a:t>
            </a:r>
            <a:endParaRPr lang="ko-KR" alt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00163" y="457200"/>
            <a:ext cx="6543675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Compare </a:t>
            </a:r>
            <a:r>
              <a:rPr lang="en-US" altLang="ko-KR" b="1" u="sng" dirty="0" smtClean="0"/>
              <a:t>two</a:t>
            </a:r>
            <a:r>
              <a:rPr lang="en-US" altLang="ko-KR" dirty="0" smtClean="0"/>
              <a:t> things:  </a:t>
            </a:r>
            <a:endParaRPr lang="ko-KR" altLang="en-US" dirty="0"/>
          </a:p>
        </p:txBody>
      </p:sp>
      <p:pic>
        <p:nvPicPr>
          <p:cNvPr id="31746" name="Picture 2" descr="http://www.ilikepics.com/wp-content/uploads/2013/09/baby-108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24325" y="3095624"/>
            <a:ext cx="5019675" cy="3762376"/>
          </a:xfrm>
          <a:prstGeom prst="rect">
            <a:avLst/>
          </a:prstGeom>
          <a:noFill/>
        </p:spPr>
      </p:pic>
      <p:pic>
        <p:nvPicPr>
          <p:cNvPr id="31748" name="Picture 4" descr="http://static.bestfreewebresou.netdna-cdn.com/wp-content/uploads/2013/03/photo-baby-laughing-2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834765"/>
            <a:ext cx="3352800" cy="5023235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2819400" y="1676400"/>
            <a:ext cx="1600200" cy="6858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Josh</a:t>
            </a:r>
            <a:endParaRPr lang="ko-KR" alt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810000" y="4800600"/>
            <a:ext cx="1600200" cy="6858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Evan</a:t>
            </a:r>
            <a:endParaRPr lang="ko-KR" alt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Compare </a:t>
            </a:r>
            <a:r>
              <a:rPr lang="en-US" altLang="ko-KR" b="1" u="sng" dirty="0" smtClean="0"/>
              <a:t>two</a:t>
            </a:r>
            <a:r>
              <a:rPr lang="en-US" altLang="ko-KR" dirty="0" smtClean="0"/>
              <a:t> things:  </a:t>
            </a:r>
            <a:endParaRPr lang="ko-KR" altLang="en-US" dirty="0"/>
          </a:p>
        </p:txBody>
      </p:sp>
      <p:pic>
        <p:nvPicPr>
          <p:cNvPr id="30722" name="Picture 2" descr="http://fourfootprints.com/wp-content/uploads/2011/10/comparatives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800" y="1676400"/>
            <a:ext cx="6974706" cy="5029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More... </a:t>
            </a:r>
            <a:endParaRPr lang="ko-KR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altLang="ko-KR" dirty="0" smtClean="0"/>
              <a:t>Beautiful </a:t>
            </a:r>
          </a:p>
          <a:p>
            <a:pPr>
              <a:buNone/>
            </a:pPr>
            <a:r>
              <a:rPr lang="en-US" altLang="ko-KR" dirty="0" smtClean="0"/>
              <a:t>Handsome </a:t>
            </a:r>
          </a:p>
          <a:p>
            <a:pPr>
              <a:buNone/>
            </a:pPr>
            <a:r>
              <a:rPr lang="en-US" altLang="ko-KR" dirty="0" smtClean="0"/>
              <a:t>Dangerous </a:t>
            </a:r>
          </a:p>
          <a:p>
            <a:pPr>
              <a:buNone/>
            </a:pPr>
            <a:r>
              <a:rPr lang="en-US" altLang="ko-KR" dirty="0" smtClean="0"/>
              <a:t>Intelligent </a:t>
            </a:r>
          </a:p>
          <a:p>
            <a:pPr>
              <a:buNone/>
            </a:pPr>
            <a:r>
              <a:rPr lang="en-US" altLang="ko-KR" dirty="0" smtClean="0"/>
              <a:t>Interesting</a:t>
            </a:r>
          </a:p>
          <a:p>
            <a:pPr>
              <a:buNone/>
            </a:pPr>
            <a:r>
              <a:rPr lang="en-US" altLang="ko-KR" dirty="0" smtClean="0"/>
              <a:t>Difficult </a:t>
            </a:r>
          </a:p>
          <a:p>
            <a:pPr>
              <a:buNone/>
            </a:pPr>
            <a:r>
              <a:rPr lang="en-US" altLang="ko-KR" dirty="0" smtClean="0"/>
              <a:t>Frustrating </a:t>
            </a:r>
            <a:endParaRPr lang="ko-KR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ko-KR" dirty="0" smtClean="0"/>
              <a:t>Superlatives </a:t>
            </a:r>
            <a:endParaRPr lang="ko-KR" alt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ko-KR" dirty="0" smtClean="0"/>
              <a:t>Comparing three or more things</a:t>
            </a:r>
            <a:endParaRPr lang="ko-KR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Compare </a:t>
            </a:r>
            <a:r>
              <a:rPr lang="en-US" altLang="ko-KR" u="sng" dirty="0" smtClean="0"/>
              <a:t>many</a:t>
            </a:r>
            <a:r>
              <a:rPr lang="en-US" altLang="ko-KR" dirty="0" smtClean="0"/>
              <a:t> things:  </a:t>
            </a:r>
            <a:endParaRPr lang="ko-KR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76400"/>
            <a:ext cx="8229600" cy="4449763"/>
          </a:xfrm>
        </p:spPr>
        <p:txBody>
          <a:bodyPr/>
          <a:lstStyle/>
          <a:p>
            <a:r>
              <a:rPr lang="en-US" altLang="ko-KR" dirty="0" smtClean="0"/>
              <a:t>The black goat is the __________.</a:t>
            </a:r>
            <a:endParaRPr lang="ko-KR" alt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334000" y="1676400"/>
            <a:ext cx="152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dirty="0" smtClean="0">
                <a:solidFill>
                  <a:srgbClr val="C00000"/>
                </a:solidFill>
              </a:rPr>
              <a:t>biggest</a:t>
            </a:r>
            <a:endParaRPr lang="ko-KR" altLang="en-US" sz="2800" dirty="0">
              <a:solidFill>
                <a:srgbClr val="C00000"/>
              </a:solidFill>
            </a:endParaRPr>
          </a:p>
        </p:txBody>
      </p:sp>
      <p:pic>
        <p:nvPicPr>
          <p:cNvPr id="5" name="Picture 2" descr="G:\Students 2013\winter english camp 2014\story book pics\SAM_217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76400" y="2438400"/>
            <a:ext cx="5739579" cy="43107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allAtOnce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Compare these things:  </a:t>
            </a:r>
            <a:endParaRPr lang="ko-KR" altLang="en-US" dirty="0"/>
          </a:p>
        </p:txBody>
      </p:sp>
      <p:pic>
        <p:nvPicPr>
          <p:cNvPr id="34818" name="Picture 2" descr="http://www.washingtonpost.com/blogs/the-fix/files/2013/01/Legislature_Horse_Racing-00379_image_1024w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590801"/>
            <a:ext cx="9104512" cy="4267200"/>
          </a:xfrm>
          <a:prstGeom prst="rect">
            <a:avLst/>
          </a:prstGeom>
          <a:noFill/>
        </p:spPr>
      </p:pic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r>
              <a:rPr lang="en-US" altLang="ko-KR" dirty="0" smtClean="0"/>
              <a:t>Number 7 is the  __________.  </a:t>
            </a:r>
            <a:endParaRPr lang="ko-KR" alt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343400" y="1600200"/>
            <a:ext cx="152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dirty="0" smtClean="0">
                <a:solidFill>
                  <a:srgbClr val="C00000"/>
                </a:solidFill>
              </a:rPr>
              <a:t>fastest</a:t>
            </a:r>
            <a:endParaRPr lang="ko-KR" altLang="en-US" sz="2800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allAtOnce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Compare these things:  </a:t>
            </a:r>
            <a:endParaRPr lang="ko-KR" altLang="en-US" dirty="0"/>
          </a:p>
        </p:txBody>
      </p:sp>
      <p:pic>
        <p:nvPicPr>
          <p:cNvPr id="39938" name="Picture 2" descr="http://cinemaassassin.com/wp-content/uploads/2013/10/The_Usual_Suspects_02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676400"/>
            <a:ext cx="9225345" cy="5181600"/>
          </a:xfrm>
          <a:prstGeom prst="rect">
            <a:avLst/>
          </a:prstGeom>
          <a:noFill/>
        </p:spPr>
      </p:pic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304800" y="6248400"/>
            <a:ext cx="1752600" cy="609600"/>
          </a:xfrm>
        </p:spPr>
        <p:txBody>
          <a:bodyPr/>
          <a:lstStyle/>
          <a:p>
            <a:pPr algn="ctr">
              <a:buNone/>
            </a:pPr>
            <a:r>
              <a:rPr lang="en-US" altLang="ko-KR" b="1" dirty="0" smtClean="0">
                <a:solidFill>
                  <a:schemeClr val="bg1"/>
                </a:solidFill>
              </a:rPr>
              <a:t>Todd</a:t>
            </a:r>
            <a:endParaRPr lang="ko-KR" altLang="en-US" b="1" dirty="0">
              <a:solidFill>
                <a:schemeClr val="bg1"/>
              </a:solidFill>
            </a:endParaRPr>
          </a:p>
        </p:txBody>
      </p:sp>
      <p:sp>
        <p:nvSpPr>
          <p:cNvPr id="8" name="Content Placeholder 6"/>
          <p:cNvSpPr txBox="1">
            <a:spLocks/>
          </p:cNvSpPr>
          <p:nvPr/>
        </p:nvSpPr>
        <p:spPr>
          <a:xfrm>
            <a:off x="1981200" y="6248400"/>
            <a:ext cx="1752600" cy="609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altLang="ko-KR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Mike</a:t>
            </a:r>
            <a:endParaRPr kumimoji="0" lang="ko-KR" altLang="en-US" sz="32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Content Placeholder 6"/>
          <p:cNvSpPr txBox="1">
            <a:spLocks/>
          </p:cNvSpPr>
          <p:nvPr/>
        </p:nvSpPr>
        <p:spPr>
          <a:xfrm>
            <a:off x="3657600" y="6248400"/>
            <a:ext cx="1752600" cy="609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altLang="ko-KR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Fred</a:t>
            </a:r>
            <a:endParaRPr kumimoji="0" lang="ko-KR" altLang="en-US" sz="32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Content Placeholder 6"/>
          <p:cNvSpPr txBox="1">
            <a:spLocks/>
          </p:cNvSpPr>
          <p:nvPr/>
        </p:nvSpPr>
        <p:spPr>
          <a:xfrm>
            <a:off x="5410200" y="6248400"/>
            <a:ext cx="1752600" cy="609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altLang="ko-KR" sz="3200" b="1" dirty="0" smtClean="0">
                <a:solidFill>
                  <a:schemeClr val="bg1"/>
                </a:solidFill>
              </a:rPr>
              <a:t>Dean</a:t>
            </a:r>
            <a:endParaRPr kumimoji="0" lang="ko-KR" altLang="en-US" sz="32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Content Placeholder 6"/>
          <p:cNvSpPr txBox="1">
            <a:spLocks/>
          </p:cNvSpPr>
          <p:nvPr/>
        </p:nvSpPr>
        <p:spPr>
          <a:xfrm>
            <a:off x="7162800" y="6248400"/>
            <a:ext cx="1752600" cy="609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altLang="ko-KR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Roger</a:t>
            </a:r>
            <a:endParaRPr kumimoji="0" lang="ko-KR" altLang="en-US" sz="32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Compare these things:  </a:t>
            </a:r>
            <a:endParaRPr lang="ko-KR" altLang="en-US" dirty="0"/>
          </a:p>
        </p:txBody>
      </p:sp>
      <p:pic>
        <p:nvPicPr>
          <p:cNvPr id="38917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9525" y="2362200"/>
            <a:ext cx="9153525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Compare these people:</a:t>
            </a:r>
            <a:endParaRPr lang="ko-KR" alt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1066800" y="1676403"/>
          <a:ext cx="7162800" cy="4952997"/>
        </p:xfrm>
        <a:graphic>
          <a:graphicData uri="http://schemas.openxmlformats.org/drawingml/2006/table">
            <a:tbl>
              <a:tblPr/>
              <a:tblGrid>
                <a:gridCol w="1790700"/>
                <a:gridCol w="1790700"/>
                <a:gridCol w="1790700"/>
                <a:gridCol w="1790700"/>
              </a:tblGrid>
              <a:tr h="707571"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3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　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3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height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3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weight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3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IQ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07571">
                <a:tc>
                  <a:txBody>
                    <a:bodyPr/>
                    <a:lstStyle/>
                    <a:p>
                      <a:pPr algn="l" fontAlgn="ctr"/>
                      <a:r>
                        <a:rPr lang="en-US" sz="3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Luke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3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163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3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76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3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175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07571">
                <a:tc>
                  <a:txBody>
                    <a:bodyPr/>
                    <a:lstStyle/>
                    <a:p>
                      <a:pPr algn="l" fontAlgn="ctr"/>
                      <a:r>
                        <a:rPr lang="en-US" sz="3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Abby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3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171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3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92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3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111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07571">
                <a:tc>
                  <a:txBody>
                    <a:bodyPr/>
                    <a:lstStyle/>
                    <a:p>
                      <a:pPr algn="l" fontAlgn="ctr"/>
                      <a:r>
                        <a:rPr lang="en-US" sz="3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Brian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3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158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3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3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93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07571">
                <a:tc>
                  <a:txBody>
                    <a:bodyPr/>
                    <a:lstStyle/>
                    <a:p>
                      <a:pPr algn="l" fontAlgn="ctr"/>
                      <a:r>
                        <a:rPr lang="en-US" sz="3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Dave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3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166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3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69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3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88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07571">
                <a:tc>
                  <a:txBody>
                    <a:bodyPr/>
                    <a:lstStyle/>
                    <a:p>
                      <a:pPr algn="l" fontAlgn="ctr"/>
                      <a:r>
                        <a:rPr lang="en-US" sz="3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Kim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3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184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3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83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3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127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07571">
                <a:tc>
                  <a:txBody>
                    <a:bodyPr/>
                    <a:lstStyle/>
                    <a:p>
                      <a:pPr algn="l" fontAlgn="ctr"/>
                      <a:r>
                        <a:rPr lang="en-US" sz="3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Jen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3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152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3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60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3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107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2895600" y="5257800"/>
            <a:ext cx="1734152" cy="685800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200" dirty="0" smtClean="0"/>
              <a:t>tallest</a:t>
            </a:r>
            <a:endParaRPr lang="ko-KR" altLang="en-US" dirty="0"/>
          </a:p>
        </p:txBody>
      </p:sp>
      <p:sp>
        <p:nvSpPr>
          <p:cNvPr id="6" name="Rectangle 5"/>
          <p:cNvSpPr/>
          <p:nvPr/>
        </p:nvSpPr>
        <p:spPr>
          <a:xfrm>
            <a:off x="2895600" y="5943600"/>
            <a:ext cx="1734152" cy="685800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200" dirty="0" smtClean="0"/>
              <a:t>shortest</a:t>
            </a:r>
            <a:endParaRPr lang="ko-KR" altLang="en-US" dirty="0"/>
          </a:p>
        </p:txBody>
      </p:sp>
      <p:sp>
        <p:nvSpPr>
          <p:cNvPr id="7" name="Rectangle 6"/>
          <p:cNvSpPr/>
          <p:nvPr/>
        </p:nvSpPr>
        <p:spPr>
          <a:xfrm>
            <a:off x="4666648" y="3124200"/>
            <a:ext cx="1886552" cy="685800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200" dirty="0"/>
              <a:t>h</a:t>
            </a:r>
            <a:r>
              <a:rPr lang="en-US" altLang="ko-KR" sz="3200" dirty="0" smtClean="0"/>
              <a:t>eaviest </a:t>
            </a:r>
            <a:endParaRPr lang="ko-KR" altLang="en-US" dirty="0"/>
          </a:p>
        </p:txBody>
      </p:sp>
      <p:sp>
        <p:nvSpPr>
          <p:cNvPr id="8" name="Rectangle 7"/>
          <p:cNvSpPr/>
          <p:nvPr/>
        </p:nvSpPr>
        <p:spPr>
          <a:xfrm>
            <a:off x="4666648" y="3810000"/>
            <a:ext cx="1734152" cy="685800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200" dirty="0" smtClean="0"/>
              <a:t>lightest</a:t>
            </a:r>
            <a:endParaRPr lang="ko-KR" altLang="en-US" dirty="0"/>
          </a:p>
        </p:txBody>
      </p:sp>
      <p:sp>
        <p:nvSpPr>
          <p:cNvPr id="9" name="Rectangle 8"/>
          <p:cNvSpPr/>
          <p:nvPr/>
        </p:nvSpPr>
        <p:spPr>
          <a:xfrm>
            <a:off x="6477000" y="2362200"/>
            <a:ext cx="1828800" cy="685800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200" dirty="0" smtClean="0"/>
              <a:t>smartest</a:t>
            </a:r>
            <a:endParaRPr lang="ko-KR" altLang="en-US" dirty="0"/>
          </a:p>
        </p:txBody>
      </p:sp>
      <p:sp>
        <p:nvSpPr>
          <p:cNvPr id="10" name="Rectangle 9"/>
          <p:cNvSpPr/>
          <p:nvPr/>
        </p:nvSpPr>
        <p:spPr>
          <a:xfrm>
            <a:off x="6477000" y="4495800"/>
            <a:ext cx="2057400" cy="685800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200" dirty="0" smtClean="0"/>
              <a:t>stupidest</a:t>
            </a:r>
            <a:endParaRPr lang="ko-KR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allAtOnce" animBg="1"/>
      <p:bldP spid="6" grpId="0" build="allAtOnce" animBg="1"/>
      <p:bldP spid="7" grpId="0" build="allAtOnce" animBg="1"/>
      <p:bldP spid="8" grpId="0" build="allAtOnce" animBg="1"/>
      <p:bldP spid="9" grpId="0" build="allAtOnce" animBg="1"/>
      <p:bldP spid="10" grpId="0" build="allAtOnce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8194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altLang="ko-KR" dirty="0" smtClean="0"/>
              <a:t>Intelligent – More Intelligent -______ Intelligent </a:t>
            </a:r>
            <a:endParaRPr lang="ko-KR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43200" y="3352800"/>
            <a:ext cx="1676400" cy="685800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altLang="ko-KR" sz="4000" dirty="0" smtClean="0">
                <a:solidFill>
                  <a:srgbClr val="C00000"/>
                </a:solidFill>
              </a:rPr>
              <a:t>most</a:t>
            </a:r>
            <a:endParaRPr lang="ko-KR" altLang="en-US" sz="4000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43013" y="414338"/>
            <a:ext cx="6657975" cy="6029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Review </a:t>
            </a:r>
            <a:endParaRPr lang="ko-KR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057400"/>
            <a:ext cx="8229600" cy="838200"/>
          </a:xfrm>
        </p:spPr>
        <p:txBody>
          <a:bodyPr/>
          <a:lstStyle/>
          <a:p>
            <a:pPr algn="ctr">
              <a:buNone/>
            </a:pPr>
            <a:r>
              <a:rPr lang="en-US" altLang="ko-KR" dirty="0" smtClean="0"/>
              <a:t>Good – Better – Best </a:t>
            </a:r>
            <a:endParaRPr lang="ko-KR" altLang="en-US" dirty="0"/>
          </a:p>
        </p:txBody>
      </p:sp>
      <p:sp>
        <p:nvSpPr>
          <p:cNvPr id="5" name="Rectangle 4"/>
          <p:cNvSpPr/>
          <p:nvPr/>
        </p:nvSpPr>
        <p:spPr>
          <a:xfrm>
            <a:off x="2057400" y="2743200"/>
            <a:ext cx="1734152" cy="68580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200" dirty="0" smtClean="0"/>
              <a:t>1 thing</a:t>
            </a:r>
            <a:endParaRPr lang="ko-KR" altLang="en-US" dirty="0"/>
          </a:p>
        </p:txBody>
      </p:sp>
      <p:sp>
        <p:nvSpPr>
          <p:cNvPr id="6" name="Rectangle 5"/>
          <p:cNvSpPr/>
          <p:nvPr/>
        </p:nvSpPr>
        <p:spPr>
          <a:xfrm>
            <a:off x="3810000" y="2743200"/>
            <a:ext cx="1734152" cy="68580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200" dirty="0" smtClean="0"/>
              <a:t>2 things</a:t>
            </a:r>
            <a:endParaRPr lang="ko-KR" altLang="en-US" dirty="0"/>
          </a:p>
        </p:txBody>
      </p:sp>
      <p:sp>
        <p:nvSpPr>
          <p:cNvPr id="7" name="Rectangle 6"/>
          <p:cNvSpPr/>
          <p:nvPr/>
        </p:nvSpPr>
        <p:spPr>
          <a:xfrm>
            <a:off x="5562600" y="2743200"/>
            <a:ext cx="2057400" cy="685800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200" dirty="0" smtClean="0"/>
              <a:t>3+ things</a:t>
            </a:r>
            <a:endParaRPr lang="ko-KR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allAtOnce" animBg="1"/>
      <p:bldP spid="6" grpId="0" build="allAtOnce" animBg="1"/>
      <p:bldP spid="7" grpId="0" build="allAtOnce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Comparatives Game </a:t>
            </a:r>
            <a:endParaRPr lang="ko-KR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00200"/>
            <a:ext cx="8915400" cy="4525963"/>
          </a:xfrm>
        </p:spPr>
        <p:txBody>
          <a:bodyPr/>
          <a:lstStyle/>
          <a:p>
            <a:r>
              <a:rPr lang="en-US" altLang="ko-KR" dirty="0" smtClean="0"/>
              <a:t>Chose a group. </a:t>
            </a:r>
          </a:p>
          <a:p>
            <a:r>
              <a:rPr lang="en-US" altLang="ko-KR" dirty="0" smtClean="0"/>
              <a:t>Choose a card</a:t>
            </a:r>
          </a:p>
          <a:p>
            <a:r>
              <a:rPr lang="en-US" altLang="ko-KR" dirty="0" smtClean="0"/>
              <a:t>Rock / Paper / Scissors</a:t>
            </a:r>
          </a:p>
          <a:p>
            <a:r>
              <a:rPr lang="en-US" altLang="ko-KR" dirty="0" smtClean="0"/>
              <a:t>Name an attribute </a:t>
            </a:r>
          </a:p>
          <a:p>
            <a:endParaRPr lang="en-US" altLang="ko-KR" dirty="0"/>
          </a:p>
          <a:p>
            <a:r>
              <a:rPr lang="en-US" altLang="ko-KR" dirty="0" smtClean="0"/>
              <a:t>The winner </a:t>
            </a:r>
            <a:r>
              <a:rPr lang="en-US" altLang="ko-KR" b="1" dirty="0" smtClean="0"/>
              <a:t>MUST</a:t>
            </a:r>
            <a:r>
              <a:rPr lang="en-US" altLang="ko-KR" dirty="0" smtClean="0"/>
              <a:t> use the correct sentence</a:t>
            </a:r>
            <a:endParaRPr lang="ko-KR" altLang="en-US" dirty="0"/>
          </a:p>
        </p:txBody>
      </p:sp>
      <p:pic>
        <p:nvPicPr>
          <p:cNvPr id="3074" name="Picture 2" descr="G:\Students 2013\winter english camp 2014\story book pics\SAM_217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0" y="1524000"/>
            <a:ext cx="3323525" cy="25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ko-KR" dirty="0" smtClean="0"/>
              <a:t>Reading with Punctuation:</a:t>
            </a:r>
            <a:endParaRPr lang="ko-KR" alt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ko-KR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Punctuation    </a:t>
            </a:r>
            <a:endParaRPr lang="ko-KR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09800"/>
            <a:ext cx="8229600" cy="3916363"/>
          </a:xfrm>
        </p:spPr>
        <p:txBody>
          <a:bodyPr/>
          <a:lstStyle/>
          <a:p>
            <a:pPr algn="ctr">
              <a:buNone/>
            </a:pPr>
            <a:r>
              <a:rPr lang="en-US" altLang="ko-KR" dirty="0" smtClean="0"/>
              <a:t>The three goats see a river.  </a:t>
            </a:r>
            <a:endParaRPr lang="ko-KR" altLang="en-US" dirty="0"/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6248400" y="1981200"/>
            <a:ext cx="762000" cy="3810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4098" name="Picture 2" descr="G:\Students 2013\winter english camp 2014\story book pics\SAM_217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7800" y="3352800"/>
            <a:ext cx="6218650" cy="3240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Punctuation    </a:t>
            </a:r>
            <a:endParaRPr lang="ko-KR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09800"/>
            <a:ext cx="8229600" cy="3916363"/>
          </a:xfrm>
        </p:spPr>
        <p:txBody>
          <a:bodyPr/>
          <a:lstStyle/>
          <a:p>
            <a:pPr algn="ctr">
              <a:buNone/>
            </a:pPr>
            <a:r>
              <a:rPr lang="en-US" altLang="ko-KR" dirty="0" smtClean="0"/>
              <a:t>Who’s on my bridge?</a:t>
            </a:r>
            <a:endParaRPr lang="ko-KR" altLang="en-US" dirty="0"/>
          </a:p>
        </p:txBody>
      </p:sp>
      <p:cxnSp>
        <p:nvCxnSpPr>
          <p:cNvPr id="5" name="Straight Arrow Connector 4"/>
          <p:cNvCxnSpPr/>
          <p:nvPr/>
        </p:nvCxnSpPr>
        <p:spPr>
          <a:xfrm flipV="1">
            <a:off x="5334000" y="1905000"/>
            <a:ext cx="990600" cy="3810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5122" name="Picture 2" descr="G:\Students 2013\winter english camp 2014\story book pics\SAM_218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9200" y="3200400"/>
            <a:ext cx="6748349" cy="31242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G:\Students 2013\winter english camp 2014\story book pics\SAM_2181.JPG"/>
          <p:cNvPicPr>
            <a:picLocks noChangeAspect="1" noChangeArrowheads="1"/>
          </p:cNvPicPr>
          <p:nvPr/>
        </p:nvPicPr>
        <p:blipFill>
          <a:blip r:embed="rId2" cstate="print">
            <a:lum bright="20000" contrast="10000"/>
          </a:blip>
          <a:srcRect/>
          <a:stretch>
            <a:fillRect/>
          </a:stretch>
        </p:blipFill>
        <p:spPr bwMode="auto">
          <a:xfrm>
            <a:off x="0" y="1516386"/>
            <a:ext cx="3810000" cy="5341614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Punctuation    </a:t>
            </a:r>
            <a:endParaRPr lang="ko-KR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19400" y="2209801"/>
            <a:ext cx="5867400" cy="609599"/>
          </a:xfrm>
          <a:solidFill>
            <a:schemeClr val="bg1"/>
          </a:solidFill>
        </p:spPr>
        <p:txBody>
          <a:bodyPr/>
          <a:lstStyle/>
          <a:p>
            <a:pPr>
              <a:buNone/>
            </a:pPr>
            <a:r>
              <a:rPr lang="en-US" altLang="ko-KR" dirty="0" smtClean="0"/>
              <a:t>Look at the grass!</a:t>
            </a:r>
            <a:endParaRPr lang="ko-KR" altLang="en-US" dirty="0"/>
          </a:p>
        </p:txBody>
      </p:sp>
      <p:sp>
        <p:nvSpPr>
          <p:cNvPr id="6" name="Rectangle 5"/>
          <p:cNvSpPr/>
          <p:nvPr/>
        </p:nvSpPr>
        <p:spPr>
          <a:xfrm>
            <a:off x="5029200" y="1905000"/>
            <a:ext cx="3276600" cy="990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sz="6600" b="1" dirty="0" smtClean="0"/>
              <a:t>GRASS</a:t>
            </a:r>
            <a:endParaRPr lang="ko-KR" altLang="en-US" sz="66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allAtOnce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us.citizenrelations.com/images/buzz/paus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29200" y="1905000"/>
            <a:ext cx="684171" cy="6858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Punctuation    </a:t>
            </a:r>
            <a:endParaRPr lang="ko-KR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09800"/>
            <a:ext cx="8229600" cy="3916363"/>
          </a:xfrm>
        </p:spPr>
        <p:txBody>
          <a:bodyPr/>
          <a:lstStyle/>
          <a:p>
            <a:pPr algn="ctr">
              <a:buNone/>
            </a:pPr>
            <a:r>
              <a:rPr lang="en-US" altLang="ko-KR" dirty="0" smtClean="0"/>
              <a:t>They want the green, green grass</a:t>
            </a:r>
            <a:endParaRPr lang="ko-KR" alt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876800" y="2819400"/>
            <a:ext cx="152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dirty="0" smtClean="0">
                <a:solidFill>
                  <a:srgbClr val="C00000"/>
                </a:solidFill>
              </a:rPr>
              <a:t>pause</a:t>
            </a:r>
            <a:endParaRPr lang="ko-KR" altLang="en-US" sz="2800" dirty="0">
              <a:solidFill>
                <a:srgbClr val="C00000"/>
              </a:solidFill>
            </a:endParaRPr>
          </a:p>
        </p:txBody>
      </p:sp>
      <p:pic>
        <p:nvPicPr>
          <p:cNvPr id="7170" name="Picture 2" descr="G:\Students 2013\winter english camp 2014\story book pics\SAM_218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72340" y="3465600"/>
            <a:ext cx="5695260" cy="3240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allAtOnce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://us.citizenrelations.com/images/buzz/paus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95600" y="2667000"/>
            <a:ext cx="684171" cy="685800"/>
          </a:xfrm>
          <a:prstGeom prst="rect">
            <a:avLst/>
          </a:prstGeom>
          <a:noFill/>
        </p:spPr>
      </p:pic>
      <p:pic>
        <p:nvPicPr>
          <p:cNvPr id="5" name="Picture 2" descr="http://us.citizenrelations.com/images/buzz/paus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34200" y="2209800"/>
            <a:ext cx="684171" cy="685800"/>
          </a:xfrm>
          <a:prstGeom prst="rect">
            <a:avLst/>
          </a:prstGeom>
          <a:noFill/>
        </p:spPr>
      </p:pic>
      <p:pic>
        <p:nvPicPr>
          <p:cNvPr id="1026" name="Picture 2" descr="http://us.citizenrelations.com/images/buzz/paus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67200" y="1981200"/>
            <a:ext cx="1444361" cy="4572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Punctuation    </a:t>
            </a:r>
            <a:endParaRPr lang="ko-KR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09800"/>
            <a:ext cx="8229600" cy="3916363"/>
          </a:xfrm>
        </p:spPr>
        <p:txBody>
          <a:bodyPr/>
          <a:lstStyle/>
          <a:p>
            <a:pPr algn="ctr">
              <a:buNone/>
            </a:pPr>
            <a:r>
              <a:rPr lang="en-US" altLang="ko-KR" dirty="0" smtClean="0"/>
              <a:t>There are three goats; a little goat, a big goat, and a very big goat.  </a:t>
            </a:r>
            <a:endParaRPr lang="ko-KR" altLang="en-US" dirty="0"/>
          </a:p>
        </p:txBody>
      </p:sp>
      <p:pic>
        <p:nvPicPr>
          <p:cNvPr id="7" name="Picture 2" descr="G:\Students 2013\winter english camp 2014\story book pics\SAM_217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37621" y="3354092"/>
            <a:ext cx="4520379" cy="33950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Punctuation    </a:t>
            </a:r>
            <a:endParaRPr lang="ko-KR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09800"/>
            <a:ext cx="8229600" cy="3916363"/>
          </a:xfrm>
        </p:spPr>
        <p:txBody>
          <a:bodyPr/>
          <a:lstStyle/>
          <a:p>
            <a:pPr algn="ctr">
              <a:buNone/>
            </a:pPr>
            <a:r>
              <a:rPr lang="en-US" altLang="ko-KR" dirty="0" smtClean="0"/>
              <a:t>“I’m hungry!” says the very big black goat. </a:t>
            </a:r>
            <a:endParaRPr lang="ko-KR" alt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219200" y="2895600"/>
            <a:ext cx="152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dirty="0" smtClean="0">
                <a:solidFill>
                  <a:srgbClr val="C00000"/>
                </a:solidFill>
              </a:rPr>
              <a:t>quotes</a:t>
            </a:r>
            <a:endParaRPr lang="ko-KR" altLang="en-US" sz="2800" dirty="0">
              <a:solidFill>
                <a:srgbClr val="C00000"/>
              </a:solidFill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2590800" y="3505200"/>
            <a:ext cx="6172200" cy="3352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altLang="ko-KR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“Ok,” says the troll. </a:t>
            </a:r>
          </a:p>
          <a:p>
            <a:pPr marL="342900" marR="0" lvl="0" indent="-342900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altLang="ko-KR" sz="3200" dirty="0" smtClean="0">
                <a:solidFill>
                  <a:srgbClr val="0070C0"/>
                </a:solidFill>
              </a:rPr>
              <a:t>The troll says, “Ok.”</a:t>
            </a:r>
            <a:endParaRPr kumimoji="0" lang="ko-KR" altLang="en-US" sz="3200" b="0" i="0" u="none" strike="noStrike" kern="120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allAtOnce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Punctuation    </a:t>
            </a:r>
            <a:endParaRPr lang="ko-KR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09800"/>
            <a:ext cx="8229600" cy="3916363"/>
          </a:xfrm>
        </p:spPr>
        <p:txBody>
          <a:bodyPr/>
          <a:lstStyle/>
          <a:p>
            <a:pPr algn="ctr">
              <a:buNone/>
            </a:pPr>
            <a:r>
              <a:rPr lang="en-US" altLang="ko-KR" dirty="0" smtClean="0"/>
              <a:t>Oh...</a:t>
            </a:r>
            <a:endParaRPr lang="ko-KR" altLang="en-US" dirty="0"/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4114800" y="1981200"/>
            <a:ext cx="4267200" cy="4572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33513" y="300038"/>
            <a:ext cx="6276975" cy="625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133600"/>
            <a:ext cx="3962400" cy="1470025"/>
          </a:xfrm>
        </p:spPr>
        <p:txBody>
          <a:bodyPr/>
          <a:lstStyle/>
          <a:p>
            <a:r>
              <a:rPr lang="en-US" altLang="ko-KR" dirty="0" smtClean="0"/>
              <a:t>Let’s read again. </a:t>
            </a:r>
            <a:endParaRPr lang="ko-KR" alt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ko-KR" altLang="en-US" dirty="0"/>
          </a:p>
        </p:txBody>
      </p:sp>
      <p:pic>
        <p:nvPicPr>
          <p:cNvPr id="4" name="Picture 2" descr="G:\Students 2013\winter english camp 2014\story book pics\SAM_217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35358" y="0"/>
            <a:ext cx="5208642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ko-KR" dirty="0" smtClean="0"/>
              <a:t>Goats Gruff Game</a:t>
            </a:r>
            <a:endParaRPr lang="ko-KR" alt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ko-KR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Goats Gruff Game</a:t>
            </a:r>
            <a:endParaRPr lang="ko-KR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 smtClean="0"/>
              <a:t>Place a bridge</a:t>
            </a:r>
          </a:p>
          <a:p>
            <a:r>
              <a:rPr lang="en-US" altLang="ko-KR" dirty="0" smtClean="0"/>
              <a:t>Move the goat (dice)</a:t>
            </a:r>
          </a:p>
          <a:p>
            <a:r>
              <a:rPr lang="en-US" altLang="ko-KR" dirty="0" smtClean="0"/>
              <a:t>Move the troll </a:t>
            </a:r>
            <a:endParaRPr lang="ko-KR" altLang="en-US" dirty="0"/>
          </a:p>
        </p:txBody>
      </p:sp>
      <p:pic>
        <p:nvPicPr>
          <p:cNvPr id="4" name="Picture 2" descr="G:\Students 2013\winter english camp 2014\story book pics\SAM_218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29000" y="3541800"/>
            <a:ext cx="5695260" cy="3240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0638" y="609600"/>
            <a:ext cx="6562725" cy="563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2538" y="423863"/>
            <a:ext cx="6638925" cy="601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90663" y="409575"/>
            <a:ext cx="6162675" cy="6038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4938" y="342900"/>
            <a:ext cx="6334125" cy="617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205</TotalTime>
  <Words>311</Words>
  <Application>Microsoft Office PowerPoint</Application>
  <PresentationFormat>화면 슬라이드 쇼(4:3)</PresentationFormat>
  <Paragraphs>129</Paragraphs>
  <Slides>52</Slides>
  <Notes>0</Notes>
  <HiddenSlides>0</HiddenSlides>
  <MMClips>0</MMClips>
  <ScaleCrop>false</ScaleCrop>
  <HeadingPairs>
    <vt:vector size="4" baseType="variant">
      <vt:variant>
        <vt:lpstr>테마</vt:lpstr>
      </vt:variant>
      <vt:variant>
        <vt:i4>1</vt:i4>
      </vt:variant>
      <vt:variant>
        <vt:lpstr>슬라이드 제목</vt:lpstr>
      </vt:variant>
      <vt:variant>
        <vt:i4>52</vt:i4>
      </vt:variant>
    </vt:vector>
  </HeadingPairs>
  <TitlesOfParts>
    <vt:vector size="53" baseType="lpstr">
      <vt:lpstr>Office Theme</vt:lpstr>
      <vt:lpstr>Three Billy-Goats Gruff</vt:lpstr>
      <vt:lpstr>슬라이드 2</vt:lpstr>
      <vt:lpstr>슬라이드 3</vt:lpstr>
      <vt:lpstr>슬라이드 4</vt:lpstr>
      <vt:lpstr>슬라이드 5</vt:lpstr>
      <vt:lpstr>슬라이드 6</vt:lpstr>
      <vt:lpstr>슬라이드 7</vt:lpstr>
      <vt:lpstr>슬라이드 8</vt:lpstr>
      <vt:lpstr>슬라이드 9</vt:lpstr>
      <vt:lpstr>슬라이드 10</vt:lpstr>
      <vt:lpstr>슬라이드 11</vt:lpstr>
      <vt:lpstr>슬라이드 12</vt:lpstr>
      <vt:lpstr>슬라이드 13</vt:lpstr>
      <vt:lpstr>슬라이드 14</vt:lpstr>
      <vt:lpstr>슬라이드 15</vt:lpstr>
      <vt:lpstr>슬라이드 16</vt:lpstr>
      <vt:lpstr>슬라이드 17</vt:lpstr>
      <vt:lpstr>슬라이드 18</vt:lpstr>
      <vt:lpstr>슬라이드 19</vt:lpstr>
      <vt:lpstr>슬라이드 20</vt:lpstr>
      <vt:lpstr>Three Billy-Goats Gruff</vt:lpstr>
      <vt:lpstr>troll </vt:lpstr>
      <vt:lpstr>슬라이드 23</vt:lpstr>
      <vt:lpstr>Comparatives</vt:lpstr>
      <vt:lpstr>Compare two things:  </vt:lpstr>
      <vt:lpstr>Compare two things:  </vt:lpstr>
      <vt:lpstr>Compare two things:  </vt:lpstr>
      <vt:lpstr>Compare two things:  </vt:lpstr>
      <vt:lpstr>Compare two things:  </vt:lpstr>
      <vt:lpstr>Compare two things:  </vt:lpstr>
      <vt:lpstr>Compare two things:  </vt:lpstr>
      <vt:lpstr>More... </vt:lpstr>
      <vt:lpstr>Superlatives </vt:lpstr>
      <vt:lpstr>Compare many things:  </vt:lpstr>
      <vt:lpstr>Compare these things:  </vt:lpstr>
      <vt:lpstr>Compare these things:  </vt:lpstr>
      <vt:lpstr>Compare these things:  </vt:lpstr>
      <vt:lpstr>Compare these people:</vt:lpstr>
      <vt:lpstr>Intelligent – More Intelligent -______ Intelligent </vt:lpstr>
      <vt:lpstr>Review </vt:lpstr>
      <vt:lpstr>Comparatives Game </vt:lpstr>
      <vt:lpstr>Reading with Punctuation:</vt:lpstr>
      <vt:lpstr>Punctuation    </vt:lpstr>
      <vt:lpstr>Punctuation    </vt:lpstr>
      <vt:lpstr>Punctuation    </vt:lpstr>
      <vt:lpstr>Punctuation    </vt:lpstr>
      <vt:lpstr>Punctuation    </vt:lpstr>
      <vt:lpstr>Punctuation    </vt:lpstr>
      <vt:lpstr>Punctuation    </vt:lpstr>
      <vt:lpstr>Let’s read again. </vt:lpstr>
      <vt:lpstr>Goats Gruff Game</vt:lpstr>
      <vt:lpstr>Goats Gruff Game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Three Billy-Goats Gruff</dc:title>
  <dc:creator>user</dc:creator>
  <cp:lastModifiedBy>user</cp:lastModifiedBy>
  <cp:revision>22</cp:revision>
  <dcterms:created xsi:type="dcterms:W3CDTF">2014-01-01T23:37:31Z</dcterms:created>
  <dcterms:modified xsi:type="dcterms:W3CDTF">2015-11-02T05:07:43Z</dcterms:modified>
</cp:coreProperties>
</file>