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0" r:id="rId3"/>
    <p:sldId id="257" r:id="rId4"/>
    <p:sldId id="311" r:id="rId5"/>
    <p:sldId id="258" r:id="rId6"/>
    <p:sldId id="259" r:id="rId7"/>
    <p:sldId id="260" r:id="rId8"/>
    <p:sldId id="261" r:id="rId9"/>
    <p:sldId id="262" r:id="rId10"/>
    <p:sldId id="263" r:id="rId11"/>
    <p:sldId id="297" r:id="rId12"/>
    <p:sldId id="264" r:id="rId13"/>
    <p:sldId id="312" r:id="rId14"/>
    <p:sldId id="265" r:id="rId15"/>
    <p:sldId id="266" r:id="rId16"/>
    <p:sldId id="267" r:id="rId17"/>
    <p:sldId id="268" r:id="rId18"/>
    <p:sldId id="269" r:id="rId19"/>
    <p:sldId id="270" r:id="rId20"/>
    <p:sldId id="298" r:id="rId21"/>
    <p:sldId id="299" r:id="rId22"/>
    <p:sldId id="305" r:id="rId23"/>
    <p:sldId id="313" r:id="rId24"/>
    <p:sldId id="281" r:id="rId25"/>
    <p:sldId id="287" r:id="rId26"/>
    <p:sldId id="303" r:id="rId27"/>
    <p:sldId id="282" r:id="rId28"/>
    <p:sldId id="283" r:id="rId29"/>
    <p:sldId id="284" r:id="rId30"/>
    <p:sldId id="285" r:id="rId31"/>
    <p:sldId id="304" r:id="rId32"/>
    <p:sldId id="289" r:id="rId33"/>
    <p:sldId id="307" r:id="rId34"/>
    <p:sldId id="309" r:id="rId35"/>
    <p:sldId id="301" r:id="rId36"/>
    <p:sldId id="300" r:id="rId37"/>
    <p:sldId id="316" r:id="rId38"/>
    <p:sldId id="317" r:id="rId39"/>
    <p:sldId id="318" r:id="rId40"/>
    <p:sldId id="319" r:id="rId41"/>
    <p:sldId id="320" r:id="rId42"/>
    <p:sldId id="321" r:id="rId43"/>
    <p:sldId id="322" r:id="rId44"/>
    <p:sldId id="323" r:id="rId45"/>
    <p:sldId id="324" r:id="rId46"/>
    <p:sldId id="325" r:id="rId47"/>
    <p:sldId id="31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8974B2-D126-4FEC-ACF4-58B363641F72}"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170768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8974B2-D126-4FEC-ACF4-58B363641F72}"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58954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8974B2-D126-4FEC-ACF4-58B363641F72}"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206168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8974B2-D126-4FEC-ACF4-58B363641F72}"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415418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974B2-D126-4FEC-ACF4-58B363641F72}"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242549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8974B2-D126-4FEC-ACF4-58B363641F72}"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287638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8974B2-D126-4FEC-ACF4-58B363641F72}" type="datetimeFigureOut">
              <a:rPr lang="en-US" smtClean="0"/>
              <a:t>12/27/2018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307752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8974B2-D126-4FEC-ACF4-58B363641F72}" type="datetimeFigureOut">
              <a:rPr lang="en-US" smtClean="0"/>
              <a:t>12/27/2018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273175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974B2-D126-4FEC-ACF4-58B363641F72}" type="datetimeFigureOut">
              <a:rPr lang="en-US" smtClean="0"/>
              <a:t>12/27/2018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70959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974B2-D126-4FEC-ACF4-58B363641F72}"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409373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8974B2-D126-4FEC-ACF4-58B363641F72}" type="datetimeFigureOut">
              <a:rPr lang="en-US" smtClean="0"/>
              <a:t>12/27/2018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25776-0297-4FD9-8323-96D86EB4273D}" type="slidenum">
              <a:rPr lang="en-US" smtClean="0"/>
              <a:t>‹#›</a:t>
            </a:fld>
            <a:endParaRPr lang="en-US"/>
          </a:p>
        </p:txBody>
      </p:sp>
    </p:spTree>
    <p:extLst>
      <p:ext uri="{BB962C8B-B14F-4D97-AF65-F5344CB8AC3E}">
        <p14:creationId xmlns:p14="http://schemas.microsoft.com/office/powerpoint/2010/main" val="2352029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974B2-D126-4FEC-ACF4-58B363641F72}" type="datetimeFigureOut">
              <a:rPr lang="en-US" smtClean="0"/>
              <a:t>12/27/2018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25776-0297-4FD9-8323-96D86EB4273D}" type="slidenum">
              <a:rPr lang="en-US" smtClean="0"/>
              <a:t>‹#›</a:t>
            </a:fld>
            <a:endParaRPr lang="en-US"/>
          </a:p>
        </p:txBody>
      </p:sp>
    </p:spTree>
    <p:extLst>
      <p:ext uri="{BB962C8B-B14F-4D97-AF65-F5344CB8AC3E}">
        <p14:creationId xmlns:p14="http://schemas.microsoft.com/office/powerpoint/2010/main" val="4893286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photo.php?pid=9772384&amp;id=629740082"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facebook.com/photo.php?pid=10742651&amp;id=629740082&amp;op=1&amp;view=global&amp;subj=62974008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Tim</a:t>
            </a:r>
            <a:endParaRPr lang="en-US" dirty="0"/>
          </a:p>
        </p:txBody>
      </p:sp>
      <p:sp>
        <p:nvSpPr>
          <p:cNvPr id="3" name="Subtitle 2"/>
          <p:cNvSpPr>
            <a:spLocks noGrp="1"/>
          </p:cNvSpPr>
          <p:nvPr>
            <p:ph type="subTitle" idx="1"/>
          </p:nvPr>
        </p:nvSpPr>
        <p:spPr/>
        <p:txBody>
          <a:bodyPr/>
          <a:lstStyle/>
          <a:p>
            <a:r>
              <a:rPr lang="en-US" dirty="0" smtClean="0"/>
              <a:t>Timothy Jack </a:t>
            </a:r>
            <a:r>
              <a:rPr lang="en-US" dirty="0" err="1" smtClean="0"/>
              <a:t>Schilstra</a:t>
            </a:r>
            <a:endParaRPr lang="en-US" dirty="0"/>
          </a:p>
        </p:txBody>
      </p:sp>
    </p:spTree>
    <p:extLst>
      <p:ext uri="{BB962C8B-B14F-4D97-AF65-F5344CB8AC3E}">
        <p14:creationId xmlns:p14="http://schemas.microsoft.com/office/powerpoint/2010/main" val="3760574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134709" y="2412302"/>
            <a:ext cx="3027872" cy="2045516"/>
          </a:xfrm>
        </p:spPr>
        <p:txBody>
          <a:bodyPr>
            <a:normAutofit/>
          </a:bodyPr>
          <a:lstStyle/>
          <a:p>
            <a:r>
              <a:rPr lang="en-US" dirty="0" smtClean="0"/>
              <a:t>Melissa </a:t>
            </a:r>
            <a:br>
              <a:rPr lang="en-US" dirty="0" smtClean="0"/>
            </a:br>
            <a:r>
              <a:rPr lang="en-US" dirty="0" smtClean="0"/>
              <a:t>and </a:t>
            </a:r>
            <a:br>
              <a:rPr lang="en-US" dirty="0" smtClean="0"/>
            </a:br>
            <a:r>
              <a:rPr lang="en-US" dirty="0" smtClean="0"/>
              <a:t>Bob </a:t>
            </a:r>
            <a:endParaRPr lang="en-US" dirty="0"/>
          </a:p>
        </p:txBody>
      </p:sp>
      <p:pic>
        <p:nvPicPr>
          <p:cNvPr id="12290" name="Picture 2" descr="https://scontent-icn1-1.xx.fbcdn.net/hphotos-xfl1/v/t1.0-9/12806248_10153577928949087_640018400412549100_n.jpg?oh=85e2585cf6ba6f895434e6faa59e491e&amp;oe=575828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514" y="0"/>
            <a:ext cx="9160157" cy="687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62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1733909" y="2293769"/>
            <a:ext cx="3027872" cy="2045516"/>
          </a:xfrm>
        </p:spPr>
        <p:txBody>
          <a:bodyPr>
            <a:normAutofit/>
          </a:bodyPr>
          <a:lstStyle/>
          <a:p>
            <a:pPr algn="ctr"/>
            <a:r>
              <a:rPr lang="en-US" dirty="0" smtClean="0"/>
              <a:t>Benjamin</a:t>
            </a:r>
            <a:br>
              <a:rPr lang="en-US" dirty="0" smtClean="0"/>
            </a:br>
            <a:r>
              <a:rPr lang="en-US" dirty="0" smtClean="0"/>
              <a:t>Lydia   </a:t>
            </a:r>
            <a:endParaRPr lang="en-US" dirty="0"/>
          </a:p>
        </p:txBody>
      </p:sp>
      <p:pic>
        <p:nvPicPr>
          <p:cNvPr id="1026" name="Picture 2" descr="https://scontent-icn1-1.xx.fbcdn.net/v/t1.0-9/48278031_10102696287241777_6260484020165935104_n.jpg?_nc_cat=107&amp;_nc_ht=scontent-icn1-1.xx&amp;oh=930cfce46d6d04fe76dd50b4bd114b68&amp;oe=5CD255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267" y="0"/>
            <a:ext cx="5655733" cy="754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54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4098" name="Picture 2" descr="Displaying family_growth.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22028"/>
            <a:ext cx="8602134" cy="688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028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How long have I lived in Korea? </a:t>
            </a:r>
            <a:endParaRPr lang="en-US" dirty="0"/>
          </a:p>
        </p:txBody>
      </p:sp>
    </p:spTree>
    <p:extLst>
      <p:ext uri="{BB962C8B-B14F-4D97-AF65-F5344CB8AC3E}">
        <p14:creationId xmlns:p14="http://schemas.microsoft.com/office/powerpoint/2010/main" val="1438898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302544" y="642938"/>
            <a:ext cx="3394075" cy="1143000"/>
          </a:xfrm>
        </p:spPr>
        <p:txBody>
          <a:bodyPr/>
          <a:lstStyle/>
          <a:p>
            <a:pPr eaLnBrk="1" hangingPunct="1"/>
            <a:r>
              <a:rPr lang="en-US" altLang="ko-KR" dirty="0" err="1">
                <a:solidFill>
                  <a:schemeClr val="accent6">
                    <a:lumMod val="20000"/>
                    <a:lumOff val="80000"/>
                  </a:schemeClr>
                </a:solidFill>
              </a:rPr>
              <a:t>Mr.S</a:t>
            </a:r>
            <a:r>
              <a:rPr lang="en-US" altLang="ko-KR" dirty="0">
                <a:solidFill>
                  <a:schemeClr val="accent6">
                    <a:lumMod val="20000"/>
                    <a:lumOff val="80000"/>
                  </a:schemeClr>
                </a:solidFill>
              </a:rPr>
              <a:t> in Korea</a:t>
            </a:r>
          </a:p>
        </p:txBody>
      </p:sp>
      <p:pic>
        <p:nvPicPr>
          <p:cNvPr id="6147" name="Picture 6" descr="13350_315132310082_629740082_9772383_2437009_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27" y="2210667"/>
            <a:ext cx="5903913" cy="4429125"/>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9722_194723890872_652320872_4212688_651903_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1"/>
            <a:ext cx="51435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6617576" y="5942121"/>
            <a:ext cx="2461260" cy="91588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ko-KR" dirty="0" smtClean="0">
                <a:solidFill>
                  <a:schemeClr val="bg1"/>
                </a:solidFill>
                <a:effectLst>
                  <a:outerShdw blurRad="38100" dist="38100" dir="2700000" algn="tl">
                    <a:srgbClr val="C0C0C0"/>
                  </a:outerShdw>
                </a:effectLst>
              </a:rPr>
              <a:t>2009</a:t>
            </a:r>
          </a:p>
        </p:txBody>
      </p:sp>
    </p:spTree>
    <p:extLst>
      <p:ext uri="{BB962C8B-B14F-4D97-AF65-F5344CB8AC3E}">
        <p14:creationId xmlns:p14="http://schemas.microsoft.com/office/powerpoint/2010/main" val="1559225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786" y="609600"/>
            <a:ext cx="10699531" cy="970450"/>
          </a:xfrm>
        </p:spPr>
        <p:txBody>
          <a:bodyPr>
            <a:normAutofit fontScale="90000"/>
          </a:bodyPr>
          <a:lstStyle/>
          <a:p>
            <a:r>
              <a:rPr lang="en-US" dirty="0" err="1" smtClean="0"/>
              <a:t>Yuseong</a:t>
            </a:r>
            <a:r>
              <a:rPr lang="en-US" dirty="0" smtClean="0"/>
              <a:t> Bio-Science and Technology High School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24" y="2224690"/>
            <a:ext cx="12192000" cy="4633310"/>
          </a:xfrm>
          <a:prstGeom prst="rect">
            <a:avLst/>
          </a:prstGeom>
        </p:spPr>
      </p:pic>
    </p:spTree>
    <p:extLst>
      <p:ext uri="{BB962C8B-B14F-4D97-AF65-F5344CB8AC3E}">
        <p14:creationId xmlns:p14="http://schemas.microsoft.com/office/powerpoint/2010/main" val="2705263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4809"/>
            <a:ext cx="6128696" cy="4085797"/>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42141"/>
            <a:ext cx="6128695" cy="344739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696" y="-594809"/>
            <a:ext cx="6063303" cy="40422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8696" y="3447390"/>
            <a:ext cx="6063304" cy="3410609"/>
          </a:xfrm>
          <a:prstGeom prst="rect">
            <a:avLst/>
          </a:prstGeom>
        </p:spPr>
      </p:pic>
    </p:spTree>
    <p:extLst>
      <p:ext uri="{BB962C8B-B14F-4D97-AF65-F5344CB8AC3E}">
        <p14:creationId xmlns:p14="http://schemas.microsoft.com/office/powerpoint/2010/main" val="299076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8" y="0"/>
            <a:ext cx="7670800" cy="5753100"/>
          </a:xfrm>
          <a:prstGeom prst="rect">
            <a:avLst/>
          </a:prstGeom>
        </p:spPr>
      </p:pic>
      <p:pic>
        <p:nvPicPr>
          <p:cNvPr id="1026" name="Picture 2" descr="No automatic alt text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2605" y="3091517"/>
            <a:ext cx="5659395" cy="376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21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86" y="968110"/>
            <a:ext cx="10515600" cy="1325563"/>
          </a:xfrm>
        </p:spPr>
        <p:txBody>
          <a:bodyPr/>
          <a:lstStyle/>
          <a:p>
            <a:r>
              <a:rPr lang="en-US" dirty="0" err="1" smtClean="0"/>
              <a:t>Eoeun</a:t>
            </a:r>
            <a:r>
              <a:rPr lang="en-US" dirty="0" smtClean="0"/>
              <a:t> Elementary School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903" y="3644978"/>
            <a:ext cx="12766179" cy="3213022"/>
          </a:xfrm>
          <a:prstGeom prst="rect">
            <a:avLst/>
          </a:prstGeom>
        </p:spPr>
      </p:pic>
    </p:spTree>
    <p:extLst>
      <p:ext uri="{BB962C8B-B14F-4D97-AF65-F5344CB8AC3E}">
        <p14:creationId xmlns:p14="http://schemas.microsoft.com/office/powerpoint/2010/main" val="13537389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392" y="115614"/>
            <a:ext cx="7336222" cy="550216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138" y="3360682"/>
            <a:ext cx="4466896" cy="3350172"/>
          </a:xfrm>
          <a:prstGeom prst="rect">
            <a:avLst/>
          </a:prstGeom>
        </p:spPr>
      </p:pic>
    </p:spTree>
    <p:extLst>
      <p:ext uri="{BB962C8B-B14F-4D97-AF65-F5344CB8AC3E}">
        <p14:creationId xmlns:p14="http://schemas.microsoft.com/office/powerpoint/2010/main" val="508066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Where am I from? </a:t>
            </a:r>
            <a:endParaRPr lang="en-US" dirty="0"/>
          </a:p>
        </p:txBody>
      </p:sp>
    </p:spTree>
    <p:extLst>
      <p:ext uri="{BB962C8B-B14F-4D97-AF65-F5344CB8AC3E}">
        <p14:creationId xmlns:p14="http://schemas.microsoft.com/office/powerpoint/2010/main" val="1583717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940858"/>
            <a:ext cx="10515600" cy="1325563"/>
          </a:xfrm>
        </p:spPr>
        <p:txBody>
          <a:bodyPr/>
          <a:lstStyle/>
          <a:p>
            <a:r>
              <a:rPr lang="en-US" dirty="0" err="1" smtClean="0"/>
              <a:t>Shinhan</a:t>
            </a:r>
            <a:r>
              <a:rPr lang="en-US" dirty="0" smtClean="0"/>
              <a:t> High School</a:t>
            </a:r>
            <a:endParaRPr lang="en-US" dirty="0"/>
          </a:p>
        </p:txBody>
      </p:sp>
      <p:pic>
        <p:nvPicPr>
          <p:cNvPr id="5" name="Picture 4"/>
          <p:cNvPicPr>
            <a:picLocks noChangeAspect="1"/>
          </p:cNvPicPr>
          <p:nvPr/>
        </p:nvPicPr>
        <p:blipFill>
          <a:blip r:embed="rId2"/>
          <a:stretch>
            <a:fillRect/>
          </a:stretch>
        </p:blipFill>
        <p:spPr>
          <a:xfrm>
            <a:off x="0" y="3479801"/>
            <a:ext cx="12304280" cy="3378200"/>
          </a:xfrm>
          <a:prstGeom prst="rect">
            <a:avLst/>
          </a:prstGeom>
        </p:spPr>
      </p:pic>
    </p:spTree>
    <p:extLst>
      <p:ext uri="{BB962C8B-B14F-4D97-AF65-F5344CB8AC3E}">
        <p14:creationId xmlns:p14="http://schemas.microsoft.com/office/powerpoint/2010/main" val="3491921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784"/>
            <a:ext cx="12192000" cy="7819571"/>
          </a:xfrm>
          <a:prstGeom prst="rect">
            <a:avLst/>
          </a:prstGeom>
        </p:spPr>
      </p:pic>
      <p:pic>
        <p:nvPicPr>
          <p:cNvPr id="4" name="Picture 3"/>
          <p:cNvPicPr>
            <a:picLocks noChangeAspect="1"/>
          </p:cNvPicPr>
          <p:nvPr/>
        </p:nvPicPr>
        <p:blipFill>
          <a:blip r:embed="rId3"/>
          <a:stretch>
            <a:fillRect/>
          </a:stretch>
        </p:blipFill>
        <p:spPr>
          <a:xfrm>
            <a:off x="8057322" y="2962070"/>
            <a:ext cx="4134678" cy="3895930"/>
          </a:xfrm>
          <a:prstGeom prst="rect">
            <a:avLst/>
          </a:prstGeom>
        </p:spPr>
      </p:pic>
    </p:spTree>
    <p:extLst>
      <p:ext uri="{BB962C8B-B14F-4D97-AF65-F5344CB8AC3E}">
        <p14:creationId xmlns:p14="http://schemas.microsoft.com/office/powerpoint/2010/main" val="186217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What was my major? </a:t>
            </a:r>
            <a:endParaRPr lang="en-US" dirty="0"/>
          </a:p>
        </p:txBody>
      </p:sp>
    </p:spTree>
    <p:extLst>
      <p:ext uri="{BB962C8B-B14F-4D97-AF65-F5344CB8AC3E}">
        <p14:creationId xmlns:p14="http://schemas.microsoft.com/office/powerpoint/2010/main" val="1867175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poli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603" y="0"/>
            <a:ext cx="10673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imal scien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014926"/>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What is my favorite </a:t>
            </a:r>
            <a:r>
              <a:rPr lang="en-US" b="1" dirty="0" smtClean="0"/>
              <a:t>Korean Food</a:t>
            </a:r>
            <a:r>
              <a:rPr lang="en-US" dirty="0" smtClean="0"/>
              <a:t>? </a:t>
            </a:r>
            <a:endParaRPr lang="en-US" dirty="0"/>
          </a:p>
        </p:txBody>
      </p:sp>
    </p:spTree>
    <p:extLst>
      <p:ext uri="{BB962C8B-B14F-4D97-AF65-F5344CB8AC3E}">
        <p14:creationId xmlns:p14="http://schemas.microsoft.com/office/powerpoint/2010/main" val="2361975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t>What is my favorite </a:t>
            </a:r>
            <a:r>
              <a:rPr lang="en-US" b="1" dirty="0" smtClean="0"/>
              <a:t>Korean Food</a:t>
            </a:r>
            <a:r>
              <a:rPr lang="en-US" dirty="0" smtClean="0"/>
              <a:t>? </a:t>
            </a:r>
            <a:endParaRPr lang="en-US" dirty="0"/>
          </a:p>
        </p:txBody>
      </p:sp>
      <p:sp>
        <p:nvSpPr>
          <p:cNvPr id="3" name="부제목 2"/>
          <p:cNvSpPr>
            <a:spLocks noGrp="1"/>
          </p:cNvSpPr>
          <p:nvPr>
            <p:ph type="subTitle" idx="1"/>
          </p:nvPr>
        </p:nvSpPr>
        <p:spPr/>
        <p:txBody>
          <a:bodyPr/>
          <a:lstStyle/>
          <a:p>
            <a:endParaRPr lang="en-US"/>
          </a:p>
        </p:txBody>
      </p:sp>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131"/>
            <a:ext cx="12192000" cy="7414054"/>
          </a:xfrm>
          <a:prstGeom prst="rect">
            <a:avLst/>
          </a:prstGeom>
        </p:spPr>
      </p:pic>
    </p:spTree>
    <p:extLst>
      <p:ext uri="{BB962C8B-B14F-4D97-AF65-F5344CB8AC3E}">
        <p14:creationId xmlns:p14="http://schemas.microsoft.com/office/powerpoint/2010/main" val="31422850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What is my favorite </a:t>
            </a:r>
            <a:r>
              <a:rPr lang="en-US" b="1" dirty="0" smtClean="0"/>
              <a:t>hobby</a:t>
            </a:r>
            <a:r>
              <a:rPr lang="en-US" dirty="0" smtClean="0"/>
              <a:t>? </a:t>
            </a:r>
            <a:endParaRPr lang="en-US" dirty="0"/>
          </a:p>
        </p:txBody>
      </p:sp>
    </p:spTree>
    <p:extLst>
      <p:ext uri="{BB962C8B-B14F-4D97-AF65-F5344CB8AC3E}">
        <p14:creationId xmlns:p14="http://schemas.microsoft.com/office/powerpoint/2010/main" val="443713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17418" y="326167"/>
            <a:ext cx="3898900" cy="1143000"/>
          </a:xfrm>
        </p:spPr>
        <p:txBody>
          <a:bodyPr>
            <a:normAutofit/>
          </a:bodyPr>
          <a:lstStyle/>
          <a:p>
            <a:pPr eaLnBrk="1" hangingPunct="1"/>
            <a:r>
              <a:rPr lang="en-US" altLang="ko-KR" sz="4800" u="sng" dirty="0" smtClean="0">
                <a:solidFill>
                  <a:schemeClr val="accent6">
                    <a:lumMod val="20000"/>
                    <a:lumOff val="80000"/>
                  </a:schemeClr>
                </a:solidFill>
              </a:rPr>
              <a:t>My Hobbies</a:t>
            </a:r>
          </a:p>
        </p:txBody>
      </p:sp>
      <p:sp>
        <p:nvSpPr>
          <p:cNvPr id="4099" name="Rectangle 3"/>
          <p:cNvSpPr>
            <a:spLocks noGrp="1" noChangeArrowheads="1"/>
          </p:cNvSpPr>
          <p:nvPr>
            <p:ph type="body" idx="1"/>
          </p:nvPr>
        </p:nvSpPr>
        <p:spPr>
          <a:xfrm>
            <a:off x="456595" y="1677169"/>
            <a:ext cx="10353762" cy="4058751"/>
          </a:xfrm>
        </p:spPr>
        <p:txBody>
          <a:bodyPr>
            <a:normAutofit/>
          </a:bodyPr>
          <a:lstStyle/>
          <a:p>
            <a:pPr eaLnBrk="1" hangingPunct="1"/>
            <a:r>
              <a:rPr lang="en-US" altLang="ko-KR" sz="2800" dirty="0" smtClean="0"/>
              <a:t>Cycling </a:t>
            </a:r>
          </a:p>
          <a:p>
            <a:pPr eaLnBrk="1" hangingPunct="1"/>
            <a:r>
              <a:rPr lang="en-US" altLang="ko-KR" sz="2800" dirty="0" smtClean="0"/>
              <a:t>Playing board games</a:t>
            </a:r>
          </a:p>
          <a:p>
            <a:pPr eaLnBrk="1" hangingPunct="1"/>
            <a:endParaRPr lang="en-US" altLang="ko-KR" sz="2800" dirty="0" smtClean="0"/>
          </a:p>
        </p:txBody>
      </p:sp>
      <p:pic>
        <p:nvPicPr>
          <p:cNvPr id="3" name="그림 2"/>
          <p:cNvPicPr>
            <a:picLocks noChangeAspect="1"/>
          </p:cNvPicPr>
          <p:nvPr/>
        </p:nvPicPr>
        <p:blipFill>
          <a:blip r:embed="rId2"/>
          <a:stretch>
            <a:fillRect/>
          </a:stretch>
        </p:blipFill>
        <p:spPr>
          <a:xfrm>
            <a:off x="7543800" y="0"/>
            <a:ext cx="4648200" cy="6858438"/>
          </a:xfrm>
          <a:prstGeom prst="rect">
            <a:avLst/>
          </a:prstGeom>
        </p:spPr>
      </p:pic>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95" y="2930236"/>
            <a:ext cx="6742546" cy="3792682"/>
          </a:xfrm>
          <a:prstGeom prst="rect">
            <a:avLst/>
          </a:prstGeom>
        </p:spPr>
      </p:pic>
    </p:spTree>
    <p:extLst>
      <p:ext uri="{BB962C8B-B14F-4D97-AF65-F5344CB8AC3E}">
        <p14:creationId xmlns:p14="http://schemas.microsoft.com/office/powerpoint/2010/main" val="154158510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49" y="-63499"/>
            <a:ext cx="5245677" cy="6994236"/>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6269" cy="6858000"/>
          </a:xfrm>
          <a:prstGeom prst="rect">
            <a:avLst/>
          </a:prstGeom>
        </p:spPr>
      </p:pic>
      <p:pic>
        <p:nvPicPr>
          <p:cNvPr id="4" name="그림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089" y="-72737"/>
            <a:ext cx="3851911" cy="7003474"/>
          </a:xfrm>
          <a:prstGeom prst="rect">
            <a:avLst/>
          </a:prstGeom>
        </p:spPr>
      </p:pic>
      <p:pic>
        <p:nvPicPr>
          <p:cNvPr id="6" name="그림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0286" y="-90549"/>
            <a:ext cx="9361714" cy="7021286"/>
          </a:xfrm>
          <a:prstGeom prst="rect">
            <a:avLst/>
          </a:prstGeom>
        </p:spPr>
      </p:pic>
      <p:pic>
        <p:nvPicPr>
          <p:cNvPr id="7" name="그림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7620"/>
            <a:ext cx="7055427" cy="7055427"/>
          </a:xfrm>
          <a:prstGeom prst="rect">
            <a:avLst/>
          </a:prstGeom>
        </p:spPr>
      </p:pic>
      <p:pic>
        <p:nvPicPr>
          <p:cNvPr id="8" name="그림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그림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77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500" fill="hold"/>
                                        <p:tgtEl>
                                          <p:spTgt spid="6"/>
                                        </p:tgtEl>
                                        <p:attrNameLst>
                                          <p:attrName>ppt_x</p:attrName>
                                        </p:attrNameLst>
                                      </p:cBhvr>
                                      <p:tavLst>
                                        <p:tav tm="0">
                                          <p:val>
                                            <p:strVal val="0-#ppt_w/2"/>
                                          </p:val>
                                        </p:tav>
                                        <p:tav tm="100000">
                                          <p:val>
                                            <p:strVal val="#ppt_x"/>
                                          </p:val>
                                        </p:tav>
                                      </p:tavLst>
                                    </p:anim>
                                    <p:anim calcmode="lin" valueType="num">
                                      <p:cBhvr additive="base">
                                        <p:cTn id="27"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500" fill="hold"/>
                                        <p:tgtEl>
                                          <p:spTgt spid="7"/>
                                        </p:tgtEl>
                                        <p:attrNameLst>
                                          <p:attrName>ppt_x</p:attrName>
                                        </p:attrNameLst>
                                      </p:cBhvr>
                                      <p:tavLst>
                                        <p:tav tm="0">
                                          <p:val>
                                            <p:strVal val="1+#ppt_w/2"/>
                                          </p:val>
                                        </p:tav>
                                        <p:tav tm="100000">
                                          <p:val>
                                            <p:strVal val="#ppt_x"/>
                                          </p:val>
                                        </p:tav>
                                      </p:tavLst>
                                    </p:anim>
                                    <p:anim calcmode="lin" valueType="num">
                                      <p:cBhvr additive="base">
                                        <p:cTn id="3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758" y="2249215"/>
            <a:ext cx="4366127" cy="2632841"/>
          </a:xfrm>
          <a:prstGeom prst="ellipse">
            <a:avLst/>
          </a:prstGeom>
          <a:ln>
            <a:noFill/>
          </a:ln>
          <a:effectLst>
            <a:softEdge rad="112500"/>
          </a:effectLst>
        </p:spPr>
      </p:pic>
      <p:pic>
        <p:nvPicPr>
          <p:cNvPr id="4" name="Picture 3"/>
          <p:cNvPicPr>
            <a:picLocks noChangeAspect="1"/>
          </p:cNvPicPr>
          <p:nvPr/>
        </p:nvPicPr>
        <p:blipFill>
          <a:blip r:embed="rId3"/>
          <a:stretch>
            <a:fillRect/>
          </a:stretch>
        </p:blipFill>
        <p:spPr>
          <a:xfrm>
            <a:off x="6705601" y="0"/>
            <a:ext cx="5486400" cy="6840000"/>
          </a:xfrm>
          <a:prstGeom prst="rect">
            <a:avLst/>
          </a:prstGeom>
        </p:spPr>
      </p:pic>
    </p:spTree>
    <p:extLst>
      <p:ext uri="{BB962C8B-B14F-4D97-AF65-F5344CB8AC3E}">
        <p14:creationId xmlns:p14="http://schemas.microsoft.com/office/powerpoint/2010/main" val="2401764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lib.utexas.edu/maps/americas/canada_pol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9" y="-214313"/>
            <a:ext cx="8143875" cy="770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mapofkorea"/>
          <p:cNvPicPr>
            <a:picLocks noChangeAspect="1" noChangeArrowheads="1"/>
          </p:cNvPicPr>
          <p:nvPr/>
        </p:nvPicPr>
        <p:blipFill>
          <a:blip r:embed="rId3" cstate="print"/>
          <a:srcRect/>
          <a:stretch>
            <a:fillRect/>
          </a:stretch>
        </p:blipFill>
        <p:spPr bwMode="auto">
          <a:xfrm>
            <a:off x="5448300" y="2997200"/>
            <a:ext cx="812800" cy="10810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Left Arrow 1"/>
          <p:cNvSpPr/>
          <p:nvPr/>
        </p:nvSpPr>
        <p:spPr>
          <a:xfrm rot="13544225">
            <a:off x="6968360" y="5938345"/>
            <a:ext cx="483476" cy="273268"/>
          </a:xfrm>
          <a:prstGeom prst="leftArrow">
            <a:avLst/>
          </a:prstGeom>
          <a:solidFill>
            <a:srgbClr val="FFFF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50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5446"/>
            <a:ext cx="12192000" cy="9144000"/>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그림 3"/>
          <p:cNvPicPr>
            <a:picLocks noChangeAspect="1"/>
          </p:cNvPicPr>
          <p:nvPr/>
        </p:nvPicPr>
        <p:blipFill>
          <a:blip r:embed="rId4"/>
          <a:stretch>
            <a:fillRect/>
          </a:stretch>
        </p:blipFill>
        <p:spPr>
          <a:xfrm>
            <a:off x="3834507" y="1209952"/>
            <a:ext cx="4190476" cy="4438095"/>
          </a:xfrm>
          <a:prstGeom prst="rect">
            <a:avLst/>
          </a:prstGeom>
        </p:spPr>
      </p:pic>
    </p:spTree>
    <p:extLst>
      <p:ext uri="{BB962C8B-B14F-4D97-AF65-F5344CB8AC3E}">
        <p14:creationId xmlns:p14="http://schemas.microsoft.com/office/powerpoint/2010/main" val="23235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What is my favorite </a:t>
            </a:r>
            <a:r>
              <a:rPr lang="en-US" b="1" dirty="0" smtClean="0"/>
              <a:t>animal</a:t>
            </a:r>
            <a:r>
              <a:rPr lang="en-US" dirty="0" smtClean="0"/>
              <a:t>? </a:t>
            </a:r>
            <a:endParaRPr lang="en-US" dirty="0"/>
          </a:p>
        </p:txBody>
      </p:sp>
    </p:spTree>
    <p:extLst>
      <p:ext uri="{BB962C8B-B14F-4D97-AF65-F5344CB8AC3E}">
        <p14:creationId xmlns:p14="http://schemas.microsoft.com/office/powerpoint/2010/main" val="3708489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t>What is my favorite </a:t>
            </a:r>
            <a:r>
              <a:rPr lang="en-US" b="1" dirty="0" smtClean="0"/>
              <a:t>animal</a:t>
            </a:r>
            <a:r>
              <a:rPr lang="en-US" dirty="0" smtClean="0"/>
              <a:t>? </a:t>
            </a:r>
            <a:endParaRPr lang="en-US" dirty="0"/>
          </a:p>
        </p:txBody>
      </p:sp>
      <p:sp>
        <p:nvSpPr>
          <p:cNvPr id="3" name="부제목 2"/>
          <p:cNvSpPr>
            <a:spLocks noGrp="1"/>
          </p:cNvSpPr>
          <p:nvPr>
            <p:ph type="subTitle" idx="1"/>
          </p:nvPr>
        </p:nvSpPr>
        <p:spPr/>
        <p:txBody>
          <a:bodyPr/>
          <a:lstStyle/>
          <a:p>
            <a:endParaRPr lang="en-US"/>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186407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What is the strangest place I have been? </a:t>
            </a:r>
            <a:endParaRPr lang="en-US" dirty="0"/>
          </a:p>
        </p:txBody>
      </p:sp>
    </p:spTree>
    <p:extLst>
      <p:ext uri="{BB962C8B-B14F-4D97-AF65-F5344CB8AC3E}">
        <p14:creationId xmlns:p14="http://schemas.microsoft.com/office/powerpoint/2010/main" val="3093914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Tim\Pictures\North Korea\day 5\day 5a - Baekdusan (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492"/>
            <a:ext cx="12192000" cy="914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45589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My Goals</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4">
                    <a:lumMod val="20000"/>
                    <a:lumOff val="80000"/>
                  </a:schemeClr>
                </a:solidFill>
              </a:rPr>
              <a:t>Remember your names. </a:t>
            </a:r>
          </a:p>
          <a:p>
            <a:endParaRPr lang="en-US" dirty="0">
              <a:solidFill>
                <a:schemeClr val="accent4">
                  <a:lumMod val="20000"/>
                  <a:lumOff val="80000"/>
                </a:schemeClr>
              </a:solidFill>
            </a:endParaRPr>
          </a:p>
          <a:p>
            <a:r>
              <a:rPr lang="en-US" dirty="0" smtClean="0">
                <a:solidFill>
                  <a:schemeClr val="accent4">
                    <a:lumMod val="20000"/>
                    <a:lumOff val="80000"/>
                  </a:schemeClr>
                </a:solidFill>
              </a:rPr>
              <a:t>Lessons </a:t>
            </a:r>
            <a:r>
              <a:rPr lang="en-US" dirty="0">
                <a:solidFill>
                  <a:schemeClr val="accent4">
                    <a:lumMod val="20000"/>
                    <a:lumOff val="80000"/>
                  </a:schemeClr>
                </a:solidFill>
              </a:rPr>
              <a:t>about </a:t>
            </a:r>
            <a:r>
              <a:rPr lang="en-US" dirty="0" smtClean="0">
                <a:solidFill>
                  <a:schemeClr val="accent4">
                    <a:lumMod val="20000"/>
                    <a:lumOff val="80000"/>
                  </a:schemeClr>
                </a:solidFill>
              </a:rPr>
              <a:t>reading (6 essential reading skills) </a:t>
            </a:r>
          </a:p>
          <a:p>
            <a:endParaRPr lang="en-US" dirty="0">
              <a:solidFill>
                <a:schemeClr val="accent4">
                  <a:lumMod val="20000"/>
                  <a:lumOff val="80000"/>
                </a:schemeClr>
              </a:solidFill>
            </a:endParaRPr>
          </a:p>
          <a:p>
            <a:r>
              <a:rPr lang="en-US" dirty="0" smtClean="0">
                <a:solidFill>
                  <a:schemeClr val="accent4">
                    <a:lumMod val="20000"/>
                    <a:lumOff val="80000"/>
                  </a:schemeClr>
                </a:solidFill>
              </a:rPr>
              <a:t>To give you ideas on activities and games to use in the classroom</a:t>
            </a:r>
          </a:p>
          <a:p>
            <a:pPr lvl="1"/>
            <a:r>
              <a:rPr lang="en-US" dirty="0" smtClean="0">
                <a:solidFill>
                  <a:schemeClr val="accent4">
                    <a:lumMod val="20000"/>
                    <a:lumOff val="80000"/>
                  </a:schemeClr>
                </a:solidFill>
              </a:rPr>
              <a:t>Experience games </a:t>
            </a:r>
          </a:p>
          <a:p>
            <a:pPr lvl="1"/>
            <a:r>
              <a:rPr lang="en-US" dirty="0" smtClean="0">
                <a:solidFill>
                  <a:schemeClr val="accent4">
                    <a:lumMod val="20000"/>
                    <a:lumOff val="80000"/>
                  </a:schemeClr>
                </a:solidFill>
              </a:rPr>
              <a:t>Change some games to be more applicable for you</a:t>
            </a:r>
          </a:p>
          <a:p>
            <a:endParaRPr lang="en-US" dirty="0" smtClean="0">
              <a:solidFill>
                <a:schemeClr val="accent4">
                  <a:lumMod val="20000"/>
                  <a:lumOff val="80000"/>
                </a:schemeClr>
              </a:solidFill>
            </a:endParaRPr>
          </a:p>
          <a:p>
            <a:r>
              <a:rPr lang="en-US" dirty="0" smtClean="0">
                <a:solidFill>
                  <a:schemeClr val="accent4">
                    <a:lumMod val="20000"/>
                    <a:lumOff val="80000"/>
                  </a:schemeClr>
                </a:solidFill>
              </a:rPr>
              <a:t>Make PowerPoint Games</a:t>
            </a:r>
            <a:endParaRPr lang="en-US" dirty="0">
              <a:solidFill>
                <a:schemeClr val="accent4">
                  <a:lumMod val="20000"/>
                  <a:lumOff val="80000"/>
                </a:schemeClr>
              </a:solidFill>
            </a:endParaRPr>
          </a:p>
        </p:txBody>
      </p:sp>
    </p:spTree>
    <p:extLst>
      <p:ext uri="{BB962C8B-B14F-4D97-AF65-F5344CB8AC3E}">
        <p14:creationId xmlns:p14="http://schemas.microsoft.com/office/powerpoint/2010/main" val="3517887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Lateral Thinking</a:t>
            </a:r>
            <a:endParaRPr lang="en-US" dirty="0"/>
          </a:p>
        </p:txBody>
      </p:sp>
      <p:sp>
        <p:nvSpPr>
          <p:cNvPr id="3" name="Content Placeholder 2"/>
          <p:cNvSpPr>
            <a:spLocks noGrp="1"/>
          </p:cNvSpPr>
          <p:nvPr>
            <p:ph idx="1"/>
          </p:nvPr>
        </p:nvSpPr>
        <p:spPr/>
        <p:txBody>
          <a:bodyPr/>
          <a:lstStyle/>
          <a:p>
            <a:r>
              <a:rPr lang="en-US" dirty="0" smtClean="0">
                <a:solidFill>
                  <a:schemeClr val="accent4">
                    <a:lumMod val="20000"/>
                    <a:lumOff val="80000"/>
                  </a:schemeClr>
                </a:solidFill>
              </a:rPr>
              <a:t>You must think about the question in a unique way</a:t>
            </a:r>
          </a:p>
          <a:p>
            <a:endParaRPr lang="en-US" dirty="0">
              <a:solidFill>
                <a:schemeClr val="accent4">
                  <a:lumMod val="20000"/>
                  <a:lumOff val="80000"/>
                </a:schemeClr>
              </a:solidFill>
            </a:endParaRPr>
          </a:p>
          <a:p>
            <a:r>
              <a:rPr lang="en-US" dirty="0" smtClean="0">
                <a:solidFill>
                  <a:schemeClr val="accent4">
                    <a:lumMod val="20000"/>
                    <a:lumOff val="80000"/>
                  </a:schemeClr>
                </a:solidFill>
              </a:rPr>
              <a:t>You should ask questions to find the answer</a:t>
            </a:r>
          </a:p>
          <a:p>
            <a:pPr lvl="1"/>
            <a:r>
              <a:rPr lang="en-US" dirty="0" smtClean="0">
                <a:solidFill>
                  <a:schemeClr val="accent4">
                    <a:lumMod val="20000"/>
                    <a:lumOff val="80000"/>
                  </a:schemeClr>
                </a:solidFill>
              </a:rPr>
              <a:t>I will answer “Yes”, “No”, or “Irrelevant”  </a:t>
            </a:r>
          </a:p>
          <a:p>
            <a:endParaRPr lang="en-US" dirty="0" smtClean="0"/>
          </a:p>
          <a:p>
            <a:endParaRPr lang="en-US" dirty="0"/>
          </a:p>
        </p:txBody>
      </p:sp>
    </p:spTree>
    <p:extLst>
      <p:ext uri="{BB962C8B-B14F-4D97-AF65-F5344CB8AC3E}">
        <p14:creationId xmlns:p14="http://schemas.microsoft.com/office/powerpoint/2010/main" val="2459121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Gloves</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A woman leaves home and makes three left turns.  She returns home again.  On the way she passed by five people with gloves.  Who were they?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They are baseball players.  She hit a homerun.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638092" y="4630794"/>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6351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Jane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It’s a hot summer day.  Jane is dead on the floor.  There is water on the floor and she is naked.  </a:t>
            </a:r>
          </a:p>
          <a:p>
            <a:pPr marL="0" indent="0">
              <a:buNone/>
            </a:pPr>
            <a:r>
              <a:rPr lang="en-US" altLang="ko-KR" sz="3200" dirty="0" smtClean="0">
                <a:solidFill>
                  <a:schemeClr val="accent3">
                    <a:lumMod val="20000"/>
                    <a:lumOff val="80000"/>
                  </a:schemeClr>
                </a:solidFill>
                <a:latin typeface="Century Schoolbook" panose="02040604050505020304" pitchFamily="18" charset="0"/>
              </a:rPr>
              <a:t>What happened?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Jane is a fish.  </a:t>
            </a:r>
          </a:p>
          <a:p>
            <a:pPr marL="0" indent="0">
              <a:buFont typeface="Arial" panose="020B0604020202020204" pitchFamily="34" charset="0"/>
              <a:buNone/>
            </a:pPr>
            <a:r>
              <a:rPr lang="en-US" altLang="ko-KR" sz="3200" dirty="0" smtClean="0">
                <a:latin typeface="Century Schoolbook" panose="02040604050505020304" pitchFamily="18" charset="0"/>
              </a:rPr>
              <a:t>The aquarium broke.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616827"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04691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Ancient Invention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There is an ancient invention still used in some parts of the world.  It lets you see through walls. </a:t>
            </a:r>
          </a:p>
          <a:p>
            <a:pPr marL="0" indent="0">
              <a:buNone/>
            </a:pPr>
            <a:r>
              <a:rPr lang="en-US" altLang="ko-KR" sz="3200" dirty="0" smtClean="0">
                <a:solidFill>
                  <a:schemeClr val="accent3">
                    <a:lumMod val="20000"/>
                    <a:lumOff val="80000"/>
                  </a:schemeClr>
                </a:solidFill>
                <a:latin typeface="Century Schoolbook" panose="02040604050505020304" pitchFamily="18" charset="0"/>
              </a:rPr>
              <a:t>What is it?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A window.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530436"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91522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rde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243" y="237067"/>
            <a:ext cx="11977158" cy="634789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18067" y="677333"/>
            <a:ext cx="10972800" cy="5503334"/>
          </a:xfrm>
        </p:spPr>
        <p:txBody>
          <a:bodyPr anchor="ctr"/>
          <a:lstStyle/>
          <a:p>
            <a:r>
              <a:rPr lang="en-US" dirty="0" smtClean="0"/>
              <a:t>How many are there in my family? </a:t>
            </a:r>
            <a:endParaRPr lang="en-US" dirty="0"/>
          </a:p>
        </p:txBody>
      </p:sp>
    </p:spTree>
    <p:extLst>
      <p:ext uri="{BB962C8B-B14F-4D97-AF65-F5344CB8AC3E}">
        <p14:creationId xmlns:p14="http://schemas.microsoft.com/office/powerpoint/2010/main" val="167808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Soccer Scores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There is a magician who says he knows the score of every soccer game before it starts.  He is always right.  </a:t>
            </a:r>
          </a:p>
          <a:p>
            <a:pPr marL="0" indent="0">
              <a:buNone/>
            </a:pPr>
            <a:r>
              <a:rPr lang="en-US" altLang="ko-KR" sz="3200" dirty="0" smtClean="0">
                <a:solidFill>
                  <a:schemeClr val="accent3">
                    <a:lumMod val="20000"/>
                    <a:lumOff val="80000"/>
                  </a:schemeClr>
                </a:solidFill>
                <a:latin typeface="Century Schoolbook" panose="02040604050505020304" pitchFamily="18" charset="0"/>
              </a:rPr>
              <a:t>How is it possible?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4614531" y="4716088"/>
            <a:ext cx="7054460"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 score before a game starts is 0-0.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614530" y="4716088"/>
            <a:ext cx="7314233"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4833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surgeon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0"/>
            <a:ext cx="10820400" cy="2228583"/>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A man and his son were rock climbing and they fell.  The son was injured, so he went to the hospital.  The surgeon said, “I can’t operate on this boy.  He is my son!”</a:t>
            </a:r>
          </a:p>
          <a:p>
            <a:pPr marL="0" indent="0">
              <a:buNone/>
            </a:pPr>
            <a:r>
              <a:rPr lang="en-US" altLang="ko-KR" sz="3200" dirty="0" smtClean="0">
                <a:solidFill>
                  <a:schemeClr val="accent3">
                    <a:lumMod val="20000"/>
                    <a:lumOff val="80000"/>
                  </a:schemeClr>
                </a:solidFill>
                <a:latin typeface="Century Schoolbook" panose="02040604050505020304" pitchFamily="18" charset="0"/>
              </a:rPr>
              <a:t>How is this possible?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 surgeon is his mother.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616828"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99323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trains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2281746"/>
          </a:xfrm>
        </p:spPr>
        <p:txBody>
          <a:bodyPr>
            <a:normAutofit lnSpcReduction="10000"/>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There is a bridge that only has one railroad going across it.  There are two trains that are moving in opposite directions.  They both cross the bridge, but never hit each other. </a:t>
            </a:r>
          </a:p>
          <a:p>
            <a:pPr marL="0" indent="0">
              <a:buNone/>
            </a:pPr>
            <a:r>
              <a:rPr lang="en-US" altLang="ko-KR" sz="3200" dirty="0" smtClean="0">
                <a:solidFill>
                  <a:schemeClr val="accent3">
                    <a:lumMod val="20000"/>
                    <a:lumOff val="80000"/>
                  </a:schemeClr>
                </a:solidFill>
                <a:latin typeface="Century Schoolbook" panose="02040604050505020304" pitchFamily="18" charset="0"/>
              </a:rPr>
              <a:t>How is it possible? </a:t>
            </a:r>
            <a:endParaRPr lang="en-US" altLang="ko-KR"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They cross the bridge at different times.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606194" y="4640291"/>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7289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small Umbrella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Three people try to share a small umbrella.  No one gets wet.  Why?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It’s not raining.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265952"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48868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Gloves</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There is a small lake.  A man walks across the lake.  There is no bridge, but the man is not wet.  </a:t>
            </a:r>
          </a:p>
          <a:p>
            <a:pPr marL="0" indent="0">
              <a:buNone/>
            </a:pPr>
            <a:r>
              <a:rPr lang="en-US" altLang="ko-KR" sz="3200" dirty="0" smtClean="0">
                <a:solidFill>
                  <a:schemeClr val="accent3">
                    <a:lumMod val="20000"/>
                    <a:lumOff val="80000"/>
                  </a:schemeClr>
                </a:solidFill>
                <a:latin typeface="Century Schoolbook" panose="02040604050505020304" pitchFamily="18" charset="0"/>
              </a:rPr>
              <a:t>How is it possible?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 lake is frozen (walk on ice)</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530436"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415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10</a:t>
            </a:r>
            <a:r>
              <a:rPr lang="en-US" altLang="ko-KR" baseline="30000" dirty="0" smtClean="0">
                <a:solidFill>
                  <a:schemeClr val="accent2">
                    <a:lumMod val="20000"/>
                    <a:lumOff val="80000"/>
                  </a:schemeClr>
                </a:solidFill>
              </a:rPr>
              <a:t>th</a:t>
            </a:r>
            <a:r>
              <a:rPr lang="en-US" altLang="ko-KR" dirty="0" smtClean="0">
                <a:solidFill>
                  <a:schemeClr val="accent2">
                    <a:lumMod val="20000"/>
                    <a:lumOff val="80000"/>
                  </a:schemeClr>
                </a:solidFill>
              </a:rPr>
              <a:t> Floor</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A woman lives on the 10</a:t>
            </a:r>
            <a:r>
              <a:rPr lang="en-US" altLang="ko-KR" sz="3200" baseline="30000" dirty="0" smtClean="0">
                <a:solidFill>
                  <a:schemeClr val="accent3">
                    <a:lumMod val="20000"/>
                    <a:lumOff val="80000"/>
                  </a:schemeClr>
                </a:solidFill>
                <a:latin typeface="Century Schoolbook" panose="02040604050505020304" pitchFamily="18" charset="0"/>
              </a:rPr>
              <a:t>th</a:t>
            </a:r>
            <a:r>
              <a:rPr lang="en-US" altLang="ko-KR" sz="3200" dirty="0" smtClean="0">
                <a:solidFill>
                  <a:schemeClr val="accent3">
                    <a:lumMod val="20000"/>
                    <a:lumOff val="80000"/>
                  </a:schemeClr>
                </a:solidFill>
                <a:latin typeface="Century Schoolbook" panose="02040604050505020304" pitchFamily="18" charset="0"/>
              </a:rPr>
              <a:t> floor.  At night she gets off on the seventh floor and walks to her apartment.  </a:t>
            </a:r>
          </a:p>
          <a:p>
            <a:pPr marL="0" indent="0">
              <a:buNone/>
            </a:pPr>
            <a:r>
              <a:rPr lang="en-US" altLang="ko-KR" sz="3200" dirty="0" smtClean="0">
                <a:solidFill>
                  <a:schemeClr val="accent3">
                    <a:lumMod val="20000"/>
                    <a:lumOff val="80000"/>
                  </a:schemeClr>
                </a:solidFill>
                <a:latin typeface="Century Schoolbook" panose="02040604050505020304" pitchFamily="18" charset="0"/>
              </a:rPr>
              <a:t>Why doesn’t she go to the 10</a:t>
            </a:r>
            <a:r>
              <a:rPr lang="en-US" altLang="ko-KR" sz="3200" baseline="30000" dirty="0" smtClean="0">
                <a:solidFill>
                  <a:schemeClr val="accent3">
                    <a:lumMod val="20000"/>
                    <a:lumOff val="80000"/>
                  </a:schemeClr>
                </a:solidFill>
                <a:latin typeface="Century Schoolbook" panose="02040604050505020304" pitchFamily="18" charset="0"/>
              </a:rPr>
              <a:t>th</a:t>
            </a:r>
            <a:r>
              <a:rPr lang="en-US" altLang="ko-KR" sz="3200" dirty="0" smtClean="0">
                <a:solidFill>
                  <a:schemeClr val="accent3">
                    <a:lumMod val="20000"/>
                    <a:lumOff val="80000"/>
                  </a:schemeClr>
                </a:solidFill>
                <a:latin typeface="Century Schoolbook" panose="02040604050505020304" pitchFamily="18" charset="0"/>
              </a:rPr>
              <a:t> floor?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She is short.  She can’t reach the 10</a:t>
            </a:r>
            <a:r>
              <a:rPr lang="en-US" altLang="ko-KR" sz="3200" baseline="30000" dirty="0" smtClean="0">
                <a:latin typeface="Century Schoolbook" panose="02040604050505020304" pitchFamily="18" charset="0"/>
              </a:rPr>
              <a:t>th</a:t>
            </a:r>
            <a:r>
              <a:rPr lang="en-US" altLang="ko-KR" sz="3200" dirty="0" smtClean="0">
                <a:latin typeface="Century Schoolbook" panose="02040604050505020304" pitchFamily="18" charset="0"/>
              </a:rPr>
              <a:t> floor button.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733786" y="485324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05411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An Unopened Backpack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685800" y="2194561"/>
            <a:ext cx="10820400" cy="1733204"/>
          </a:xfrm>
        </p:spPr>
        <p:txBody>
          <a:bodyPr>
            <a:normAutofit/>
          </a:bodyPr>
          <a:lstStyle/>
          <a:p>
            <a:pPr marL="0" indent="0">
              <a:buNone/>
            </a:pPr>
            <a:r>
              <a:rPr lang="en-US" altLang="ko-KR" sz="3200" dirty="0" smtClean="0">
                <a:solidFill>
                  <a:schemeClr val="accent3">
                    <a:lumMod val="20000"/>
                    <a:lumOff val="80000"/>
                  </a:schemeClr>
                </a:solidFill>
                <a:latin typeface="Century Schoolbook" panose="02040604050505020304" pitchFamily="18" charset="0"/>
              </a:rPr>
              <a:t>	A man is found dead in the desert.  He is wearing an unopened backpack. </a:t>
            </a:r>
          </a:p>
          <a:p>
            <a:pPr marL="0" indent="0">
              <a:buNone/>
            </a:pPr>
            <a:r>
              <a:rPr lang="en-US" altLang="ko-KR" sz="3200" dirty="0" smtClean="0">
                <a:solidFill>
                  <a:schemeClr val="accent3">
                    <a:lumMod val="20000"/>
                    <a:lumOff val="80000"/>
                  </a:schemeClr>
                </a:solidFill>
                <a:latin typeface="Century Schoolbook" panose="02040604050505020304" pitchFamily="18" charset="0"/>
              </a:rPr>
              <a:t>How did he die?  </a:t>
            </a:r>
            <a:endParaRPr lang="ko-KR" altLang="en-US" sz="32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5299363" y="4716088"/>
            <a:ext cx="6369627" cy="1733204"/>
          </a:xfrm>
          <a:prstGeom prst="rect">
            <a:avLst/>
          </a:prstGeom>
        </p:spPr>
        <p:txBody>
          <a:bodyPr vert="horz" lIns="91440" tIns="45720" rIns="91440" bIns="4572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altLang="ko-KR" sz="3200" dirty="0" smtClean="0">
                <a:latin typeface="Century Schoolbook" panose="02040604050505020304" pitchFamily="18" charset="0"/>
              </a:rPr>
              <a:t>The backpack is his parachute. </a:t>
            </a:r>
            <a:endParaRPr lang="ko-KR" altLang="en-US" sz="3200" dirty="0">
              <a:latin typeface="Century Schoolbook" panose="02040604050505020304" pitchFamily="18" charset="0"/>
            </a:endParaRPr>
          </a:p>
        </p:txBody>
      </p:sp>
      <p:sp>
        <p:nvSpPr>
          <p:cNvPr id="5" name="모서리가 둥근 직사각형 4"/>
          <p:cNvSpPr/>
          <p:nvPr/>
        </p:nvSpPr>
        <p:spPr>
          <a:xfrm>
            <a:off x="685800" y="5247410"/>
            <a:ext cx="2462646" cy="904009"/>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ko-KR" dirty="0" smtClean="0"/>
              <a:t>Answer </a:t>
            </a:r>
            <a:endParaRPr lang="ko-KR" altLang="en-US" dirty="0"/>
          </a:p>
        </p:txBody>
      </p:sp>
      <p:sp>
        <p:nvSpPr>
          <p:cNvPr id="6" name="직사각형 5"/>
          <p:cNvSpPr/>
          <p:nvPr/>
        </p:nvSpPr>
        <p:spPr>
          <a:xfrm>
            <a:off x="4367646" y="4716088"/>
            <a:ext cx="7138554" cy="17332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5575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 Questions </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4">
                    <a:lumMod val="20000"/>
                    <a:lumOff val="80000"/>
                  </a:schemeClr>
                </a:solidFill>
              </a:rPr>
              <a:t>Think of something the others don’t know about you.  </a:t>
            </a:r>
          </a:p>
          <a:p>
            <a:pPr lvl="1"/>
            <a:r>
              <a:rPr lang="en-US" dirty="0" smtClean="0">
                <a:solidFill>
                  <a:schemeClr val="accent4">
                    <a:lumMod val="20000"/>
                    <a:lumOff val="80000"/>
                  </a:schemeClr>
                </a:solidFill>
              </a:rPr>
              <a:t>Secrets</a:t>
            </a:r>
          </a:p>
          <a:p>
            <a:pPr lvl="1"/>
            <a:r>
              <a:rPr lang="en-US" dirty="0" smtClean="0">
                <a:solidFill>
                  <a:schemeClr val="accent4">
                    <a:lumMod val="20000"/>
                    <a:lumOff val="80000"/>
                  </a:schemeClr>
                </a:solidFill>
              </a:rPr>
              <a:t>Achievements </a:t>
            </a:r>
          </a:p>
          <a:p>
            <a:pPr lvl="1"/>
            <a:r>
              <a:rPr lang="en-US" dirty="0" smtClean="0">
                <a:solidFill>
                  <a:schemeClr val="accent4">
                    <a:lumMod val="20000"/>
                    <a:lumOff val="80000"/>
                  </a:schemeClr>
                </a:solidFill>
              </a:rPr>
              <a:t>Memory  </a:t>
            </a:r>
          </a:p>
          <a:p>
            <a:r>
              <a:rPr lang="en-US" dirty="0" smtClean="0">
                <a:solidFill>
                  <a:schemeClr val="accent4">
                    <a:lumMod val="20000"/>
                    <a:lumOff val="80000"/>
                  </a:schemeClr>
                </a:solidFill>
              </a:rPr>
              <a:t>You can only answer “Yes”, “No” or “Irrelevant”  </a:t>
            </a:r>
          </a:p>
          <a:p>
            <a:endParaRPr lang="en-US" dirty="0">
              <a:solidFill>
                <a:schemeClr val="accent4">
                  <a:lumMod val="20000"/>
                  <a:lumOff val="80000"/>
                </a:schemeClr>
              </a:solidFill>
            </a:endParaRPr>
          </a:p>
          <a:p>
            <a:r>
              <a:rPr lang="en-US" dirty="0" smtClean="0">
                <a:solidFill>
                  <a:schemeClr val="accent4">
                    <a:lumMod val="20000"/>
                    <a:lumOff val="80000"/>
                  </a:schemeClr>
                </a:solidFill>
              </a:rPr>
              <a:t>So, I can get to know you better.  </a:t>
            </a:r>
          </a:p>
          <a:p>
            <a:endParaRPr lang="en-US" dirty="0" smtClean="0"/>
          </a:p>
          <a:p>
            <a:endParaRPr lang="en-US" dirty="0"/>
          </a:p>
        </p:txBody>
      </p:sp>
    </p:spTree>
    <p:extLst>
      <p:ext uri="{BB962C8B-B14F-4D97-AF65-F5344CB8AC3E}">
        <p14:creationId xmlns:p14="http://schemas.microsoft.com/office/powerpoint/2010/main" val="2190122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제목 1"/>
          <p:cNvSpPr>
            <a:spLocks noGrp="1"/>
          </p:cNvSpPr>
          <p:nvPr>
            <p:ph type="title"/>
          </p:nvPr>
        </p:nvSpPr>
        <p:spPr>
          <a:xfrm>
            <a:off x="313267" y="2380191"/>
            <a:ext cx="3124200" cy="2496609"/>
          </a:xfrm>
        </p:spPr>
        <p:txBody>
          <a:bodyPr/>
          <a:lstStyle/>
          <a:p>
            <a:pPr algn="ctr"/>
            <a:r>
              <a:rPr lang="en-US" altLang="ko-KR" dirty="0" smtClean="0"/>
              <a:t>My Family </a:t>
            </a:r>
            <a:endParaRPr lang="ko-KR" altLang="en-US" dirty="0" smtClean="0"/>
          </a:p>
        </p:txBody>
      </p:sp>
      <p:pic>
        <p:nvPicPr>
          <p:cNvPr id="3074" name="Picture 2" descr="Image may contain: 10 people, including Debbie Schilstra DeBaeremaeker and Tim Schilstra, people smiling, people sitt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8442" y="827"/>
            <a:ext cx="8573558" cy="685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13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79400" y="2779376"/>
            <a:ext cx="5684432" cy="970450"/>
          </a:xfrm>
        </p:spPr>
        <p:txBody>
          <a:bodyPr/>
          <a:lstStyle/>
          <a:p>
            <a:pPr algn="ctr"/>
            <a:r>
              <a:rPr lang="en-US" dirty="0" smtClean="0"/>
              <a:t>Mother and Father </a:t>
            </a:r>
            <a:endParaRPr lang="en-US" dirty="0"/>
          </a:p>
        </p:txBody>
      </p:sp>
      <p:pic>
        <p:nvPicPr>
          <p:cNvPr id="13314" name="Picture 2" descr="https://scontent-icn1-1.xx.fbcdn.net/hphotos-xtp1/v/t1.0-9/12065842_10101395856535337_5880260870098387133_n.jpg?oh=aa9674424b902da57702d66a86336b1d&amp;oe=57514B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362" y="0"/>
            <a:ext cx="5938404" cy="791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2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61129" y="2851759"/>
            <a:ext cx="5176881" cy="970450"/>
          </a:xfrm>
        </p:spPr>
        <p:txBody>
          <a:bodyPr/>
          <a:lstStyle/>
          <a:p>
            <a:pPr algn="ctr"/>
            <a:r>
              <a:rPr lang="en-US" dirty="0" smtClean="0"/>
              <a:t>Debbie and Dave </a:t>
            </a:r>
            <a:endParaRPr lang="en-US" dirty="0"/>
          </a:p>
        </p:txBody>
      </p:sp>
      <p:pic>
        <p:nvPicPr>
          <p:cNvPr id="15362" name="Picture 2" descr="https://scontent-icn1-1.xx.fbcdn.net/hphotos-xap1/v/t1.0-9/11234975_10153832450983293_2313235563608748478_n.jpg?oh=b546728d552e1c48c40313729587b725&amp;oe=575524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568" y="1091045"/>
            <a:ext cx="7689272" cy="576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6895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4 people, including Debbie Schilstra DeBaeremaeker, people smiling, people sitting, bear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866" y="177799"/>
            <a:ext cx="8734227" cy="655067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355600" y="2482683"/>
            <a:ext cx="2827867" cy="2690450"/>
          </a:xfrm>
        </p:spPr>
        <p:txBody>
          <a:bodyPr>
            <a:normAutofit/>
          </a:bodyPr>
          <a:lstStyle/>
          <a:p>
            <a:r>
              <a:rPr lang="en-US" dirty="0" smtClean="0">
                <a:effectLst>
                  <a:outerShdw blurRad="38100" dist="38100" dir="2700000" algn="tl">
                    <a:srgbClr val="000000">
                      <a:alpha val="43137"/>
                    </a:srgbClr>
                  </a:outerShdw>
                </a:effectLst>
              </a:rPr>
              <a:t>Zeke and Abigail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0773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400799" y="2453234"/>
            <a:ext cx="4280963" cy="970450"/>
          </a:xfrm>
        </p:spPr>
        <p:txBody>
          <a:bodyPr/>
          <a:lstStyle/>
          <a:p>
            <a:pPr algn="ctr"/>
            <a:r>
              <a:rPr lang="en-US" dirty="0" smtClean="0"/>
              <a:t>Amanda </a:t>
            </a:r>
            <a:endParaRPr lang="en-US" dirty="0"/>
          </a:p>
        </p:txBody>
      </p:sp>
      <p:pic>
        <p:nvPicPr>
          <p:cNvPr id="16386" name="Picture 2" descr="https://scontent-icn1-1.xx.fbcdn.net/hphotos-xtp1/v/t1.0-9/12108164_10101380943685807_4877405910797153473_n.jpg?oh=966ef47a99ec77fa1cda7d056909bd75&amp;oe=575FB1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35526" cy="684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88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105</TotalTime>
  <Words>354</Words>
  <Application>Microsoft Office PowerPoint</Application>
  <PresentationFormat>Widescreen</PresentationFormat>
  <Paragraphs>99</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Century Schoolbook</vt:lpstr>
      <vt:lpstr>맑은 고딕</vt:lpstr>
      <vt:lpstr>Arial</vt:lpstr>
      <vt:lpstr>Calibri</vt:lpstr>
      <vt:lpstr>Calibri Light</vt:lpstr>
      <vt:lpstr>Trebuchet MS</vt:lpstr>
      <vt:lpstr>Office Theme</vt:lpstr>
      <vt:lpstr>Tim</vt:lpstr>
      <vt:lpstr>Where am I from? </vt:lpstr>
      <vt:lpstr>PowerPoint Presentation</vt:lpstr>
      <vt:lpstr>How many are there in my family? </vt:lpstr>
      <vt:lpstr>My Family </vt:lpstr>
      <vt:lpstr>Mother and Father </vt:lpstr>
      <vt:lpstr>Debbie and Dave </vt:lpstr>
      <vt:lpstr>Zeke and Abigail </vt:lpstr>
      <vt:lpstr>Amanda </vt:lpstr>
      <vt:lpstr>Melissa  and  Bob </vt:lpstr>
      <vt:lpstr>Benjamin Lydia   </vt:lpstr>
      <vt:lpstr>PowerPoint Presentation</vt:lpstr>
      <vt:lpstr>How long have I lived in Korea? </vt:lpstr>
      <vt:lpstr>Mr.S in Korea</vt:lpstr>
      <vt:lpstr>Yuseong Bio-Science and Technology High School </vt:lpstr>
      <vt:lpstr>PowerPoint Presentation</vt:lpstr>
      <vt:lpstr>PowerPoint Presentation</vt:lpstr>
      <vt:lpstr>Eoeun Elementary School </vt:lpstr>
      <vt:lpstr>PowerPoint Presentation</vt:lpstr>
      <vt:lpstr>Shinhan High School</vt:lpstr>
      <vt:lpstr>PowerPoint Presentation</vt:lpstr>
      <vt:lpstr>What was my major? </vt:lpstr>
      <vt:lpstr>PowerPoint Presentation</vt:lpstr>
      <vt:lpstr>What is my favorite Korean Food? </vt:lpstr>
      <vt:lpstr>What is my favorite Korean Food? </vt:lpstr>
      <vt:lpstr>What is my favorite hobby? </vt:lpstr>
      <vt:lpstr>My Hobbies</vt:lpstr>
      <vt:lpstr>PowerPoint Presentation</vt:lpstr>
      <vt:lpstr>PowerPoint Presentation</vt:lpstr>
      <vt:lpstr>PowerPoint Presentation</vt:lpstr>
      <vt:lpstr>What is my favorite animal? </vt:lpstr>
      <vt:lpstr>What is my favorite animal? </vt:lpstr>
      <vt:lpstr>What is the strangest place I have been? </vt:lpstr>
      <vt:lpstr>PowerPoint Presentation</vt:lpstr>
      <vt:lpstr>My Goals</vt:lpstr>
      <vt:lpstr>Lateral Thinking</vt:lpstr>
      <vt:lpstr>Gloves</vt:lpstr>
      <vt:lpstr>Jane </vt:lpstr>
      <vt:lpstr>Ancient Invention </vt:lpstr>
      <vt:lpstr>Soccer Scores </vt:lpstr>
      <vt:lpstr>The surgeon </vt:lpstr>
      <vt:lpstr>The trains </vt:lpstr>
      <vt:lpstr>The small Umbrella </vt:lpstr>
      <vt:lpstr>Gloves</vt:lpstr>
      <vt:lpstr>The 10th Floor</vt:lpstr>
      <vt:lpstr>An Unopened Backpack </vt:lpstr>
      <vt:lpstr>20 Questions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dc:title>
  <dc:creator>Joseph Moore</dc:creator>
  <cp:lastModifiedBy>Tippy</cp:lastModifiedBy>
  <cp:revision>14</cp:revision>
  <dcterms:created xsi:type="dcterms:W3CDTF">2018-11-01T01:02:26Z</dcterms:created>
  <dcterms:modified xsi:type="dcterms:W3CDTF">2018-12-27T13:39:17Z</dcterms:modified>
</cp:coreProperties>
</file>