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sldIdLst>
    <p:sldId id="256" r:id="rId2"/>
    <p:sldId id="257" r:id="rId3"/>
    <p:sldId id="258" r:id="rId4"/>
    <p:sldId id="259" r:id="rId5"/>
    <p:sldId id="270" r:id="rId6"/>
    <p:sldId id="276" r:id="rId7"/>
    <p:sldId id="277" r:id="rId8"/>
    <p:sldId id="278" r:id="rId9"/>
    <p:sldId id="279" r:id="rId10"/>
    <p:sldId id="288" r:id="rId11"/>
    <p:sldId id="283" r:id="rId12"/>
    <p:sldId id="287" r:id="rId13"/>
    <p:sldId id="281" r:id="rId14"/>
    <p:sldId id="286" r:id="rId15"/>
    <p:sldId id="285" r:id="rId16"/>
    <p:sldId id="292" r:id="rId17"/>
    <p:sldId id="293" r:id="rId18"/>
    <p:sldId id="260" r:id="rId19"/>
    <p:sldId id="291" r:id="rId20"/>
    <p:sldId id="271" r:id="rId21"/>
    <p:sldId id="289" r:id="rId22"/>
    <p:sldId id="301" r:id="rId23"/>
    <p:sldId id="302" r:id="rId24"/>
    <p:sldId id="303" r:id="rId25"/>
    <p:sldId id="304" r:id="rId26"/>
    <p:sldId id="261" r:id="rId27"/>
    <p:sldId id="294" r:id="rId28"/>
    <p:sldId id="290" r:id="rId29"/>
    <p:sldId id="296" r:id="rId30"/>
    <p:sldId id="268" r:id="rId31"/>
    <p:sldId id="269" r:id="rId32"/>
    <p:sldId id="295" r:id="rId33"/>
    <p:sldId id="297" r:id="rId34"/>
    <p:sldId id="298" r:id="rId35"/>
    <p:sldId id="299" r:id="rId36"/>
    <p:sldId id="300" r:id="rId37"/>
    <p:sldId id="262" r:id="rId38"/>
    <p:sldId id="272" r:id="rId39"/>
    <p:sldId id="305" r:id="rId40"/>
    <p:sldId id="306" r:id="rId41"/>
    <p:sldId id="263" r:id="rId42"/>
    <p:sldId id="273" r:id="rId43"/>
    <p:sldId id="307" r:id="rId44"/>
    <p:sldId id="264" r:id="rId45"/>
    <p:sldId id="27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741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6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4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27385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027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844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5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1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31529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6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546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sjudyaraujo.com/phonemic-awareness-for-prek-k-and-1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ducation.seattlepi.com/developing-oral-language-kindergarten-5769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brookespublishing.com/11-ways-to-improve-your-students-oral-language-skill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Phonics to Fluency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Oath He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Timothy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60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Pole Sir 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Sugary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Maple Syrup 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79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 Waits beep light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 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Always be polite. 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34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Dew Wino Hue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Do I know you? 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54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5667"/>
            <a:ext cx="10178322" cy="46566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Oral Language</a:t>
            </a:r>
          </a:p>
          <a:p>
            <a:pPr marL="0" indent="0" algn="ctr">
              <a:buNone/>
            </a:pPr>
            <a:r>
              <a:rPr lang="en-US" sz="3600" b="1" dirty="0" smtClean="0"/>
              <a:t>Phonemic Awareness</a:t>
            </a:r>
          </a:p>
          <a:p>
            <a:pPr marL="0" indent="0" algn="ctr">
              <a:buNone/>
            </a:pPr>
            <a:r>
              <a:rPr lang="en-US" sz="3600" dirty="0" smtClean="0"/>
              <a:t>Phonics</a:t>
            </a:r>
          </a:p>
          <a:p>
            <a:pPr marL="0" indent="0" algn="ctr">
              <a:buNone/>
            </a:pPr>
            <a:r>
              <a:rPr lang="en-US" sz="3600" dirty="0" smtClean="0"/>
              <a:t>Fluency</a:t>
            </a:r>
          </a:p>
          <a:p>
            <a:pPr marL="0" indent="0" algn="ctr">
              <a:buNone/>
            </a:pPr>
            <a:r>
              <a:rPr lang="en-US" sz="3600" dirty="0" smtClean="0"/>
              <a:t>Comprehension</a:t>
            </a:r>
          </a:p>
          <a:p>
            <a:pPr marL="0" indent="0" algn="ctr">
              <a:buNone/>
            </a:pPr>
            <a:r>
              <a:rPr lang="en-US" sz="3600" dirty="0" smtClean="0"/>
              <a:t>Vocabulary  Knowledge  </a:t>
            </a:r>
          </a:p>
        </p:txBody>
      </p:sp>
    </p:spTree>
    <p:extLst>
      <p:ext uri="{BB962C8B-B14F-4D97-AF65-F5344CB8AC3E}">
        <p14:creationId xmlns:p14="http://schemas.microsoft.com/office/powerpoint/2010/main" val="17947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Phonemic Awareness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955801"/>
            <a:ext cx="10178322" cy="392379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Understanding that words are made from different sounds (phonemes).  </a:t>
            </a:r>
          </a:p>
          <a:p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51678" y="3336730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Ball = B + Aw + 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28862"/>
            <a:ext cx="121920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72" y="2632392"/>
            <a:ext cx="10430933" cy="2320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Phonemic Awareness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45" y="2926978"/>
            <a:ext cx="10178322" cy="3593591"/>
          </a:xfrm>
        </p:spPr>
        <p:txBody>
          <a:bodyPr anchor="ctr">
            <a:norm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44 phonemes </a:t>
            </a:r>
          </a:p>
          <a:p>
            <a:endParaRPr lang="en-US" sz="3200" dirty="0" smtClean="0">
              <a:solidFill>
                <a:schemeClr val="accent6"/>
              </a:solidFill>
            </a:endParaRPr>
          </a:p>
          <a:p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Image result for 44 phonem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41" y="1434846"/>
            <a:ext cx="80962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honemic awarenes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492" y="-330200"/>
            <a:ext cx="9237656" cy="76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93534" y="2539999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http://www.mrsjudyaraujo.com/phonemic-awareness-for-prek-k-and-1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Phonemic Awareness Activities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Listening</a:t>
            </a:r>
            <a:r>
              <a:rPr lang="en-US" sz="2400" dirty="0" smtClean="0">
                <a:solidFill>
                  <a:schemeClr val="accent6"/>
                </a:solidFill>
              </a:rPr>
              <a:t> – where is the sound?, animal noises, 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Rhyming</a:t>
            </a:r>
            <a:r>
              <a:rPr lang="en-US" sz="2400" dirty="0" smtClean="0">
                <a:solidFill>
                  <a:schemeClr val="accent6"/>
                </a:solidFill>
              </a:rPr>
              <a:t> – nonsensical rhymes, Dr. Seuss, nursery rhymes 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Words</a:t>
            </a:r>
            <a:r>
              <a:rPr lang="en-US" sz="2400" dirty="0" smtClean="0">
                <a:solidFill>
                  <a:schemeClr val="accent6"/>
                </a:solidFill>
              </a:rPr>
              <a:t> – addition, deletion, differences, similarities, alliteration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Blending</a:t>
            </a:r>
            <a:r>
              <a:rPr lang="en-US" sz="2400" dirty="0" smtClean="0">
                <a:solidFill>
                  <a:schemeClr val="accent6"/>
                </a:solidFill>
              </a:rPr>
              <a:t> – letters, compound words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Syllables</a:t>
            </a:r>
            <a:r>
              <a:rPr lang="en-US" sz="2400" dirty="0" smtClean="0">
                <a:solidFill>
                  <a:schemeClr val="accent6"/>
                </a:solidFill>
              </a:rPr>
              <a:t> – count / clap the syllables,  segment and blend syllables </a:t>
            </a:r>
          </a:p>
          <a:p>
            <a:r>
              <a:rPr lang="en-US" sz="2400" b="1" dirty="0" smtClean="0">
                <a:solidFill>
                  <a:schemeClr val="accent6"/>
                </a:solidFill>
              </a:rPr>
              <a:t>Phonemes</a:t>
            </a:r>
            <a:r>
              <a:rPr lang="en-US" sz="2400" dirty="0" smtClean="0">
                <a:solidFill>
                  <a:schemeClr val="accent6"/>
                </a:solidFill>
              </a:rPr>
              <a:t> – break into individual sounds, </a:t>
            </a:r>
            <a:r>
              <a:rPr lang="en-US" sz="2400" dirty="0" err="1" smtClean="0">
                <a:solidFill>
                  <a:schemeClr val="accent6"/>
                </a:solidFill>
              </a:rPr>
              <a:t>Elkonin</a:t>
            </a:r>
            <a:r>
              <a:rPr lang="en-US" sz="2400" dirty="0" smtClean="0">
                <a:solidFill>
                  <a:schemeClr val="accent6"/>
                </a:solidFill>
              </a:rPr>
              <a:t> boxes, point to the sound, eye spy</a:t>
            </a: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Image result for elkonin box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309" y="128587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0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going on vacation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come?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796" y="423332"/>
            <a:ext cx="9804204" cy="128693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6600" dirty="0" smtClean="0"/>
              <a:t>I’m going on vacation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2200" y="1981200"/>
            <a:ext cx="8077200" cy="4682067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I am going to New </a:t>
            </a:r>
            <a:r>
              <a:rPr lang="en-US" sz="2800" cap="none" dirty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Y</a:t>
            </a:r>
            <a:r>
              <a:rPr lang="en-US" sz="2800" cap="none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ork</a:t>
            </a:r>
          </a:p>
          <a:p>
            <a:endParaRPr lang="en-US" sz="2800" cap="none" dirty="0" smtClean="0">
              <a:latin typeface="Arial Rounded MT Bold" panose="020F0704030504030204" pitchFamily="34" charset="0"/>
            </a:endParaRPr>
          </a:p>
          <a:p>
            <a:r>
              <a:rPr lang="en-US" sz="2800" cap="none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I will bring a fork, a book and a </a:t>
            </a:r>
            <a:r>
              <a:rPr lang="en-US" sz="2800" cap="none" dirty="0" err="1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cheque</a:t>
            </a:r>
            <a:r>
              <a:rPr lang="en-US" sz="2800" cap="none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. </a:t>
            </a:r>
          </a:p>
          <a:p>
            <a:endParaRPr lang="en-US" sz="2800" cap="none" dirty="0" smtClean="0">
              <a:latin typeface="Arial Rounded MT Bold" panose="020F0704030504030204" pitchFamily="34" charset="0"/>
            </a:endParaRPr>
          </a:p>
          <a:p>
            <a:endParaRPr lang="en-US" sz="2800" cap="none" dirty="0" smtClean="0">
              <a:latin typeface="Arial Rounded MT Bold" panose="020F0704030504030204" pitchFamily="34" charset="0"/>
            </a:endParaRPr>
          </a:p>
          <a:p>
            <a:r>
              <a:rPr lang="en-US" sz="2800" cap="none" dirty="0" smtClean="0">
                <a:latin typeface="Arial Rounded MT Bold" panose="020F0704030504030204" pitchFamily="34" charset="0"/>
              </a:rPr>
              <a:t>What will you bring?</a:t>
            </a:r>
          </a:p>
          <a:p>
            <a:r>
              <a:rPr lang="en-US" sz="2800" cap="none" dirty="0" smtClean="0">
                <a:latin typeface="Arial Rounded MT Bold" panose="020F0704030504030204" pitchFamily="34" charset="0"/>
              </a:rPr>
              <a:t>- I’ll decide who can come with me.   </a:t>
            </a:r>
            <a:endParaRPr lang="en-US" sz="2800" cap="none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796" y="423332"/>
            <a:ext cx="9804204" cy="128693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6600" dirty="0" smtClean="0"/>
              <a:t>I’m going on vacation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2200" y="1981200"/>
            <a:ext cx="8077200" cy="4682067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“I am going to Paris</a:t>
            </a:r>
          </a:p>
          <a:p>
            <a:endParaRPr lang="en-US" sz="2800" cap="none" dirty="0" smtClean="0">
              <a:latin typeface="Arial Rounded MT Bold" panose="020F0704030504030204" pitchFamily="34" charset="0"/>
            </a:endParaRPr>
          </a:p>
          <a:p>
            <a:r>
              <a:rPr lang="en-US" sz="2800" cap="none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Rounded MT Bold" panose="020F0704030504030204" pitchFamily="34" charset="0"/>
              </a:rPr>
              <a:t>I will bring a pencil, a pillow and a pineapple.” </a:t>
            </a:r>
          </a:p>
          <a:p>
            <a:endParaRPr lang="en-US" sz="2800" cap="none" dirty="0" smtClean="0">
              <a:latin typeface="Arial Rounded MT Bold" panose="020F0704030504030204" pitchFamily="34" charset="0"/>
            </a:endParaRPr>
          </a:p>
          <a:p>
            <a:endParaRPr lang="en-US" sz="2800" cap="none" dirty="0" smtClean="0">
              <a:latin typeface="Arial Rounded MT Bold" panose="020F0704030504030204" pitchFamily="34" charset="0"/>
            </a:endParaRPr>
          </a:p>
          <a:p>
            <a:r>
              <a:rPr lang="en-US" sz="2800" cap="none" dirty="0" smtClean="0">
                <a:latin typeface="Arial Rounded MT Bold" panose="020F0704030504030204" pitchFamily="34" charset="0"/>
              </a:rPr>
              <a:t>First letter for learners. </a:t>
            </a:r>
            <a:endParaRPr lang="en-US" sz="2800" cap="none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5667"/>
            <a:ext cx="10178322" cy="46566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Oral Language</a:t>
            </a:r>
          </a:p>
          <a:p>
            <a:pPr marL="0" indent="0" algn="ctr">
              <a:buNone/>
            </a:pPr>
            <a:r>
              <a:rPr lang="en-US" sz="3600" dirty="0" smtClean="0"/>
              <a:t>Phonemic Awareness</a:t>
            </a:r>
          </a:p>
          <a:p>
            <a:pPr marL="0" indent="0" algn="ctr">
              <a:buNone/>
            </a:pPr>
            <a:r>
              <a:rPr lang="en-US" sz="3600" b="1" dirty="0" smtClean="0"/>
              <a:t>Phonics</a:t>
            </a:r>
          </a:p>
          <a:p>
            <a:pPr marL="0" indent="0" algn="ctr">
              <a:buNone/>
            </a:pPr>
            <a:r>
              <a:rPr lang="en-US" sz="3600" dirty="0" smtClean="0"/>
              <a:t>Fluency</a:t>
            </a:r>
          </a:p>
          <a:p>
            <a:pPr marL="0" indent="0" algn="ctr">
              <a:buNone/>
            </a:pPr>
            <a:r>
              <a:rPr lang="en-US" sz="3600" dirty="0" smtClean="0"/>
              <a:t>Comprehension</a:t>
            </a:r>
          </a:p>
          <a:p>
            <a:pPr marL="0" indent="0" algn="ctr">
              <a:buNone/>
            </a:pPr>
            <a:r>
              <a:rPr lang="en-US" sz="3600" dirty="0" smtClean="0"/>
              <a:t>Vocabulary  Knowledge  </a:t>
            </a:r>
          </a:p>
        </p:txBody>
      </p:sp>
    </p:spTree>
    <p:extLst>
      <p:ext uri="{BB962C8B-B14F-4D97-AF65-F5344CB8AC3E}">
        <p14:creationId xmlns:p14="http://schemas.microsoft.com/office/powerpoint/2010/main" val="6850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Phonics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429933"/>
            <a:ext cx="10178322" cy="344965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Associating letters with sounds.  </a:t>
            </a:r>
          </a:p>
          <a:p>
            <a:endParaRPr lang="en-US" sz="3200" dirty="0" smtClean="0">
              <a:solidFill>
                <a:schemeClr val="accent6"/>
              </a:solidFill>
            </a:endParaRPr>
          </a:p>
          <a:p>
            <a:r>
              <a:rPr lang="en-US" sz="3200" dirty="0" smtClean="0">
                <a:solidFill>
                  <a:schemeClr val="accent6"/>
                </a:solidFill>
              </a:rPr>
              <a:t>Over </a:t>
            </a:r>
            <a:r>
              <a:rPr lang="en-US" sz="3200" b="1" dirty="0" smtClean="0">
                <a:solidFill>
                  <a:schemeClr val="accent6"/>
                </a:solidFill>
              </a:rPr>
              <a:t>200</a:t>
            </a:r>
            <a:r>
              <a:rPr lang="en-US" sz="3200" dirty="0" smtClean="0">
                <a:solidFill>
                  <a:schemeClr val="accent6"/>
                </a:solidFill>
              </a:rPr>
              <a:t> ways to spell the 44 phonemes.  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857" y="382385"/>
            <a:ext cx="3512609" cy="42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4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Phonics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3" y="2855651"/>
            <a:ext cx="3095625" cy="366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1263918"/>
            <a:ext cx="3095625" cy="35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9" y="-11112"/>
            <a:ext cx="3095625" cy="38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21" y="3878263"/>
            <a:ext cx="3095625" cy="291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Phonics Phones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Whisper Phones</a:t>
            </a:r>
            <a:endParaRPr lang="en-US" dirty="0"/>
          </a:p>
        </p:txBody>
      </p:sp>
      <p:pic>
        <p:nvPicPr>
          <p:cNvPr id="4" name="Picture 2" descr="Image result for phonics ph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A01"/>
              </a:clrFrom>
              <a:clrTo>
                <a:srgbClr val="000A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20137" y="3386137"/>
            <a:ext cx="4724400" cy="22193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5667"/>
            <a:ext cx="8222522" cy="46566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Oral Language</a:t>
            </a:r>
          </a:p>
          <a:p>
            <a:pPr marL="0" indent="0" algn="ctr">
              <a:buNone/>
            </a:pPr>
            <a:r>
              <a:rPr lang="en-US" sz="3600" dirty="0" smtClean="0"/>
              <a:t>Phonemic Awareness</a:t>
            </a:r>
          </a:p>
          <a:p>
            <a:pPr marL="0" indent="0" algn="ctr">
              <a:buNone/>
            </a:pPr>
            <a:r>
              <a:rPr lang="en-US" sz="3600" dirty="0" smtClean="0"/>
              <a:t>Phonics</a:t>
            </a:r>
          </a:p>
          <a:p>
            <a:pPr marL="0" indent="0" algn="ctr">
              <a:buNone/>
            </a:pPr>
            <a:r>
              <a:rPr lang="en-US" sz="3600" dirty="0" smtClean="0"/>
              <a:t>Fluency</a:t>
            </a:r>
          </a:p>
          <a:p>
            <a:pPr marL="0" indent="0" algn="ctr">
              <a:buNone/>
            </a:pPr>
            <a:r>
              <a:rPr lang="en-US" sz="3600" dirty="0" smtClean="0"/>
              <a:t>Comprehension</a:t>
            </a:r>
          </a:p>
          <a:p>
            <a:pPr marL="0" indent="0" algn="ctr">
              <a:buNone/>
            </a:pPr>
            <a:r>
              <a:rPr lang="en-US" sz="3600" dirty="0" smtClean="0"/>
              <a:t>Vocabulary  Knowledge  </a:t>
            </a:r>
          </a:p>
        </p:txBody>
      </p:sp>
      <p:pic>
        <p:nvPicPr>
          <p:cNvPr id="3074" name="Picture 2" descr="Image result for readi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605" y="3496733"/>
            <a:ext cx="4965904" cy="356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Phonics Phones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blog.maketaketeach.com/wp-content/uploads/2012/02/Phonicsphonesblo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9" y="80764"/>
            <a:ext cx="8677440" cy="667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2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8132"/>
            <a:ext cx="12276667" cy="81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3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4824960" y="2268911"/>
            <a:ext cx="2142761" cy="2866816"/>
          </a:xfrm>
          <a:prstGeom prst="parallelogram">
            <a:avLst>
              <a:gd name="adj" fmla="val 8252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Practice 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1" y="2956253"/>
            <a:ext cx="4555066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Tim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61667" y="2956253"/>
            <a:ext cx="5333999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Team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4824960" y="2268911"/>
            <a:ext cx="2142761" cy="2866816"/>
          </a:xfrm>
          <a:prstGeom prst="parallelogram">
            <a:avLst>
              <a:gd name="adj" fmla="val 8252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Practice 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1" y="2956253"/>
            <a:ext cx="4555066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Fart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61667" y="2956253"/>
            <a:ext cx="5333999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Part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4824960" y="2268911"/>
            <a:ext cx="2142761" cy="2866816"/>
          </a:xfrm>
          <a:prstGeom prst="parallelogram">
            <a:avLst>
              <a:gd name="adj" fmla="val 8252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Practice 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1" y="2956253"/>
            <a:ext cx="4555066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lake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61667" y="2956253"/>
            <a:ext cx="5333999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rake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2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4824960" y="2268911"/>
            <a:ext cx="2142761" cy="2866816"/>
          </a:xfrm>
          <a:prstGeom prst="parallelogram">
            <a:avLst>
              <a:gd name="adj" fmla="val 8252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Practice 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1" y="2956253"/>
            <a:ext cx="4555066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fall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61667" y="2956253"/>
            <a:ext cx="5333999" cy="14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par</a:t>
            </a:r>
            <a:endParaRPr 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Practice 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52775" y="2200882"/>
            <a:ext cx="4216400" cy="3010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rgbClr val="C00000"/>
                </a:solidFill>
              </a:rPr>
              <a:t>Cat in the Hat</a:t>
            </a:r>
            <a:endParaRPr lang="en-US" sz="80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Image result for cat in the 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36" y="144005"/>
            <a:ext cx="5730375" cy="67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1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5667"/>
            <a:ext cx="10178322" cy="46566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Oral Language</a:t>
            </a:r>
          </a:p>
          <a:p>
            <a:pPr marL="0" indent="0" algn="ctr">
              <a:buNone/>
            </a:pPr>
            <a:r>
              <a:rPr lang="en-US" sz="3600" dirty="0" smtClean="0"/>
              <a:t>Phonemic Awareness</a:t>
            </a:r>
          </a:p>
          <a:p>
            <a:pPr marL="0" indent="0" algn="ctr">
              <a:buNone/>
            </a:pPr>
            <a:r>
              <a:rPr lang="en-US" sz="3600" dirty="0" smtClean="0"/>
              <a:t>Phonics</a:t>
            </a:r>
          </a:p>
          <a:p>
            <a:pPr marL="0" indent="0" algn="ctr">
              <a:buNone/>
            </a:pPr>
            <a:r>
              <a:rPr lang="en-US" sz="3600" b="1" dirty="0" smtClean="0"/>
              <a:t>Fluency</a:t>
            </a:r>
          </a:p>
          <a:p>
            <a:pPr marL="0" indent="0" algn="ctr">
              <a:buNone/>
            </a:pPr>
            <a:r>
              <a:rPr lang="en-US" sz="3600" dirty="0" smtClean="0"/>
              <a:t>Comprehension</a:t>
            </a:r>
          </a:p>
          <a:p>
            <a:pPr marL="0" indent="0" algn="ctr">
              <a:buNone/>
            </a:pPr>
            <a:r>
              <a:rPr lang="en-US" sz="3600" dirty="0" smtClean="0"/>
              <a:t>Vocabulary  Knowledge  </a:t>
            </a:r>
          </a:p>
        </p:txBody>
      </p:sp>
    </p:spTree>
    <p:extLst>
      <p:ext uri="{BB962C8B-B14F-4D97-AF65-F5344CB8AC3E}">
        <p14:creationId xmlns:p14="http://schemas.microsoft.com/office/powerpoint/2010/main" val="36532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Fluency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4732" y="2286001"/>
            <a:ext cx="9965267" cy="359359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Speed</a:t>
            </a:r>
          </a:p>
          <a:p>
            <a:r>
              <a:rPr lang="en-US" sz="4000" dirty="0" smtClean="0"/>
              <a:t>Accuracy</a:t>
            </a:r>
          </a:p>
          <a:p>
            <a:r>
              <a:rPr lang="en-US" sz="4000" dirty="0" smtClean="0"/>
              <a:t>Expression </a:t>
            </a:r>
          </a:p>
          <a:p>
            <a:endParaRPr lang="en-US" sz="4000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2124075"/>
            <a:ext cx="4457700" cy="282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583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Fluency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Be a model!</a:t>
            </a:r>
          </a:p>
          <a:p>
            <a:endParaRPr lang="en-US" sz="2400" b="1" dirty="0"/>
          </a:p>
          <a:p>
            <a:r>
              <a:rPr lang="en-US" sz="2400" dirty="0" smtClean="0"/>
              <a:t>Show students how to read with </a:t>
            </a:r>
            <a:br>
              <a:rPr lang="en-US" sz="2400" dirty="0" smtClean="0"/>
            </a:br>
            <a:r>
              <a:rPr lang="en-US" sz="2400" dirty="0" smtClean="0"/>
              <a:t>expression and proper pacing. </a:t>
            </a:r>
          </a:p>
          <a:p>
            <a:endParaRPr lang="en-US" sz="2400" b="1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100" name="Picture 4" descr="Image result for runway model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91" y="588"/>
            <a:ext cx="5239109" cy="68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8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5667"/>
            <a:ext cx="10178322" cy="46566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Oral Language</a:t>
            </a:r>
          </a:p>
          <a:p>
            <a:pPr marL="0" indent="0" algn="ctr">
              <a:buNone/>
            </a:pPr>
            <a:r>
              <a:rPr lang="en-US" sz="3600" dirty="0" smtClean="0"/>
              <a:t>Phonemic Awareness</a:t>
            </a:r>
          </a:p>
          <a:p>
            <a:pPr marL="0" indent="0" algn="ctr">
              <a:buNone/>
            </a:pPr>
            <a:r>
              <a:rPr lang="en-US" sz="3600" dirty="0" smtClean="0"/>
              <a:t>Phonics</a:t>
            </a:r>
          </a:p>
          <a:p>
            <a:pPr marL="0" indent="0" algn="ctr">
              <a:buNone/>
            </a:pPr>
            <a:r>
              <a:rPr lang="en-US" sz="3600" dirty="0" smtClean="0"/>
              <a:t>Fluency</a:t>
            </a:r>
          </a:p>
          <a:p>
            <a:pPr marL="0" indent="0" algn="ctr">
              <a:buNone/>
            </a:pPr>
            <a:r>
              <a:rPr lang="en-US" sz="3600" dirty="0" smtClean="0"/>
              <a:t>Comprehension</a:t>
            </a:r>
          </a:p>
          <a:p>
            <a:pPr marL="0" indent="0" algn="ctr">
              <a:buNone/>
            </a:pPr>
            <a:r>
              <a:rPr lang="en-US" sz="3600" dirty="0" smtClean="0"/>
              <a:t>Vocabulary  Knowledge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008" y="3581400"/>
            <a:ext cx="215265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7347" y="3659600"/>
            <a:ext cx="22383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Fluency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“Read like talking”</a:t>
            </a:r>
          </a:p>
          <a:p>
            <a:endParaRPr lang="en-US" sz="2800" b="1" dirty="0">
              <a:solidFill>
                <a:schemeClr val="accent6"/>
              </a:solidFill>
            </a:endParaRPr>
          </a:p>
          <a:p>
            <a:r>
              <a:rPr lang="en-US" sz="2800" dirty="0" smtClean="0">
                <a:solidFill>
                  <a:schemeClr val="accent6"/>
                </a:solidFill>
              </a:rPr>
              <a:t>Choral reading, cloze reading, partner reading, class theater, etc.  </a:t>
            </a:r>
          </a:p>
          <a:p>
            <a:endParaRPr lang="en-US" sz="2800" dirty="0">
              <a:solidFill>
                <a:schemeClr val="accent6"/>
              </a:solidFill>
            </a:endParaRPr>
          </a:p>
          <a:p>
            <a:r>
              <a:rPr lang="en-US" sz="2800" dirty="0" smtClean="0">
                <a:solidFill>
                  <a:schemeClr val="accent6"/>
                </a:solidFill>
              </a:rPr>
              <a:t>Use videos to illustrate natural speech. 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6"/>
              </a:solidFill>
            </a:endParaRPr>
          </a:p>
        </p:txBody>
      </p:sp>
      <p:pic>
        <p:nvPicPr>
          <p:cNvPr id="6146" name="Picture 2" descr="Image result for story tim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42" y="4210049"/>
            <a:ext cx="52387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5667"/>
            <a:ext cx="10178322" cy="46566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Oral Language</a:t>
            </a:r>
          </a:p>
          <a:p>
            <a:pPr marL="0" indent="0" algn="ctr">
              <a:buNone/>
            </a:pPr>
            <a:r>
              <a:rPr lang="en-US" sz="3600" dirty="0" smtClean="0"/>
              <a:t>Phonemic Awareness</a:t>
            </a:r>
          </a:p>
          <a:p>
            <a:pPr marL="0" indent="0" algn="ctr">
              <a:buNone/>
            </a:pPr>
            <a:r>
              <a:rPr lang="en-US" sz="3600" dirty="0" smtClean="0"/>
              <a:t>Phonics</a:t>
            </a:r>
          </a:p>
          <a:p>
            <a:pPr marL="0" indent="0" algn="ctr">
              <a:buNone/>
            </a:pPr>
            <a:r>
              <a:rPr lang="en-US" sz="3600" dirty="0" smtClean="0"/>
              <a:t>Fluency</a:t>
            </a:r>
          </a:p>
          <a:p>
            <a:pPr marL="0" indent="0" algn="ctr">
              <a:buNone/>
            </a:pPr>
            <a:r>
              <a:rPr lang="en-US" sz="3600" b="1" dirty="0" smtClean="0"/>
              <a:t>Comprehension</a:t>
            </a:r>
          </a:p>
          <a:p>
            <a:pPr marL="0" indent="0" algn="ctr">
              <a:buNone/>
            </a:pPr>
            <a:r>
              <a:rPr lang="en-US" sz="3600" dirty="0" smtClean="0"/>
              <a:t>Vocabulary  Knowledge  </a:t>
            </a:r>
          </a:p>
        </p:txBody>
      </p:sp>
    </p:spTree>
    <p:extLst>
      <p:ext uri="{BB962C8B-B14F-4D97-AF65-F5344CB8AC3E}">
        <p14:creationId xmlns:p14="http://schemas.microsoft.com/office/powerpoint/2010/main" val="8518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Comprehension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Do the students understand?  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914400"/>
            <a:ext cx="4724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Comprehension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Create good questions</a:t>
            </a:r>
          </a:p>
          <a:p>
            <a:pPr lvl="1"/>
            <a:r>
              <a:rPr lang="en-US" sz="2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“Do you Understand?” </a:t>
            </a:r>
            <a:r>
              <a:rPr lang="en-US" sz="2600" dirty="0" smtClean="0">
                <a:solidFill>
                  <a:srgbClr val="C00000"/>
                </a:solidFill>
              </a:rPr>
              <a:t>X</a:t>
            </a:r>
          </a:p>
          <a:p>
            <a:pPr lvl="1"/>
            <a:endParaRPr lang="en-US" sz="2600" dirty="0">
              <a:solidFill>
                <a:srgbClr val="C00000"/>
              </a:solidFill>
            </a:endParaRPr>
          </a:p>
          <a:p>
            <a:r>
              <a:rPr lang="en-US" sz="2800" dirty="0" smtClean="0">
                <a:solidFill>
                  <a:schemeClr val="accent6"/>
                </a:solidFill>
              </a:rPr>
              <a:t>Ask for feedback</a:t>
            </a:r>
          </a:p>
          <a:p>
            <a:endParaRPr lang="en-US" sz="2800" dirty="0">
              <a:solidFill>
                <a:schemeClr val="accent6"/>
              </a:solidFill>
            </a:endParaRPr>
          </a:p>
          <a:p>
            <a:r>
              <a:rPr lang="en-US" sz="2800" dirty="0" smtClean="0">
                <a:solidFill>
                  <a:schemeClr val="accent6"/>
                </a:solidFill>
              </a:rPr>
              <a:t>In your own words</a:t>
            </a:r>
          </a:p>
          <a:p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450" y="3324225"/>
            <a:ext cx="59245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Essential Reading Skills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35667"/>
            <a:ext cx="10178322" cy="46566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Oral Language</a:t>
            </a:r>
          </a:p>
          <a:p>
            <a:pPr marL="0" indent="0" algn="ctr">
              <a:buNone/>
            </a:pPr>
            <a:r>
              <a:rPr lang="en-US" sz="3600" dirty="0" smtClean="0"/>
              <a:t>Phonemic Awareness</a:t>
            </a:r>
          </a:p>
          <a:p>
            <a:pPr marL="0" indent="0" algn="ctr">
              <a:buNone/>
            </a:pPr>
            <a:r>
              <a:rPr lang="en-US" sz="3600" dirty="0" smtClean="0"/>
              <a:t>Phonics</a:t>
            </a:r>
          </a:p>
          <a:p>
            <a:pPr marL="0" indent="0" algn="ctr">
              <a:buNone/>
            </a:pPr>
            <a:r>
              <a:rPr lang="en-US" sz="3600" dirty="0" smtClean="0"/>
              <a:t>Fluency</a:t>
            </a:r>
          </a:p>
          <a:p>
            <a:pPr marL="0" indent="0" algn="ctr">
              <a:buNone/>
            </a:pPr>
            <a:r>
              <a:rPr lang="en-US" sz="3600" dirty="0" smtClean="0"/>
              <a:t>Comprehension</a:t>
            </a:r>
          </a:p>
          <a:p>
            <a:pPr marL="0" indent="0" algn="ctr">
              <a:buNone/>
            </a:pPr>
            <a:r>
              <a:rPr lang="en-US" sz="3600" b="1" dirty="0" smtClean="0"/>
              <a:t>Vocabulary  Knowledge  </a:t>
            </a:r>
          </a:p>
        </p:txBody>
      </p:sp>
    </p:spTree>
    <p:extLst>
      <p:ext uri="{BB962C8B-B14F-4D97-AF65-F5344CB8AC3E}">
        <p14:creationId xmlns:p14="http://schemas.microsoft.com/office/powerpoint/2010/main" val="3935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Vocabulary Knowledge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Acquire new words</a:t>
            </a:r>
          </a:p>
          <a:p>
            <a:pPr lvl="1"/>
            <a:r>
              <a:rPr lang="en-US" sz="2600" dirty="0" smtClean="0">
                <a:solidFill>
                  <a:schemeClr val="accent6"/>
                </a:solidFill>
              </a:rPr>
              <a:t>Use the new words</a:t>
            </a:r>
            <a:endParaRPr lang="en-US" sz="2600" dirty="0">
              <a:solidFill>
                <a:schemeClr val="accent6"/>
              </a:solidFill>
            </a:endParaRPr>
          </a:p>
          <a:p>
            <a:endParaRPr lang="en-US" sz="2800" dirty="0" smtClean="0">
              <a:solidFill>
                <a:schemeClr val="accent6"/>
              </a:solidFill>
            </a:endParaRPr>
          </a:p>
          <a:p>
            <a:r>
              <a:rPr lang="en-US" sz="2800" dirty="0" smtClean="0">
                <a:solidFill>
                  <a:schemeClr val="accent6"/>
                </a:solidFill>
              </a:rPr>
              <a:t>Communicative approach </a:t>
            </a:r>
          </a:p>
          <a:p>
            <a:endParaRPr lang="en-US" sz="2800" dirty="0">
              <a:solidFill>
                <a:schemeClr val="accent6"/>
              </a:solidFill>
            </a:endParaRPr>
          </a:p>
          <a:p>
            <a:r>
              <a:rPr lang="en-US" sz="2800" dirty="0" smtClean="0">
                <a:solidFill>
                  <a:schemeClr val="accent6"/>
                </a:solidFill>
              </a:rPr>
              <a:t>Affixes 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7170" name="Picture 2" descr="Image result for vocab word clou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1078363"/>
            <a:ext cx="6162675" cy="57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Oral Language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Exposure to phonics </a:t>
            </a:r>
          </a:p>
          <a:p>
            <a:r>
              <a:rPr lang="en-US" sz="3600" dirty="0">
                <a:solidFill>
                  <a:schemeClr val="accent6"/>
                </a:solidFill>
              </a:rPr>
              <a:t>Acquire vocabulary</a:t>
            </a:r>
          </a:p>
          <a:p>
            <a:r>
              <a:rPr lang="en-US" sz="3600" dirty="0" smtClean="0">
                <a:solidFill>
                  <a:schemeClr val="accent6"/>
                </a:solidFill>
              </a:rPr>
              <a:t>Syntax </a:t>
            </a:r>
          </a:p>
          <a:p>
            <a:endParaRPr lang="en-US" sz="3600" dirty="0">
              <a:solidFill>
                <a:schemeClr val="accent6"/>
              </a:solidFill>
            </a:endParaRPr>
          </a:p>
        </p:txBody>
      </p:sp>
      <p:pic>
        <p:nvPicPr>
          <p:cNvPr id="5122" name="Picture 2" descr="Components of Oral Langu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08" y="2923645"/>
            <a:ext cx="5715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Image result for teacher spe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73" y="1729664"/>
            <a:ext cx="2009572" cy="41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How do students acquire oral language? 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(Canada vs. Korea)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6823" y="2275887"/>
            <a:ext cx="2677786" cy="2132868"/>
          </a:xfrm>
          <a:prstGeom prst="rect">
            <a:avLst/>
          </a:prstGeom>
        </p:spPr>
      </p:pic>
      <p:pic>
        <p:nvPicPr>
          <p:cNvPr id="6148" name="firends" descr="Image result for talk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33" y="4141417"/>
            <a:ext cx="4939242" cy="271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father and daughter talki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125"/>
            <a:ext cx="29146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inging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9114" y="4405571"/>
            <a:ext cx="3248554" cy="2452429"/>
          </a:xfrm>
          <a:prstGeom prst="rect">
            <a:avLst/>
          </a:prstGeom>
        </p:spPr>
      </p:pic>
      <p:pic>
        <p:nvPicPr>
          <p:cNvPr id="6154" name="Picture 10" descr="Image result for reading to chil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32" y="2057113"/>
            <a:ext cx="3353948" cy="2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Improving Oral Language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778001"/>
            <a:ext cx="10178322" cy="45466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Let them talk </a:t>
            </a:r>
          </a:p>
          <a:p>
            <a:pPr lvl="1"/>
            <a:r>
              <a:rPr lang="en-US" sz="2400" dirty="0" smtClean="0">
                <a:solidFill>
                  <a:schemeClr val="accent6"/>
                </a:solidFill>
              </a:rPr>
              <a:t>English class shouldn’t be a quiet classroom</a:t>
            </a:r>
          </a:p>
          <a:p>
            <a:r>
              <a:rPr lang="en-US" sz="2800" b="1" dirty="0" smtClean="0">
                <a:solidFill>
                  <a:schemeClr val="accent6"/>
                </a:solidFill>
              </a:rPr>
              <a:t>Let them listen</a:t>
            </a:r>
          </a:p>
          <a:p>
            <a:pPr lvl="1"/>
            <a:r>
              <a:rPr lang="en-US" sz="2400" dirty="0" smtClean="0">
                <a:solidFill>
                  <a:schemeClr val="accent6"/>
                </a:solidFill>
              </a:rPr>
              <a:t>Read to them, speak to them, let them hear the language</a:t>
            </a:r>
          </a:p>
          <a:p>
            <a:r>
              <a:rPr lang="en-US" sz="2800" b="1" dirty="0" smtClean="0">
                <a:solidFill>
                  <a:schemeClr val="accent6"/>
                </a:solidFill>
              </a:rPr>
              <a:t>Build vocabulary</a:t>
            </a:r>
          </a:p>
          <a:p>
            <a:pPr lvl="1"/>
            <a:r>
              <a:rPr lang="en-US" sz="2400" dirty="0" smtClean="0">
                <a:solidFill>
                  <a:schemeClr val="accent6"/>
                </a:solidFill>
              </a:rPr>
              <a:t>Start using new words, explain</a:t>
            </a:r>
          </a:p>
          <a:p>
            <a:r>
              <a:rPr lang="en-US" sz="2800" b="1" dirty="0" smtClean="0">
                <a:solidFill>
                  <a:schemeClr val="accent6"/>
                </a:solidFill>
              </a:rPr>
              <a:t>Support oral language </a:t>
            </a:r>
          </a:p>
          <a:p>
            <a:pPr lvl="1"/>
            <a:r>
              <a:rPr lang="en-US" sz="2400" dirty="0" smtClean="0">
                <a:solidFill>
                  <a:schemeClr val="accent6"/>
                </a:solidFill>
              </a:rPr>
              <a:t>Avoid interrupting</a:t>
            </a:r>
          </a:p>
          <a:p>
            <a:pPr lvl="1"/>
            <a:r>
              <a:rPr lang="en-US" sz="2400" dirty="0" smtClean="0">
                <a:solidFill>
                  <a:schemeClr val="accent6"/>
                </a:solidFill>
              </a:rPr>
              <a:t>Show interest 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8000" y="6488668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education.seattlepi.com/developing-oral-language-kindergarten-5769.html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5767" y="716518"/>
            <a:ext cx="29622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Teaching Oral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Language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06013"/>
            <a:ext cx="10178322" cy="491858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Encourage conversation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6"/>
                </a:solidFill>
              </a:rPr>
              <a:t>Model syntactic </a:t>
            </a:r>
            <a:r>
              <a:rPr lang="en-US" b="1" dirty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Maintain eye contact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Remind students to speak loudly and articulate clearly.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Explain the subtleties of tone.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Attend to listening skills.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6"/>
                </a:solidFill>
              </a:rPr>
              <a:t>Incorporate a “Question of the Day.”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Compile a class booklet of students’ phrases.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Question to boost comprehension.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6"/>
                </a:solidFill>
              </a:rPr>
              <a:t>Never assume students understood your instructional talk.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Teach concept words. 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7264" y="6366752"/>
            <a:ext cx="8622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http://blog.brookespublishing.com/11-ways-to-improve-your-students-oral-language-skills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Trouble Understanding? </a:t>
            </a:r>
            <a:endParaRPr lang="en-US" sz="7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 Gab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872966">
            <a:off x="8753665" y="372533"/>
            <a:ext cx="2676335" cy="28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421</TotalTime>
  <Words>558</Words>
  <Application>Microsoft Office PowerPoint</Application>
  <PresentationFormat>Widescreen</PresentationFormat>
  <Paragraphs>177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 Rounded MT Bold</vt:lpstr>
      <vt:lpstr>Gill Sans MT</vt:lpstr>
      <vt:lpstr>Arial</vt:lpstr>
      <vt:lpstr>Impact</vt:lpstr>
      <vt:lpstr>Badge</vt:lpstr>
      <vt:lpstr>Phonics to Fluency</vt:lpstr>
      <vt:lpstr>6 Essential Reading Skills </vt:lpstr>
      <vt:lpstr>6 Essential Reading Skills </vt:lpstr>
      <vt:lpstr>6 Essential Reading Skills </vt:lpstr>
      <vt:lpstr>Oral Language </vt:lpstr>
      <vt:lpstr>How do students acquire oral language?  (Canada vs. Korea) </vt:lpstr>
      <vt:lpstr>Improving Oral Language </vt:lpstr>
      <vt:lpstr>Teaching Oral Language </vt:lpstr>
      <vt:lpstr>Trouble Understanding? </vt:lpstr>
      <vt:lpstr>Team Oath He</vt:lpstr>
      <vt:lpstr>Timothy</vt:lpstr>
      <vt:lpstr>May Pole Sir Up</vt:lpstr>
      <vt:lpstr>Maple Syrup </vt:lpstr>
      <vt:lpstr>Al Waits beep light</vt:lpstr>
      <vt:lpstr>Always be polite. </vt:lpstr>
      <vt:lpstr>Dew Wino Hue</vt:lpstr>
      <vt:lpstr>Do I know you? </vt:lpstr>
      <vt:lpstr>6 Essential Reading Skills </vt:lpstr>
      <vt:lpstr>Phonemic Awareness</vt:lpstr>
      <vt:lpstr>Phonemic Awareness</vt:lpstr>
      <vt:lpstr>PowerPoint Presentation</vt:lpstr>
      <vt:lpstr>Phonemic Awareness Activities </vt:lpstr>
      <vt:lpstr>I’m going on vacation</vt:lpstr>
      <vt:lpstr>I’m going on vacation</vt:lpstr>
      <vt:lpstr>I’m going on vacation</vt:lpstr>
      <vt:lpstr>6 Essential Reading Skills </vt:lpstr>
      <vt:lpstr>Phonics</vt:lpstr>
      <vt:lpstr>Phonics</vt:lpstr>
      <vt:lpstr>Phonics Phones </vt:lpstr>
      <vt:lpstr>Phonics Phones</vt:lpstr>
      <vt:lpstr>PowerPoint Presentation</vt:lpstr>
      <vt:lpstr>Practice  </vt:lpstr>
      <vt:lpstr>Practice  </vt:lpstr>
      <vt:lpstr>Practice  </vt:lpstr>
      <vt:lpstr>Practice  </vt:lpstr>
      <vt:lpstr>Practice  </vt:lpstr>
      <vt:lpstr>6 Essential Reading Skills </vt:lpstr>
      <vt:lpstr>Fluency </vt:lpstr>
      <vt:lpstr>Fluency </vt:lpstr>
      <vt:lpstr>Fluency </vt:lpstr>
      <vt:lpstr>6 Essential Reading Skills </vt:lpstr>
      <vt:lpstr>Comprehension </vt:lpstr>
      <vt:lpstr>Comprehension </vt:lpstr>
      <vt:lpstr>6 Essential Reading Skills </vt:lpstr>
      <vt:lpstr>Vocabulary Knowledge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Framework</dc:title>
  <dc:creator>Joseph Moore</dc:creator>
  <cp:lastModifiedBy>Tippy</cp:lastModifiedBy>
  <cp:revision>38</cp:revision>
  <dcterms:created xsi:type="dcterms:W3CDTF">2018-11-01T04:13:13Z</dcterms:created>
  <dcterms:modified xsi:type="dcterms:W3CDTF">2018-12-27T13:46:57Z</dcterms:modified>
</cp:coreProperties>
</file>