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0" r:id="rId6"/>
    <p:sldId id="281" r:id="rId7"/>
    <p:sldId id="282" r:id="rId8"/>
    <p:sldId id="273" r:id="rId9"/>
    <p:sldId id="274" r:id="rId10"/>
    <p:sldId id="276" r:id="rId11"/>
    <p:sldId id="277" r:id="rId12"/>
    <p:sldId id="278" r:id="rId13"/>
    <p:sldId id="272" r:id="rId14"/>
    <p:sldId id="285" r:id="rId15"/>
    <p:sldId id="286" r:id="rId16"/>
    <p:sldId id="288" r:id="rId17"/>
    <p:sldId id="289" r:id="rId18"/>
    <p:sldId id="290" r:id="rId19"/>
    <p:sldId id="283" r:id="rId20"/>
    <p:sldId id="291" r:id="rId21"/>
    <p:sldId id="292" r:id="rId22"/>
    <p:sldId id="301" r:id="rId23"/>
    <p:sldId id="304" r:id="rId24"/>
    <p:sldId id="305" r:id="rId25"/>
    <p:sldId id="296" r:id="rId26"/>
    <p:sldId id="293" r:id="rId27"/>
    <p:sldId id="320" r:id="rId28"/>
    <p:sldId id="303" r:id="rId29"/>
    <p:sldId id="306" r:id="rId30"/>
    <p:sldId id="298" r:id="rId31"/>
    <p:sldId id="294" r:id="rId32"/>
    <p:sldId id="318" r:id="rId33"/>
    <p:sldId id="295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297" r:id="rId44"/>
    <p:sldId id="319" r:id="rId45"/>
    <p:sldId id="317" r:id="rId46"/>
    <p:sldId id="328" r:id="rId47"/>
    <p:sldId id="299" r:id="rId48"/>
    <p:sldId id="300" r:id="rId49"/>
    <p:sldId id="322" r:id="rId50"/>
    <p:sldId id="323" r:id="rId51"/>
    <p:sldId id="325" r:id="rId52"/>
    <p:sldId id="326" r:id="rId53"/>
    <p:sldId id="327" r:id="rId54"/>
    <p:sldId id="316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AFAC"/>
    <a:srgbClr val="98B1AE"/>
    <a:srgbClr val="9AB3B0"/>
    <a:srgbClr val="A1B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WvwX18oMR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799" y="1710271"/>
            <a:ext cx="10397067" cy="1825096"/>
          </a:xfrm>
        </p:spPr>
        <p:txBody>
          <a:bodyPr/>
          <a:lstStyle/>
          <a:p>
            <a:r>
              <a:rPr lang="en-US" dirty="0" smtClean="0"/>
              <a:t>Vocabulary Knowledge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The hostess with the </a:t>
            </a:r>
            <a:r>
              <a:rPr lang="en-US" cap="none" dirty="0" err="1" smtClean="0"/>
              <a:t>mostest</a:t>
            </a:r>
            <a:r>
              <a:rPr lang="en-US" cap="none" dirty="0" smtClean="0"/>
              <a:t>.  </a:t>
            </a:r>
            <a:endParaRPr lang="en-US" cap="non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1933" y="3259666"/>
            <a:ext cx="4140200" cy="3839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How about you, </a:t>
            </a:r>
            <a:r>
              <a:rPr lang="en-US" sz="2800" u="sng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hostess with the </a:t>
            </a:r>
            <a:r>
              <a:rPr lang="en-US" sz="2800" u="sng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mostest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taking care of everybody..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05040"/>
            <a:ext cx="5378335" cy="1293028"/>
          </a:xfrm>
        </p:spPr>
        <p:txBody>
          <a:bodyPr/>
          <a:lstStyle/>
          <a:p>
            <a:r>
              <a:rPr lang="en-US" cap="none" dirty="0" smtClean="0"/>
              <a:t>“Christmas cheer”</a:t>
            </a:r>
            <a:endParaRPr lang="en-US" cap="none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51800" y="643466"/>
            <a:ext cx="4140200" cy="3839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I guess I was just full of Christmas cheer. 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1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This will sound </a:t>
            </a:r>
            <a:r>
              <a:rPr lang="en-US" u="sng" cap="none" dirty="0" smtClean="0"/>
              <a:t>corny</a:t>
            </a:r>
            <a:r>
              <a:rPr lang="en-US" cap="none" dirty="0" smtClean="0"/>
              <a:t>.  </a:t>
            </a:r>
            <a:endParaRPr 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69" y="7579130"/>
            <a:ext cx="4572000" cy="257175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366000" y="2379133"/>
            <a:ext cx="4140200" cy="3839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But, I don’t know if it was you and the kids, the family being here, but I definitely felt some Christmas magic today. 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562502"/>
            <a:ext cx="8099425" cy="441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0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791632"/>
            <a:ext cx="8463492" cy="44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expectation vs re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489479"/>
            <a:ext cx="7703609" cy="45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expectation vs re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295804"/>
            <a:ext cx="5715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teaching expectation vs re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54" y="-3353"/>
            <a:ext cx="5146014" cy="68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8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Vocabulary in the Classroom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0132" y="2194560"/>
            <a:ext cx="7476067" cy="4024125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Notice and Understand</a:t>
            </a:r>
          </a:p>
          <a:p>
            <a:pPr algn="ctr"/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Recognize and Identify</a:t>
            </a:r>
          </a:p>
          <a:p>
            <a:pPr algn="ctr"/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Production 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Image result for teaching vocabul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037945"/>
            <a:ext cx="43815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7" y="2913594"/>
            <a:ext cx="11015133" cy="1293028"/>
          </a:xfrm>
        </p:spPr>
        <p:txBody>
          <a:bodyPr/>
          <a:lstStyle/>
          <a:p>
            <a:pPr algn="ctr"/>
            <a:r>
              <a:rPr lang="en-US" cap="none" dirty="0" smtClean="0"/>
              <a:t>How do students acquire new words? 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86113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Translation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733" y="3395643"/>
            <a:ext cx="10082742" cy="203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</a:t>
            </a:r>
            <a:endParaRPr lang="en-US" dirty="0"/>
          </a:p>
        </p:txBody>
      </p:sp>
      <p:sp>
        <p:nvSpPr>
          <p:cNvPr id="3" name="bouquet"/>
          <p:cNvSpPr/>
          <p:nvPr/>
        </p:nvSpPr>
        <p:spPr>
          <a:xfrm>
            <a:off x="668867" y="22267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Bouquet </a:t>
            </a:r>
            <a:endParaRPr lang="en-US" sz="2800" dirty="0"/>
          </a:p>
        </p:txBody>
      </p:sp>
      <p:sp>
        <p:nvSpPr>
          <p:cNvPr id="5" name="decorations"/>
          <p:cNvSpPr/>
          <p:nvPr/>
        </p:nvSpPr>
        <p:spPr>
          <a:xfrm>
            <a:off x="668867" y="33189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Decorations</a:t>
            </a:r>
            <a:endParaRPr lang="en-US" sz="2800" dirty="0"/>
          </a:p>
        </p:txBody>
      </p:sp>
      <p:sp>
        <p:nvSpPr>
          <p:cNvPr id="6" name="bride"/>
          <p:cNvSpPr/>
          <p:nvPr/>
        </p:nvSpPr>
        <p:spPr>
          <a:xfrm>
            <a:off x="668866" y="44111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Bride </a:t>
            </a:r>
            <a:endParaRPr lang="en-US" sz="2800" dirty="0"/>
          </a:p>
        </p:txBody>
      </p:sp>
      <p:sp>
        <p:nvSpPr>
          <p:cNvPr id="7" name="groom"/>
          <p:cNvSpPr/>
          <p:nvPr/>
        </p:nvSpPr>
        <p:spPr>
          <a:xfrm>
            <a:off x="668865" y="55033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Groom</a:t>
            </a:r>
            <a:endParaRPr lang="en-US" sz="2800" dirty="0"/>
          </a:p>
        </p:txBody>
      </p:sp>
      <p:sp>
        <p:nvSpPr>
          <p:cNvPr id="8" name="bouquet2"/>
          <p:cNvSpPr/>
          <p:nvPr/>
        </p:nvSpPr>
        <p:spPr>
          <a:xfrm>
            <a:off x="8449730" y="3331633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꽃다발</a:t>
            </a:r>
            <a:endParaRPr lang="en-US" sz="2800" dirty="0"/>
          </a:p>
        </p:txBody>
      </p:sp>
      <p:sp>
        <p:nvSpPr>
          <p:cNvPr id="9" name="decorations2"/>
          <p:cNvSpPr/>
          <p:nvPr/>
        </p:nvSpPr>
        <p:spPr>
          <a:xfrm>
            <a:off x="8449730" y="4423833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장식물</a:t>
            </a:r>
            <a:endParaRPr lang="en-US" sz="2800" dirty="0"/>
          </a:p>
        </p:txBody>
      </p:sp>
      <p:sp>
        <p:nvSpPr>
          <p:cNvPr id="10" name="bride2"/>
          <p:cNvSpPr/>
          <p:nvPr/>
        </p:nvSpPr>
        <p:spPr>
          <a:xfrm>
            <a:off x="8449730" y="2264834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신부</a:t>
            </a:r>
            <a:endParaRPr lang="en-US" sz="2800" dirty="0"/>
          </a:p>
        </p:txBody>
      </p:sp>
      <p:sp>
        <p:nvSpPr>
          <p:cNvPr id="11" name="groom2"/>
          <p:cNvSpPr/>
          <p:nvPr/>
        </p:nvSpPr>
        <p:spPr>
          <a:xfrm>
            <a:off x="8449731" y="5503334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신랑</a:t>
            </a:r>
            <a:endParaRPr lang="en-US" sz="2800" dirty="0"/>
          </a:p>
        </p:txBody>
      </p:sp>
      <p:cxnSp>
        <p:nvCxnSpPr>
          <p:cNvPr id="13" name="Straight Connector 12"/>
          <p:cNvCxnSpPr>
            <a:stCxn id="3" idx="3"/>
            <a:endCxn id="8" idx="1"/>
          </p:cNvCxnSpPr>
          <p:nvPr/>
        </p:nvCxnSpPr>
        <p:spPr>
          <a:xfrm>
            <a:off x="3344334" y="2717801"/>
            <a:ext cx="5105396" cy="1104899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3"/>
            <a:endCxn id="9" idx="1"/>
          </p:cNvCxnSpPr>
          <p:nvPr/>
        </p:nvCxnSpPr>
        <p:spPr>
          <a:xfrm>
            <a:off x="3344334" y="3810001"/>
            <a:ext cx="5105396" cy="1104899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6" idx="3"/>
            <a:endCxn id="10" idx="1"/>
          </p:cNvCxnSpPr>
          <p:nvPr/>
        </p:nvCxnSpPr>
        <p:spPr>
          <a:xfrm flipV="1">
            <a:off x="3344333" y="2755901"/>
            <a:ext cx="5105397" cy="214630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3"/>
            <a:endCxn id="11" idx="1"/>
          </p:cNvCxnSpPr>
          <p:nvPr/>
        </p:nvCxnSpPr>
        <p:spPr>
          <a:xfrm>
            <a:off x="3344332" y="5994401"/>
            <a:ext cx="5105399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84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</a:t>
            </a:r>
            <a:endParaRPr lang="en-US" dirty="0"/>
          </a:p>
        </p:txBody>
      </p:sp>
      <p:sp>
        <p:nvSpPr>
          <p:cNvPr id="3" name="bouquet"/>
          <p:cNvSpPr/>
          <p:nvPr/>
        </p:nvSpPr>
        <p:spPr>
          <a:xfrm>
            <a:off x="668867" y="22267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Bouquet </a:t>
            </a:r>
            <a:endParaRPr lang="en-US" sz="2800" dirty="0"/>
          </a:p>
        </p:txBody>
      </p:sp>
      <p:sp>
        <p:nvSpPr>
          <p:cNvPr id="4" name="decorations"/>
          <p:cNvSpPr/>
          <p:nvPr/>
        </p:nvSpPr>
        <p:spPr>
          <a:xfrm>
            <a:off x="668867" y="33189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Decorations</a:t>
            </a:r>
            <a:endParaRPr lang="en-US" sz="2800" dirty="0"/>
          </a:p>
        </p:txBody>
      </p:sp>
      <p:sp>
        <p:nvSpPr>
          <p:cNvPr id="5" name="bride"/>
          <p:cNvSpPr/>
          <p:nvPr/>
        </p:nvSpPr>
        <p:spPr>
          <a:xfrm>
            <a:off x="668866" y="44111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Bride </a:t>
            </a:r>
            <a:endParaRPr lang="en-US" sz="2800" dirty="0"/>
          </a:p>
        </p:txBody>
      </p:sp>
      <p:sp>
        <p:nvSpPr>
          <p:cNvPr id="6" name="groom"/>
          <p:cNvSpPr/>
          <p:nvPr/>
        </p:nvSpPr>
        <p:spPr>
          <a:xfrm>
            <a:off x="668865" y="55033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Groom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4381" y="2348443"/>
            <a:ext cx="1086540" cy="1470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6725" y="1976656"/>
            <a:ext cx="3666565" cy="34628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045" y="4422512"/>
            <a:ext cx="1945646" cy="215952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Arc 13"/>
          <p:cNvSpPr/>
          <p:nvPr/>
        </p:nvSpPr>
        <p:spPr>
          <a:xfrm>
            <a:off x="2253673" y="1802389"/>
            <a:ext cx="8959273" cy="3033090"/>
          </a:xfrm>
          <a:prstGeom prst="arc">
            <a:avLst>
              <a:gd name="adj1" fmla="val 11779476"/>
              <a:gd name="adj2" fmla="val 20991188"/>
            </a:avLst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362036" y="3204673"/>
            <a:ext cx="6493164" cy="2882091"/>
          </a:xfrm>
          <a:custGeom>
            <a:avLst/>
            <a:gdLst>
              <a:gd name="connsiteX0" fmla="*/ 0 w 6493164"/>
              <a:gd name="connsiteY0" fmla="*/ 600709 h 2882091"/>
              <a:gd name="connsiteX1" fmla="*/ 1385455 w 6493164"/>
              <a:gd name="connsiteY1" fmla="*/ 101945 h 2882091"/>
              <a:gd name="connsiteX2" fmla="*/ 2660073 w 6493164"/>
              <a:gd name="connsiteY2" fmla="*/ 2364854 h 2882091"/>
              <a:gd name="connsiteX3" fmla="*/ 6493164 w 6493164"/>
              <a:gd name="connsiteY3" fmla="*/ 2882091 h 288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164" h="2882091">
                <a:moveTo>
                  <a:pt x="0" y="600709"/>
                </a:moveTo>
                <a:cubicBezTo>
                  <a:pt x="471055" y="204315"/>
                  <a:pt x="942110" y="-192079"/>
                  <a:pt x="1385455" y="101945"/>
                </a:cubicBezTo>
                <a:cubicBezTo>
                  <a:pt x="1828800" y="395969"/>
                  <a:pt x="1808788" y="1901496"/>
                  <a:pt x="2660073" y="2364854"/>
                </a:cubicBezTo>
                <a:cubicBezTo>
                  <a:pt x="3511358" y="2828212"/>
                  <a:pt x="5002261" y="2855151"/>
                  <a:pt x="6493164" y="2882091"/>
                </a:cubicBezTo>
              </a:path>
            </a:pathLst>
          </a:cu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 flipV="1">
            <a:off x="3344333" y="4230255"/>
            <a:ext cx="3647594" cy="671946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3342382" y="4688428"/>
            <a:ext cx="5430982" cy="1850723"/>
          </a:xfrm>
          <a:custGeom>
            <a:avLst/>
            <a:gdLst>
              <a:gd name="connsiteX0" fmla="*/ 0 w 5421745"/>
              <a:gd name="connsiteY0" fmla="*/ 997527 h 1444323"/>
              <a:gd name="connsiteX1" fmla="*/ 4313382 w 5421745"/>
              <a:gd name="connsiteY1" fmla="*/ 1394691 h 1444323"/>
              <a:gd name="connsiteX2" fmla="*/ 5421745 w 5421745"/>
              <a:gd name="connsiteY2" fmla="*/ 0 h 144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1745" h="1444323">
                <a:moveTo>
                  <a:pt x="0" y="997527"/>
                </a:moveTo>
                <a:cubicBezTo>
                  <a:pt x="1704879" y="1279236"/>
                  <a:pt x="3409758" y="1560945"/>
                  <a:pt x="4313382" y="1394691"/>
                </a:cubicBezTo>
                <a:cubicBezTo>
                  <a:pt x="5217006" y="1228437"/>
                  <a:pt x="5319375" y="614218"/>
                  <a:pt x="5421745" y="0"/>
                </a:cubicBezTo>
              </a:path>
            </a:pathLst>
          </a:cu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(Synonyms)</a:t>
            </a:r>
            <a:endParaRPr lang="en-US" dirty="0"/>
          </a:p>
        </p:txBody>
      </p:sp>
      <p:sp>
        <p:nvSpPr>
          <p:cNvPr id="3" name="bouquet"/>
          <p:cNvSpPr/>
          <p:nvPr/>
        </p:nvSpPr>
        <p:spPr>
          <a:xfrm>
            <a:off x="668867" y="22267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Bouquet </a:t>
            </a:r>
            <a:endParaRPr lang="en-US" sz="2800" dirty="0"/>
          </a:p>
        </p:txBody>
      </p:sp>
      <p:sp>
        <p:nvSpPr>
          <p:cNvPr id="5" name="decorations"/>
          <p:cNvSpPr/>
          <p:nvPr/>
        </p:nvSpPr>
        <p:spPr>
          <a:xfrm>
            <a:off x="668867" y="33189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Decorations</a:t>
            </a:r>
            <a:endParaRPr lang="en-US" sz="2800" dirty="0"/>
          </a:p>
        </p:txBody>
      </p:sp>
      <p:sp>
        <p:nvSpPr>
          <p:cNvPr id="6" name="bride"/>
          <p:cNvSpPr/>
          <p:nvPr/>
        </p:nvSpPr>
        <p:spPr>
          <a:xfrm>
            <a:off x="668866" y="44111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Bride </a:t>
            </a:r>
            <a:endParaRPr lang="en-US" sz="2800" dirty="0"/>
          </a:p>
        </p:txBody>
      </p:sp>
      <p:sp>
        <p:nvSpPr>
          <p:cNvPr id="7" name="groom"/>
          <p:cNvSpPr/>
          <p:nvPr/>
        </p:nvSpPr>
        <p:spPr>
          <a:xfrm>
            <a:off x="668865" y="55033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Groom</a:t>
            </a:r>
            <a:endParaRPr lang="en-US" sz="2800" dirty="0"/>
          </a:p>
        </p:txBody>
      </p:sp>
      <p:sp>
        <p:nvSpPr>
          <p:cNvPr id="8" name="bouquet2"/>
          <p:cNvSpPr/>
          <p:nvPr/>
        </p:nvSpPr>
        <p:spPr>
          <a:xfrm>
            <a:off x="8662170" y="5562601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Flowers </a:t>
            </a:r>
            <a:endParaRPr lang="en-US" sz="2800" dirty="0"/>
          </a:p>
        </p:txBody>
      </p:sp>
      <p:sp>
        <p:nvSpPr>
          <p:cNvPr id="9" name="decorations2"/>
          <p:cNvSpPr/>
          <p:nvPr/>
        </p:nvSpPr>
        <p:spPr>
          <a:xfrm>
            <a:off x="8694495" y="4521200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Beautiful things</a:t>
            </a:r>
            <a:endParaRPr lang="en-US" sz="2800" dirty="0"/>
          </a:p>
        </p:txBody>
      </p:sp>
      <p:sp>
        <p:nvSpPr>
          <p:cNvPr id="10" name="bride2"/>
          <p:cNvSpPr/>
          <p:nvPr/>
        </p:nvSpPr>
        <p:spPr>
          <a:xfrm>
            <a:off x="8662169" y="2438398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Girl </a:t>
            </a:r>
            <a:endParaRPr lang="en-US" sz="2800" dirty="0"/>
          </a:p>
        </p:txBody>
      </p:sp>
      <p:sp>
        <p:nvSpPr>
          <p:cNvPr id="11" name="groom2"/>
          <p:cNvSpPr/>
          <p:nvPr/>
        </p:nvSpPr>
        <p:spPr>
          <a:xfrm>
            <a:off x="8694495" y="3479799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Boy </a:t>
            </a:r>
            <a:endParaRPr lang="en-US" sz="2800" dirty="0"/>
          </a:p>
        </p:txBody>
      </p:sp>
      <p:cxnSp>
        <p:nvCxnSpPr>
          <p:cNvPr id="12" name="Straight Connector 11"/>
          <p:cNvCxnSpPr>
            <a:stCxn id="3" idx="3"/>
            <a:endCxn id="8" idx="1"/>
          </p:cNvCxnSpPr>
          <p:nvPr/>
        </p:nvCxnSpPr>
        <p:spPr>
          <a:xfrm>
            <a:off x="3344334" y="2717801"/>
            <a:ext cx="5317836" cy="3335867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3"/>
            <a:endCxn id="9" idx="1"/>
          </p:cNvCxnSpPr>
          <p:nvPr/>
        </p:nvCxnSpPr>
        <p:spPr>
          <a:xfrm>
            <a:off x="3344334" y="3810001"/>
            <a:ext cx="5350161" cy="1202266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3"/>
            <a:endCxn id="10" idx="1"/>
          </p:cNvCxnSpPr>
          <p:nvPr/>
        </p:nvCxnSpPr>
        <p:spPr>
          <a:xfrm flipV="1">
            <a:off x="3344333" y="2929465"/>
            <a:ext cx="5317836" cy="1972736"/>
          </a:xfrm>
          <a:prstGeom prst="line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3"/>
            <a:endCxn id="11" idx="1"/>
          </p:cNvCxnSpPr>
          <p:nvPr/>
        </p:nvCxnSpPr>
        <p:spPr>
          <a:xfrm flipV="1">
            <a:off x="3344332" y="3970866"/>
            <a:ext cx="5350163" cy="2023535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(Antonyms)</a:t>
            </a:r>
            <a:endParaRPr lang="en-US" dirty="0"/>
          </a:p>
        </p:txBody>
      </p:sp>
      <p:sp>
        <p:nvSpPr>
          <p:cNvPr id="3" name="interesting"/>
          <p:cNvSpPr/>
          <p:nvPr/>
        </p:nvSpPr>
        <p:spPr>
          <a:xfrm>
            <a:off x="668867" y="22267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Interesting</a:t>
            </a:r>
            <a:endParaRPr lang="en-US" sz="2800" dirty="0"/>
          </a:p>
        </p:txBody>
      </p:sp>
      <p:sp>
        <p:nvSpPr>
          <p:cNvPr id="5" name="elaborate"/>
          <p:cNvSpPr/>
          <p:nvPr/>
        </p:nvSpPr>
        <p:spPr>
          <a:xfrm>
            <a:off x="668867" y="33189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Elaborate </a:t>
            </a:r>
            <a:endParaRPr lang="en-US" sz="2800" dirty="0"/>
          </a:p>
        </p:txBody>
      </p:sp>
      <p:sp>
        <p:nvSpPr>
          <p:cNvPr id="6" name="Proud"/>
          <p:cNvSpPr/>
          <p:nvPr/>
        </p:nvSpPr>
        <p:spPr>
          <a:xfrm>
            <a:off x="668866" y="44111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Proud</a:t>
            </a:r>
            <a:endParaRPr lang="en-US" sz="2800" dirty="0"/>
          </a:p>
        </p:txBody>
      </p:sp>
      <p:sp>
        <p:nvSpPr>
          <p:cNvPr id="7" name="upset"/>
          <p:cNvSpPr/>
          <p:nvPr/>
        </p:nvSpPr>
        <p:spPr>
          <a:xfrm>
            <a:off x="668865" y="5503334"/>
            <a:ext cx="2675467" cy="982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Upset</a:t>
            </a:r>
            <a:endParaRPr lang="en-US" sz="2800" dirty="0"/>
          </a:p>
        </p:txBody>
      </p:sp>
      <p:sp>
        <p:nvSpPr>
          <p:cNvPr id="8" name="disappointed"/>
          <p:cNvSpPr/>
          <p:nvPr/>
        </p:nvSpPr>
        <p:spPr>
          <a:xfrm>
            <a:off x="8449733" y="2226734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Disappointed  </a:t>
            </a:r>
            <a:endParaRPr lang="en-US" sz="2800" dirty="0"/>
          </a:p>
        </p:txBody>
      </p:sp>
      <p:sp>
        <p:nvSpPr>
          <p:cNvPr id="9" name="simple"/>
          <p:cNvSpPr/>
          <p:nvPr/>
        </p:nvSpPr>
        <p:spPr>
          <a:xfrm>
            <a:off x="8449733" y="3318934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Simple </a:t>
            </a:r>
            <a:endParaRPr lang="en-US" sz="2800" dirty="0"/>
          </a:p>
        </p:txBody>
      </p:sp>
      <p:sp>
        <p:nvSpPr>
          <p:cNvPr id="10" name="satisifed"/>
          <p:cNvSpPr/>
          <p:nvPr/>
        </p:nvSpPr>
        <p:spPr>
          <a:xfrm>
            <a:off x="8449732" y="4411134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Calm </a:t>
            </a:r>
            <a:endParaRPr lang="en-US" sz="2800" dirty="0"/>
          </a:p>
        </p:txBody>
      </p:sp>
      <p:sp>
        <p:nvSpPr>
          <p:cNvPr id="11" name="boring"/>
          <p:cNvSpPr/>
          <p:nvPr/>
        </p:nvSpPr>
        <p:spPr>
          <a:xfrm>
            <a:off x="8449731" y="5503334"/>
            <a:ext cx="2675467" cy="9821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Boring</a:t>
            </a:r>
            <a:endParaRPr lang="en-US" sz="2800" dirty="0"/>
          </a:p>
        </p:txBody>
      </p:sp>
      <p:sp>
        <p:nvSpPr>
          <p:cNvPr id="4" name="Freeform 3"/>
          <p:cNvSpPr/>
          <p:nvPr/>
        </p:nvSpPr>
        <p:spPr>
          <a:xfrm>
            <a:off x="3325091" y="2513089"/>
            <a:ext cx="5135418" cy="3925395"/>
          </a:xfrm>
          <a:custGeom>
            <a:avLst/>
            <a:gdLst>
              <a:gd name="connsiteX0" fmla="*/ 0 w 5135418"/>
              <a:gd name="connsiteY0" fmla="*/ 202402 h 3925395"/>
              <a:gd name="connsiteX1" fmla="*/ 895927 w 5135418"/>
              <a:gd name="connsiteY1" fmla="*/ 377893 h 3925395"/>
              <a:gd name="connsiteX2" fmla="*/ 1274618 w 5135418"/>
              <a:gd name="connsiteY2" fmla="*/ 3647566 h 3925395"/>
              <a:gd name="connsiteX3" fmla="*/ 5135418 w 5135418"/>
              <a:gd name="connsiteY3" fmla="*/ 3527493 h 392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5418" h="3925395">
                <a:moveTo>
                  <a:pt x="0" y="202402"/>
                </a:moveTo>
                <a:cubicBezTo>
                  <a:pt x="341745" y="3050"/>
                  <a:pt x="683491" y="-196301"/>
                  <a:pt x="895927" y="377893"/>
                </a:cubicBezTo>
                <a:cubicBezTo>
                  <a:pt x="1108363" y="952087"/>
                  <a:pt x="568036" y="3122633"/>
                  <a:pt x="1274618" y="3647566"/>
                </a:cubicBezTo>
                <a:cubicBezTo>
                  <a:pt x="1981200" y="4172499"/>
                  <a:pt x="3558309" y="3849996"/>
                  <a:pt x="5135418" y="3527493"/>
                </a:cubicBezTo>
              </a:path>
            </a:pathLst>
          </a:cu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343564" y="2604428"/>
            <a:ext cx="5126181" cy="1404324"/>
          </a:xfrm>
          <a:custGeom>
            <a:avLst/>
            <a:gdLst>
              <a:gd name="connsiteX0" fmla="*/ 0 w 5126181"/>
              <a:gd name="connsiteY0" fmla="*/ 1228663 h 1404324"/>
              <a:gd name="connsiteX1" fmla="*/ 1551709 w 5126181"/>
              <a:gd name="connsiteY1" fmla="*/ 227 h 1404324"/>
              <a:gd name="connsiteX2" fmla="*/ 3583709 w 5126181"/>
              <a:gd name="connsiteY2" fmla="*/ 1311790 h 1404324"/>
              <a:gd name="connsiteX3" fmla="*/ 5126181 w 5126181"/>
              <a:gd name="connsiteY3" fmla="*/ 1191717 h 140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181" h="1404324">
                <a:moveTo>
                  <a:pt x="0" y="1228663"/>
                </a:moveTo>
                <a:cubicBezTo>
                  <a:pt x="477212" y="607518"/>
                  <a:pt x="954424" y="-13627"/>
                  <a:pt x="1551709" y="227"/>
                </a:cubicBezTo>
                <a:cubicBezTo>
                  <a:pt x="2148994" y="14081"/>
                  <a:pt x="2987964" y="1113208"/>
                  <a:pt x="3583709" y="1311790"/>
                </a:cubicBezTo>
                <a:cubicBezTo>
                  <a:pt x="4179454" y="1510372"/>
                  <a:pt x="4652817" y="1351044"/>
                  <a:pt x="5126181" y="1191717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343564" y="2511072"/>
            <a:ext cx="5116945" cy="2749087"/>
          </a:xfrm>
          <a:custGeom>
            <a:avLst/>
            <a:gdLst>
              <a:gd name="connsiteX0" fmla="*/ 0 w 5116945"/>
              <a:gd name="connsiteY0" fmla="*/ 2356492 h 2749087"/>
              <a:gd name="connsiteX1" fmla="*/ 2632363 w 5116945"/>
              <a:gd name="connsiteY1" fmla="*/ 2587401 h 2749087"/>
              <a:gd name="connsiteX2" fmla="*/ 4424218 w 5116945"/>
              <a:gd name="connsiteY2" fmla="*/ 241364 h 2749087"/>
              <a:gd name="connsiteX3" fmla="*/ 5116945 w 5116945"/>
              <a:gd name="connsiteY3" fmla="*/ 195183 h 274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945" h="2749087">
                <a:moveTo>
                  <a:pt x="0" y="2356492"/>
                </a:moveTo>
                <a:cubicBezTo>
                  <a:pt x="947496" y="2648207"/>
                  <a:pt x="1894993" y="2939922"/>
                  <a:pt x="2632363" y="2587401"/>
                </a:cubicBezTo>
                <a:cubicBezTo>
                  <a:pt x="3369733" y="2234880"/>
                  <a:pt x="4010121" y="640067"/>
                  <a:pt x="4424218" y="241364"/>
                </a:cubicBezTo>
                <a:cubicBezTo>
                  <a:pt x="4838315" y="-157339"/>
                  <a:pt x="4977630" y="18922"/>
                  <a:pt x="5116945" y="195183"/>
                </a:cubicBezTo>
              </a:path>
            </a:pathLst>
          </a:cu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352800" y="4813769"/>
            <a:ext cx="5107709" cy="1161239"/>
          </a:xfrm>
          <a:custGeom>
            <a:avLst/>
            <a:gdLst>
              <a:gd name="connsiteX0" fmla="*/ 0 w 5107709"/>
              <a:gd name="connsiteY0" fmla="*/ 1143686 h 1161239"/>
              <a:gd name="connsiteX1" fmla="*/ 2050473 w 5107709"/>
              <a:gd name="connsiteY1" fmla="*/ 1023613 h 1161239"/>
              <a:gd name="connsiteX2" fmla="*/ 3962400 w 5107709"/>
              <a:gd name="connsiteY2" fmla="*/ 127686 h 1161239"/>
              <a:gd name="connsiteX3" fmla="*/ 5107709 w 5107709"/>
              <a:gd name="connsiteY3" fmla="*/ 26086 h 116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7709" h="1161239">
                <a:moveTo>
                  <a:pt x="0" y="1143686"/>
                </a:moveTo>
                <a:cubicBezTo>
                  <a:pt x="695036" y="1168316"/>
                  <a:pt x="1390073" y="1192946"/>
                  <a:pt x="2050473" y="1023613"/>
                </a:cubicBezTo>
                <a:cubicBezTo>
                  <a:pt x="2710873" y="854280"/>
                  <a:pt x="3452861" y="293940"/>
                  <a:pt x="3962400" y="127686"/>
                </a:cubicBezTo>
                <a:cubicBezTo>
                  <a:pt x="4471939" y="-38568"/>
                  <a:pt x="4789824" y="-6241"/>
                  <a:pt x="5107709" y="26086"/>
                </a:cubicBezTo>
              </a:path>
            </a:pathLst>
          </a:cu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bank (Label)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633" y="1686935"/>
            <a:ext cx="6242043" cy="51710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19636" y="1686935"/>
            <a:ext cx="1071419" cy="370466"/>
          </a:xfrm>
          <a:prstGeom prst="rect">
            <a:avLst/>
          </a:prstGeom>
          <a:solidFill>
            <a:srgbClr val="A1B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29481" y="2752057"/>
            <a:ext cx="2043370" cy="370466"/>
          </a:xfrm>
          <a:prstGeom prst="rect">
            <a:avLst/>
          </a:prstGeom>
          <a:solidFill>
            <a:srgbClr val="A1B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172851" y="1872168"/>
            <a:ext cx="2143263" cy="370466"/>
          </a:xfrm>
          <a:prstGeom prst="rect">
            <a:avLst/>
          </a:prstGeom>
          <a:solidFill>
            <a:srgbClr val="A1B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4781" y="3585920"/>
            <a:ext cx="1757219" cy="370466"/>
          </a:xfrm>
          <a:prstGeom prst="rect">
            <a:avLst/>
          </a:prstGeom>
          <a:solidFill>
            <a:srgbClr val="A1B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169235" y="3844022"/>
            <a:ext cx="969819" cy="370466"/>
          </a:xfrm>
          <a:prstGeom prst="rect">
            <a:avLst/>
          </a:prstGeom>
          <a:solidFill>
            <a:srgbClr val="A1B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13054" y="4574785"/>
            <a:ext cx="1390278" cy="370466"/>
          </a:xfrm>
          <a:prstGeom prst="rect">
            <a:avLst/>
          </a:prstGeom>
          <a:solidFill>
            <a:srgbClr val="9AB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65738" y="5164567"/>
            <a:ext cx="2207935" cy="370466"/>
          </a:xfrm>
          <a:prstGeom prst="rect">
            <a:avLst/>
          </a:prstGeom>
          <a:solidFill>
            <a:srgbClr val="9AB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02633" y="6369599"/>
            <a:ext cx="2088422" cy="370466"/>
          </a:xfrm>
          <a:prstGeom prst="rect">
            <a:avLst/>
          </a:prstGeom>
          <a:solidFill>
            <a:srgbClr val="96A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626763" y="6384612"/>
            <a:ext cx="2382982" cy="370466"/>
          </a:xfrm>
          <a:prstGeom prst="rect">
            <a:avLst/>
          </a:prstGeom>
          <a:solidFill>
            <a:srgbClr val="96A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945090" y="5503827"/>
            <a:ext cx="1390278" cy="370466"/>
          </a:xfrm>
          <a:prstGeom prst="rect">
            <a:avLst/>
          </a:prstGeom>
          <a:solidFill>
            <a:srgbClr val="98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3471" y="1884219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Toast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7441" y="4051565"/>
            <a:ext cx="107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Rings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781" y="5088190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Bride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1326" y="2599303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Photos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2408" y="5503827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Tuxedo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8174" y="3215971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Bouquet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9350" y="1425325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Decorations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9874" y="4313175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Dress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7431" y="5846379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Cake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9222" y="2371035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Groom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081" y="41520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Car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7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57461 0.239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4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2253 0.10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60521 -0.074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59753 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41784 0.1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74675 0.311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1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2252 0.104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6393 -0.2231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60625 -0.4800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0.34739 0.05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50144 -0.2509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5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Bank (Fill in the Blank)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12355" y="5519967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oast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9164" y="5475913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ings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081" y="6107989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bride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0279" y="6159013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hotos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8557" y="6107989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uxedo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3517" y="5475913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ouquet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18732" y="6087240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ecorations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4565" y="608142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ress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7881" y="6107989"/>
            <a:ext cx="107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ake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5492" y="5475913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g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room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3042" y="5490661"/>
            <a:ext cx="76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9562" y="1634736"/>
            <a:ext cx="118305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The bride and groom arrived to the wedding in a _____.  The _________ wore her beautiful ________ and the _________ wore a  handsome ____________.  They gave each other _______ and the groom’s brother said a great ________.  Everyone took ________.  They loved the beautiful __________ and the delicious __________.  Finally, the bride threw the ___________ as it is tradition.  </a:t>
            </a:r>
            <a:endParaRPr lang="en-US" sz="2800" dirty="0">
              <a:solidFill>
                <a:schemeClr val="accent5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10964 -0.371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02617 -0.356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-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2487 -0.446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-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35117 -0.363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28203 -0.16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51016 -0.5386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08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2625 -0.536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959 -0.350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73854 -0.6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04714 -0.260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49531 -0.540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66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Bank (Fill in the Blank)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12355" y="5519967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oast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9164" y="5475913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ings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081" y="6107989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bride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0279" y="6159013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hotos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8557" y="6107989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uxedo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3517" y="5475913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ouquet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18732" y="6087240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ecorations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4565" y="608142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ress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7881" y="6107989"/>
            <a:ext cx="107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ake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5492" y="5475913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g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room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3042" y="5490661"/>
            <a:ext cx="76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9562" y="1634736"/>
            <a:ext cx="118305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The bride and groom arrived to the wedding in a _____.  The _________ wore her beautiful ________ and the _________ wore a  handsome ____________.  They gave each other _______ and the groom’s brother said a great ________.  Everyone took ________.  They loved the beautiful __________ and the delicious __________.  Finally, the bride threw the ___________ as it is tradition.  </a:t>
            </a:r>
            <a:endParaRPr lang="en-US" sz="2800" dirty="0">
              <a:solidFill>
                <a:schemeClr val="accent5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5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77057 -0.26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29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69609 -0.271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11862 -0.446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09349 -0.358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08463 -0.0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56341 -0.5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4" y="-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14609 -0.53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28555 -0.3513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93 -3.7037E-6 L 0.79661 -0.6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84" y="-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28256 -0.2594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-0.23255 -0.4483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-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words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333" y="1786467"/>
            <a:ext cx="10955867" cy="2789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The bride and groom arrived to the wedding in a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car.  The bride wore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her beautiful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dress and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the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groom wore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a  handsome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tuxedo.  They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gave each other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rings and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the groom’s brother said a great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toast.  Everyone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took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photos.  They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loved the beautiful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decorations and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the delicious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cake.  Finally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, the bride threw the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bouquet as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it is tradition.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65867" y="5344527"/>
            <a:ext cx="382693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latin typeface="Aleo" panose="020F0502020204030203" pitchFamily="34" charset="0"/>
              </a:rPr>
              <a:t>Underline the adjectives. 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latin typeface="Aleo" panose="020F0502020204030203" pitchFamily="34" charset="0"/>
              </a:rPr>
              <a:t>Circle the Nouns.  </a:t>
            </a:r>
            <a:endParaRPr lang="en-US" sz="2400" dirty="0"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3000" y="5363521"/>
            <a:ext cx="55372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latin typeface="Aleo" panose="020F0502020204030203" pitchFamily="34" charset="0"/>
              </a:rPr>
              <a:t>Find “toast”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latin typeface="Aleo" panose="020F0502020204030203" pitchFamily="34" charset="0"/>
              </a:rPr>
              <a:t>Circle what the man wore.  </a:t>
            </a: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(context) 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8067" y="2819401"/>
            <a:ext cx="13462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16600" y="2819401"/>
            <a:ext cx="146473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31933" y="3369735"/>
            <a:ext cx="643467" cy="1693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64267" y="3928535"/>
            <a:ext cx="13462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02867" y="3945469"/>
            <a:ext cx="13462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600200" y="1786467"/>
            <a:ext cx="872067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14134" y="1807785"/>
            <a:ext cx="914399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92801" y="1807785"/>
            <a:ext cx="1269999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79267" y="1807785"/>
            <a:ext cx="550333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906933" y="1837268"/>
            <a:ext cx="872067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883833" y="2349502"/>
            <a:ext cx="872067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752600" y="1938867"/>
            <a:ext cx="872067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80365" y="2357969"/>
            <a:ext cx="969433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89797" y="2366587"/>
            <a:ext cx="1045633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3532" y="2891519"/>
            <a:ext cx="872067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63432" y="2898225"/>
            <a:ext cx="1079501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405030" y="2908153"/>
            <a:ext cx="872067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342965" y="2914504"/>
            <a:ext cx="1071035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285561" y="2889105"/>
            <a:ext cx="1409706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268132" y="3473345"/>
            <a:ext cx="1642535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336366" y="3473345"/>
            <a:ext cx="660399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643715" y="2914504"/>
            <a:ext cx="1136647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719725" y="3460496"/>
            <a:ext cx="872067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33902" y="3994974"/>
            <a:ext cx="1282698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675967" y="3981348"/>
            <a:ext cx="1401233" cy="64346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359233" y="2841045"/>
            <a:ext cx="1011770" cy="73386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744437" y="2319514"/>
            <a:ext cx="2632946" cy="73386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words</a:t>
            </a:r>
            <a:br>
              <a:rPr lang="en-US" dirty="0" smtClean="0"/>
            </a:b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(Superheroes)  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321"/>
            <a:ext cx="5444067" cy="684767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626135"/>
              </p:ext>
            </p:extLst>
          </p:nvPr>
        </p:nvGraphicFramePr>
        <p:xfrm>
          <a:off x="6104469" y="2319867"/>
          <a:ext cx="5401731" cy="415713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800577"/>
                <a:gridCol w="1800577"/>
                <a:gridCol w="1800577"/>
              </a:tblGrid>
              <a:tr h="449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ANTMAN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AQUAMAN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AVENGERS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449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BATMAN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BLACKPANTHER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BLACKWIDOW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449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CATWOMAN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DAREDEVIL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DEADPOOL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449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FLASH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GROOT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HANCOCK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449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HAWKEYE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HELLBOY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HULK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449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IRONMAN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MYSTIQUE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PROFESSORX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449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QUICKSILVER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SPIDERMAN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STORM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449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SUPERMAN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THOR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WOLVERINE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565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WONDERWOMAN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XMEN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26 Heroes    </a:t>
                      </a:r>
                      <a:endParaRPr lang="en-US" sz="32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517560" y="4597758"/>
            <a:ext cx="3926506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 rot="5400000">
            <a:off x="-2262043" y="2298879"/>
            <a:ext cx="5009882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58779" y="5974047"/>
            <a:ext cx="2518993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00707" y="5974047"/>
            <a:ext cx="2168241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862253" y="4125929"/>
            <a:ext cx="2864494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18464333">
            <a:off x="-432913" y="2507657"/>
            <a:ext cx="6873018" cy="362901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3198187">
            <a:off x="1537605" y="1490463"/>
            <a:ext cx="3973196" cy="269095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5400000">
            <a:off x="-1164600" y="1609033"/>
            <a:ext cx="3602061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235375" y="3646959"/>
            <a:ext cx="1464428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6836" y="5494678"/>
            <a:ext cx="3662967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5400000">
            <a:off x="3268229" y="1798959"/>
            <a:ext cx="3283876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18477829">
            <a:off x="-640415" y="2125024"/>
            <a:ext cx="5666105" cy="336566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-35601" y="1147837"/>
            <a:ext cx="2694197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3161889">
            <a:off x="2973386" y="3466075"/>
            <a:ext cx="2063192" cy="311366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5400000">
            <a:off x="3168350" y="1849070"/>
            <a:ext cx="4194680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5400000">
            <a:off x="3434225" y="1782716"/>
            <a:ext cx="2240364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09000" y="5046218"/>
            <a:ext cx="2886225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18477829">
            <a:off x="380729" y="3662316"/>
            <a:ext cx="2693618" cy="341480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3161889">
            <a:off x="2174273" y="2319473"/>
            <a:ext cx="2602025" cy="338779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862254" y="6420548"/>
            <a:ext cx="2538746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 rot="16200000">
            <a:off x="-572496" y="1343999"/>
            <a:ext cx="3117800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 rot="18477829">
            <a:off x="-445429" y="1906980"/>
            <a:ext cx="4958940" cy="32167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583605" y="5507342"/>
            <a:ext cx="1860461" cy="41212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 rot="18477829">
            <a:off x="-745123" y="3449964"/>
            <a:ext cx="4541418" cy="348698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 rot="3161889">
            <a:off x="-71083" y="1898206"/>
            <a:ext cx="5039398" cy="324834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 rot="3198187">
            <a:off x="1403140" y="2057079"/>
            <a:ext cx="4465805" cy="363790"/>
          </a:xfrm>
          <a:prstGeom prst="roundRect">
            <a:avLst>
              <a:gd name="adj" fmla="val 5000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7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7" y="2913594"/>
            <a:ext cx="11015133" cy="1293028"/>
          </a:xfrm>
        </p:spPr>
        <p:txBody>
          <a:bodyPr/>
          <a:lstStyle/>
          <a:p>
            <a:pPr algn="ctr"/>
            <a:r>
              <a:rPr lang="en-US" cap="none" dirty="0" smtClean="0"/>
              <a:t>How do native speakers acquire new words? 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9839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Crossword </a:t>
            </a:r>
            <a:endParaRPr lang="en-US" dirty="0"/>
          </a:p>
        </p:txBody>
      </p:sp>
      <p:pic>
        <p:nvPicPr>
          <p:cNvPr id="1026" name="Picture 2" descr="Image result for crossw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Elicit information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97467" y="2364260"/>
            <a:ext cx="889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Who is your favorite Superhero?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7467" y="3117793"/>
            <a:ext cx="8898466" cy="57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What superheroes do you know?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7467" y="3871326"/>
            <a:ext cx="8898466" cy="57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What superpower do you want? 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7467" y="4624859"/>
            <a:ext cx="889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Who is your favorite Superhero?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467" y="5378392"/>
            <a:ext cx="8898466" cy="57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Who is stronger, Hulk or Superman?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7467" y="6131925"/>
            <a:ext cx="8898466" cy="57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Which superhero has the best power? 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934" y="3529781"/>
            <a:ext cx="5905065" cy="331848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552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Bingo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42" y="463550"/>
            <a:ext cx="4992158" cy="618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 (draw it)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43138"/>
            <a:ext cx="1781175" cy="2028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4494613"/>
            <a:ext cx="6086475" cy="2028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112" y="77388"/>
            <a:ext cx="5810250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512" y="2366963"/>
            <a:ext cx="3752850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15913" y="1715779"/>
            <a:ext cx="2413000" cy="57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Anxious  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1175" y="1733807"/>
            <a:ext cx="241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Blissful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78263" y="1784533"/>
            <a:ext cx="241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Annoyed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84957" y="4063234"/>
            <a:ext cx="241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Frustrated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1175" y="3921251"/>
            <a:ext cx="241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Content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31430" y="4045076"/>
            <a:ext cx="241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Disgusted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84681" y="6250678"/>
            <a:ext cx="241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Indifferent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64507" y="6250678"/>
            <a:ext cx="241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Hung over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58154" y="6284638"/>
            <a:ext cx="241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Love-struck 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Love-struck</a:t>
            </a:r>
            <a:endParaRPr lang="en-US" dirty="0"/>
          </a:p>
        </p:txBody>
      </p:sp>
      <p:pic>
        <p:nvPicPr>
          <p:cNvPr id="4098" name="Picture 2" descr="Image result for lovestr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9" y="1778001"/>
            <a:ext cx="4669452" cy="44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5207" y="4876800"/>
            <a:ext cx="1546621" cy="153140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427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5122" name="Picture 2" descr="Image result for conten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1" y="1603373"/>
            <a:ext cx="6770159" cy="464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6475" y="4524375"/>
            <a:ext cx="2295525" cy="233362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5047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Annoyed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48900" y="5019675"/>
            <a:ext cx="1943100" cy="1838325"/>
          </a:xfrm>
          <a:prstGeom prst="rect">
            <a:avLst/>
          </a:prstGeom>
        </p:spPr>
      </p:pic>
      <p:pic>
        <p:nvPicPr>
          <p:cNvPr id="6148" name="Picture 4" descr="Image result for annoy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7" y="1895475"/>
            <a:ext cx="7566025" cy="42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Anxious </a:t>
            </a:r>
            <a:endParaRPr lang="en-US" dirty="0"/>
          </a:p>
        </p:txBody>
      </p:sp>
      <p:pic>
        <p:nvPicPr>
          <p:cNvPr id="7170" name="Picture 2" descr="Image result for anxi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867" y="1684867"/>
            <a:ext cx="9239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anxious fa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783" y="4377268"/>
            <a:ext cx="2684992" cy="2684993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29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Indifferent </a:t>
            </a:r>
            <a:endParaRPr lang="en-US" dirty="0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33" y="4258733"/>
            <a:ext cx="2599267" cy="259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indiffere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958" y="697111"/>
            <a:ext cx="10952691" cy="61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0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Blissful</a:t>
            </a:r>
            <a:endParaRPr lang="en-US" dirty="0"/>
          </a:p>
        </p:txBody>
      </p:sp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48833"/>
            <a:ext cx="70612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bliss emot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5" y="485986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6826" y="6057883"/>
            <a:ext cx="6144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www.youtube.com/watch?v=4WvwX18oMR4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92667" y="2913594"/>
            <a:ext cx="11015133" cy="1293028"/>
          </a:xfrm>
        </p:spPr>
        <p:txBody>
          <a:bodyPr/>
          <a:lstStyle/>
          <a:p>
            <a:pPr algn="ctr"/>
            <a:r>
              <a:rPr lang="en-US" cap="none" dirty="0" smtClean="0"/>
              <a:t>Best Christmas Ever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4793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Disgusted </a:t>
            </a:r>
            <a:endParaRPr lang="en-US" dirty="0"/>
          </a:p>
        </p:txBody>
      </p:sp>
      <p:pic>
        <p:nvPicPr>
          <p:cNvPr id="10242" name="Picture 2" descr="Image result for disgusted emot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322" y="4133321"/>
            <a:ext cx="2724678" cy="27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disgust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E0E10"/>
              </a:clrFrom>
              <a:clrTo>
                <a:srgbClr val="0E0E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33" y="326756"/>
            <a:ext cx="9796866" cy="653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5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 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8575" y="4716462"/>
            <a:ext cx="1924050" cy="2047875"/>
          </a:xfrm>
          <a:prstGeom prst="rect">
            <a:avLst/>
          </a:prstGeom>
        </p:spPr>
      </p:pic>
      <p:pic>
        <p:nvPicPr>
          <p:cNvPr id="11270" name="Picture 6" descr="Image result for hung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3845"/>
            <a:ext cx="7887758" cy="414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76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Frustrated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" y="2099381"/>
            <a:ext cx="7984067" cy="475862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292" name="Picture 4" descr="Image result for frustrated emot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134" y="4839759"/>
            <a:ext cx="1721908" cy="172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7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/ Gifs</a:t>
            </a:r>
            <a:endParaRPr lang="en-US" dirty="0"/>
          </a:p>
        </p:txBody>
      </p:sp>
      <p:pic>
        <p:nvPicPr>
          <p:cNvPr id="13314" name="Picture 2" descr="Image result for gif jogg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27" y="1032933"/>
            <a:ext cx="5472381" cy="53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71687" y="5966046"/>
            <a:ext cx="2413000" cy="733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Jogging </a:t>
            </a:r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5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 (Color it)</a:t>
            </a:r>
            <a:endParaRPr lang="en-US" dirty="0"/>
          </a:p>
        </p:txBody>
      </p:sp>
      <p:pic>
        <p:nvPicPr>
          <p:cNvPr id="14338" name="Picture 2" descr="http://www.esltoybox.com/wp-content/uploads/2017/03/39a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" y="2328992"/>
            <a:ext cx="7159626" cy="411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586133" y="2328993"/>
            <a:ext cx="45211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Follow Instructions:  </a:t>
            </a:r>
            <a:b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</a:b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“Color the banana red.”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33735" y="4387385"/>
            <a:ext cx="46735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leo" panose="020F0502020204030203" pitchFamily="34" charset="0"/>
              </a:rPr>
              <a:t>Color the picture.  There are color cards and fruit cards.  Draw two cards to see if they get a point.  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1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Brainstorming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9428" y="2724150"/>
            <a:ext cx="928687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4373"/>
            <a:ext cx="9753600" cy="1293028"/>
          </a:xfrm>
        </p:spPr>
        <p:txBody>
          <a:bodyPr/>
          <a:lstStyle/>
          <a:p>
            <a:r>
              <a:rPr lang="en-US" cap="none" dirty="0" smtClean="0"/>
              <a:t>Collective vs. Individual Knowledge 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Google Algorithms </a:t>
            </a:r>
          </a:p>
          <a:p>
            <a:pPr lvl="1"/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Targeted advertising </a:t>
            </a:r>
          </a:p>
          <a:p>
            <a:pPr lvl="1"/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Metadata</a:t>
            </a:r>
          </a:p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Access to information </a:t>
            </a:r>
          </a:p>
          <a:p>
            <a:pPr lvl="1"/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future of AI </a:t>
            </a:r>
          </a:p>
          <a:p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Conversation by committee </a:t>
            </a:r>
          </a:p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Eliciting information </a:t>
            </a:r>
          </a:p>
          <a:p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Sharing knowledge </a:t>
            </a:r>
          </a:p>
        </p:txBody>
      </p:sp>
      <p:pic>
        <p:nvPicPr>
          <p:cNvPr id="1026" name="Picture 2" descr="Image result for i robo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554" y="3581400"/>
            <a:ext cx="691005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245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 map 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758267" y="3522133"/>
            <a:ext cx="2125133" cy="113453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Food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3462866" y="1158876"/>
            <a:ext cx="2429933" cy="90593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Fruit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8326965" y="2057401"/>
            <a:ext cx="2429933" cy="90593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Meat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380999" y="2893483"/>
            <a:ext cx="2709334" cy="90593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Vegetables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2328334" y="5503333"/>
            <a:ext cx="2429933" cy="90593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Grain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8326966" y="5334001"/>
            <a:ext cx="2429933" cy="90593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Dairy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142067" y="4351866"/>
            <a:ext cx="2192865" cy="5503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Producers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7349066" y="3814233"/>
            <a:ext cx="2192865" cy="5503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Consumers</a:t>
            </a:r>
            <a:endParaRPr lang="en-US" sz="2800" dirty="0"/>
          </a:p>
        </p:txBody>
      </p:sp>
      <p:cxnSp>
        <p:nvCxnSpPr>
          <p:cNvPr id="12" name="Straight Connector 11"/>
          <p:cNvCxnSpPr>
            <a:endCxn id="9" idx="3"/>
          </p:cNvCxnSpPr>
          <p:nvPr/>
        </p:nvCxnSpPr>
        <p:spPr>
          <a:xfrm flipH="1">
            <a:off x="4334932" y="4351866"/>
            <a:ext cx="567268" cy="275167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357032" y="2064809"/>
            <a:ext cx="1181101" cy="2279649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" idx="2"/>
          </p:cNvCxnSpPr>
          <p:nvPr/>
        </p:nvCxnSpPr>
        <p:spPr>
          <a:xfrm flipH="1" flipV="1">
            <a:off x="1735666" y="3799416"/>
            <a:ext cx="1130301" cy="55245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7" idx="0"/>
          </p:cNvCxnSpPr>
          <p:nvPr/>
        </p:nvCxnSpPr>
        <p:spPr>
          <a:xfrm>
            <a:off x="3357032" y="4896907"/>
            <a:ext cx="186269" cy="606426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0" idx="1"/>
            <a:endCxn id="3" idx="6"/>
          </p:cNvCxnSpPr>
          <p:nvPr/>
        </p:nvCxnSpPr>
        <p:spPr>
          <a:xfrm flipH="1">
            <a:off x="6883400" y="4089400"/>
            <a:ext cx="46566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5" idx="2"/>
            <a:endCxn id="10" idx="0"/>
          </p:cNvCxnSpPr>
          <p:nvPr/>
        </p:nvCxnSpPr>
        <p:spPr>
          <a:xfrm flipH="1">
            <a:off x="8445499" y="2963334"/>
            <a:ext cx="1096433" cy="850899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0" idx="2"/>
            <a:endCxn id="8" idx="0"/>
          </p:cNvCxnSpPr>
          <p:nvPr/>
        </p:nvCxnSpPr>
        <p:spPr>
          <a:xfrm>
            <a:off x="8445499" y="4364566"/>
            <a:ext cx="1096434" cy="96943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6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Questions</a:t>
            </a:r>
            <a:endParaRPr lang="en-US" dirty="0"/>
          </a:p>
        </p:txBody>
      </p:sp>
      <p:pic>
        <p:nvPicPr>
          <p:cNvPr id="3074" name="Picture 2" descr="Image result for asking leading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2455334"/>
            <a:ext cx="7620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7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 smtClean="0"/>
              <a:t>What did you do when you woke up today? 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Expectation vs. Reality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Did they tell the truth? 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50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 smtClean="0"/>
              <a:t>What will you do after school? 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 smtClean="0"/>
              <a:t>Do you do that everyday? 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 smtClean="0"/>
              <a:t>What time do you do that? 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 smtClean="0"/>
              <a:t>“Today’s lesson is about daily routines”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 brush my teeth at 6am. 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755906"/>
            <a:ext cx="11963400" cy="1293028"/>
          </a:xfrm>
        </p:spPr>
        <p:txBody>
          <a:bodyPr/>
          <a:lstStyle/>
          <a:p>
            <a:r>
              <a:rPr lang="en-US" cap="none" dirty="0" smtClean="0"/>
              <a:t>When to teach Vocabulary in the Classroom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0132" y="2194560"/>
            <a:ext cx="7476067" cy="4024125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Before reading</a:t>
            </a:r>
          </a:p>
          <a:p>
            <a:pPr algn="ctr"/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During reading</a:t>
            </a:r>
          </a:p>
          <a:p>
            <a:pPr algn="ctr"/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After reading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Image result for teaching vocabul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037945"/>
            <a:ext cx="43815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2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Expectation vs. Reality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Was it a good Christmas?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159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Expectation vs. Reality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Why is it called, </a:t>
            </a:r>
          </a:p>
          <a:p>
            <a:pPr marL="0" indent="0" algn="ctr">
              <a:buNone/>
            </a:pPr>
            <a:r>
              <a:rPr lang="en-US" sz="5400" dirty="0" smtClean="0"/>
              <a:t>“Best Christmas Ever”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0241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It was a breeze. </a:t>
            </a:r>
            <a:endParaRPr lang="en-US" cap="none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89496" y="2621311"/>
            <a:ext cx="4140200" cy="23820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Dana loves her playhouse.  You weren’t up too late building it, were you?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5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33173"/>
            <a:ext cx="5367867" cy="1284560"/>
          </a:xfrm>
        </p:spPr>
        <p:txBody>
          <a:bodyPr/>
          <a:lstStyle/>
          <a:p>
            <a:r>
              <a:rPr lang="en-US" cap="none" dirty="0" smtClean="0"/>
              <a:t>They made my day. </a:t>
            </a:r>
            <a:endParaRPr lang="en-US" cap="none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06901" y="2578181"/>
            <a:ext cx="4585099" cy="3839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No, I love that we hosted this year.  Honestly babe, </a:t>
            </a:r>
            <a:r>
              <a:rPr lang="en-US" sz="2800" u="sng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they made my day</a:t>
            </a:r>
            <a:r>
              <a:rPr lang="en-US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 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399</TotalTime>
  <Words>717</Words>
  <Application>Microsoft Office PowerPoint</Application>
  <PresentationFormat>Widescreen</PresentationFormat>
  <Paragraphs>200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맑은 고딕</vt:lpstr>
      <vt:lpstr>맑은 고딕</vt:lpstr>
      <vt:lpstr>Aleo</vt:lpstr>
      <vt:lpstr>Arial</vt:lpstr>
      <vt:lpstr>Calibri</vt:lpstr>
      <vt:lpstr>Century Gothic</vt:lpstr>
      <vt:lpstr>Times New Roman</vt:lpstr>
      <vt:lpstr>Vapor Trail</vt:lpstr>
      <vt:lpstr>Vocabulary Knowledge</vt:lpstr>
      <vt:lpstr>How do students acquire new words? </vt:lpstr>
      <vt:lpstr>How do native speakers acquire new words? </vt:lpstr>
      <vt:lpstr>Best Christmas Ever</vt:lpstr>
      <vt:lpstr>Expectation vs. Reality</vt:lpstr>
      <vt:lpstr>Expectation vs. Reality</vt:lpstr>
      <vt:lpstr>Expectation vs. Reality</vt:lpstr>
      <vt:lpstr>It was a breeze. </vt:lpstr>
      <vt:lpstr>They made my day. </vt:lpstr>
      <vt:lpstr>The hostess with the mostest.  </vt:lpstr>
      <vt:lpstr>“Christmas cheer”</vt:lpstr>
      <vt:lpstr>This will sound corny.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in the Classroom</vt:lpstr>
      <vt:lpstr>Direct Translation</vt:lpstr>
      <vt:lpstr>Matching</vt:lpstr>
      <vt:lpstr>Matching</vt:lpstr>
      <vt:lpstr>Matching (Synonyms)</vt:lpstr>
      <vt:lpstr>Matching (Antonyms)</vt:lpstr>
      <vt:lpstr>Word bank (Label) </vt:lpstr>
      <vt:lpstr>Word Bank (Fill in the Blank) </vt:lpstr>
      <vt:lpstr>Word Bank (Fill in the Blank) </vt:lpstr>
      <vt:lpstr>Find the words</vt:lpstr>
      <vt:lpstr>Find the words (Superheroes)  </vt:lpstr>
      <vt:lpstr>Crossword </vt:lpstr>
      <vt:lpstr>Elicit information</vt:lpstr>
      <vt:lpstr>Bingo</vt:lpstr>
      <vt:lpstr>Art (draw it)</vt:lpstr>
      <vt:lpstr>Love-struck</vt:lpstr>
      <vt:lpstr>content</vt:lpstr>
      <vt:lpstr>Annoyed </vt:lpstr>
      <vt:lpstr>Anxious </vt:lpstr>
      <vt:lpstr>Indifferent </vt:lpstr>
      <vt:lpstr>Blissful</vt:lpstr>
      <vt:lpstr>Disgusted </vt:lpstr>
      <vt:lpstr>Hung over</vt:lpstr>
      <vt:lpstr>Frustrated </vt:lpstr>
      <vt:lpstr>Pictures / Gifs</vt:lpstr>
      <vt:lpstr>Art (Color it)</vt:lpstr>
      <vt:lpstr>Brainstorming </vt:lpstr>
      <vt:lpstr>Collective vs. Individual Knowledge </vt:lpstr>
      <vt:lpstr>Mind map </vt:lpstr>
      <vt:lpstr>Leading Questions</vt:lpstr>
      <vt:lpstr>What did you do when you woke up today? </vt:lpstr>
      <vt:lpstr>What will you do after school? </vt:lpstr>
      <vt:lpstr>Do you do that everyday? </vt:lpstr>
      <vt:lpstr>What time do you do that? </vt:lpstr>
      <vt:lpstr>“Today’s lesson is about daily routines”</vt:lpstr>
      <vt:lpstr>When to teach Vocabulary in the Classroom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 Knowledge</dc:title>
  <dc:creator>Joseph Moore</dc:creator>
  <cp:lastModifiedBy>Joseph Moore</cp:lastModifiedBy>
  <cp:revision>46</cp:revision>
  <dcterms:created xsi:type="dcterms:W3CDTF">2018-12-27T03:35:29Z</dcterms:created>
  <dcterms:modified xsi:type="dcterms:W3CDTF">2018-12-31T05:41:11Z</dcterms:modified>
</cp:coreProperties>
</file>