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262" r:id="rId3"/>
    <p:sldId id="263" r:id="rId4"/>
    <p:sldId id="264" r:id="rId5"/>
    <p:sldId id="265" r:id="rId6"/>
    <p:sldId id="266" r:id="rId7"/>
    <p:sldId id="267" r:id="rId8"/>
    <p:sldId id="268" r:id="rId9"/>
    <p:sldId id="269" r:id="rId10"/>
    <p:sldId id="280" r:id="rId11"/>
    <p:sldId id="281" r:id="rId12"/>
    <p:sldId id="270" r:id="rId13"/>
    <p:sldId id="282" r:id="rId14"/>
    <p:sldId id="283" r:id="rId15"/>
    <p:sldId id="284" r:id="rId16"/>
    <p:sldId id="271" r:id="rId17"/>
    <p:sldId id="285" r:id="rId18"/>
    <p:sldId id="286" r:id="rId19"/>
    <p:sldId id="287" r:id="rId20"/>
    <p:sldId id="272" r:id="rId21"/>
    <p:sldId id="288" r:id="rId22"/>
    <p:sldId id="289" r:id="rId23"/>
    <p:sldId id="273" r:id="rId24"/>
    <p:sldId id="290" r:id="rId25"/>
    <p:sldId id="291" r:id="rId26"/>
    <p:sldId id="292" r:id="rId27"/>
    <p:sldId id="274" r:id="rId28"/>
    <p:sldId id="293" r:id="rId29"/>
    <p:sldId id="294" r:id="rId30"/>
    <p:sldId id="275" r:id="rId31"/>
    <p:sldId id="295" r:id="rId32"/>
    <p:sldId id="296" r:id="rId33"/>
    <p:sldId id="297" r:id="rId34"/>
    <p:sldId id="276" r:id="rId35"/>
    <p:sldId id="298" r:id="rId36"/>
    <p:sldId id="277" r:id="rId37"/>
    <p:sldId id="278" r:id="rId38"/>
    <p:sldId id="300" r:id="rId39"/>
    <p:sldId id="279" r:id="rId40"/>
    <p:sldId id="299"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31" r:id="rId56"/>
    <p:sldId id="258" r:id="rId57"/>
    <p:sldId id="329" r:id="rId58"/>
    <p:sldId id="330" r:id="rId59"/>
    <p:sldId id="260" r:id="rId60"/>
    <p:sldId id="261" r:id="rId61"/>
    <p:sldId id="316" r:id="rId62"/>
    <p:sldId id="317" r:id="rId63"/>
    <p:sldId id="324" r:id="rId64"/>
    <p:sldId id="318" r:id="rId65"/>
    <p:sldId id="319" r:id="rId66"/>
    <p:sldId id="320" r:id="rId67"/>
    <p:sldId id="321" r:id="rId68"/>
    <p:sldId id="322" r:id="rId69"/>
    <p:sldId id="323" r:id="rId70"/>
    <p:sldId id="325" r:id="rId71"/>
    <p:sldId id="326" r:id="rId72"/>
    <p:sldId id="328" r:id="rId73"/>
    <p:sldId id="327" r:id="rId74"/>
    <p:sldId id="259"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C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42" autoAdjust="0"/>
    <p:restoredTop sz="94660"/>
  </p:normalViewPr>
  <p:slideViewPr>
    <p:cSldViewPr snapToGrid="0">
      <p:cViewPr varScale="1">
        <p:scale>
          <a:sx n="71" d="100"/>
          <a:sy n="71" d="100"/>
        </p:scale>
        <p:origin x="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9088319-2DFE-43DD-B18E-C8CCD4EDF36E}"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DCC8E-F605-4098-A86B-E58886B17AD4}" type="slidenum">
              <a:rPr lang="en-US" smtClean="0"/>
              <a:t>‹#›</a:t>
            </a:fld>
            <a:endParaRPr lang="en-US"/>
          </a:p>
        </p:txBody>
      </p:sp>
    </p:spTree>
    <p:extLst>
      <p:ext uri="{BB962C8B-B14F-4D97-AF65-F5344CB8AC3E}">
        <p14:creationId xmlns:p14="http://schemas.microsoft.com/office/powerpoint/2010/main" val="375735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088319-2DFE-43DD-B18E-C8CCD4EDF36E}"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DCC8E-F605-4098-A86B-E58886B17AD4}" type="slidenum">
              <a:rPr lang="en-US" smtClean="0"/>
              <a:t>‹#›</a:t>
            </a:fld>
            <a:endParaRPr lang="en-US"/>
          </a:p>
        </p:txBody>
      </p:sp>
    </p:spTree>
    <p:extLst>
      <p:ext uri="{BB962C8B-B14F-4D97-AF65-F5344CB8AC3E}">
        <p14:creationId xmlns:p14="http://schemas.microsoft.com/office/powerpoint/2010/main" val="3425960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088319-2DFE-43DD-B18E-C8CCD4EDF36E}"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DCC8E-F605-4098-A86B-E58886B17AD4}" type="slidenum">
              <a:rPr lang="en-US" smtClean="0"/>
              <a:t>‹#›</a:t>
            </a:fld>
            <a:endParaRPr lang="en-US"/>
          </a:p>
        </p:txBody>
      </p:sp>
    </p:spTree>
    <p:extLst>
      <p:ext uri="{BB962C8B-B14F-4D97-AF65-F5344CB8AC3E}">
        <p14:creationId xmlns:p14="http://schemas.microsoft.com/office/powerpoint/2010/main" val="344237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088319-2DFE-43DD-B18E-C8CCD4EDF36E}"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DCC8E-F605-4098-A86B-E58886B17AD4}" type="slidenum">
              <a:rPr lang="en-US" smtClean="0"/>
              <a:t>‹#›</a:t>
            </a:fld>
            <a:endParaRPr lang="en-US"/>
          </a:p>
        </p:txBody>
      </p:sp>
    </p:spTree>
    <p:extLst>
      <p:ext uri="{BB962C8B-B14F-4D97-AF65-F5344CB8AC3E}">
        <p14:creationId xmlns:p14="http://schemas.microsoft.com/office/powerpoint/2010/main" val="3418611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088319-2DFE-43DD-B18E-C8CCD4EDF36E}"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5DCC8E-F605-4098-A86B-E58886B17AD4}" type="slidenum">
              <a:rPr lang="en-US" smtClean="0"/>
              <a:t>‹#›</a:t>
            </a:fld>
            <a:endParaRPr lang="en-US"/>
          </a:p>
        </p:txBody>
      </p:sp>
    </p:spTree>
    <p:extLst>
      <p:ext uri="{BB962C8B-B14F-4D97-AF65-F5344CB8AC3E}">
        <p14:creationId xmlns:p14="http://schemas.microsoft.com/office/powerpoint/2010/main" val="140570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9088319-2DFE-43DD-B18E-C8CCD4EDF36E}" type="datetimeFigureOut">
              <a:rPr lang="en-US" smtClean="0"/>
              <a:t>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DCC8E-F605-4098-A86B-E58886B17AD4}" type="slidenum">
              <a:rPr lang="en-US" smtClean="0"/>
              <a:t>‹#›</a:t>
            </a:fld>
            <a:endParaRPr lang="en-US"/>
          </a:p>
        </p:txBody>
      </p:sp>
    </p:spTree>
    <p:extLst>
      <p:ext uri="{BB962C8B-B14F-4D97-AF65-F5344CB8AC3E}">
        <p14:creationId xmlns:p14="http://schemas.microsoft.com/office/powerpoint/2010/main" val="199823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9088319-2DFE-43DD-B18E-C8CCD4EDF36E}" type="datetimeFigureOut">
              <a:rPr lang="en-US" smtClean="0"/>
              <a:t>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5DCC8E-F605-4098-A86B-E58886B17AD4}" type="slidenum">
              <a:rPr lang="en-US" smtClean="0"/>
              <a:t>‹#›</a:t>
            </a:fld>
            <a:endParaRPr lang="en-US"/>
          </a:p>
        </p:txBody>
      </p:sp>
    </p:spTree>
    <p:extLst>
      <p:ext uri="{BB962C8B-B14F-4D97-AF65-F5344CB8AC3E}">
        <p14:creationId xmlns:p14="http://schemas.microsoft.com/office/powerpoint/2010/main" val="2127473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9088319-2DFE-43DD-B18E-C8CCD4EDF36E}" type="datetimeFigureOut">
              <a:rPr lang="en-US" smtClean="0"/>
              <a:t>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5DCC8E-F605-4098-A86B-E58886B17AD4}" type="slidenum">
              <a:rPr lang="en-US" smtClean="0"/>
              <a:t>‹#›</a:t>
            </a:fld>
            <a:endParaRPr lang="en-US"/>
          </a:p>
        </p:txBody>
      </p:sp>
    </p:spTree>
    <p:extLst>
      <p:ext uri="{BB962C8B-B14F-4D97-AF65-F5344CB8AC3E}">
        <p14:creationId xmlns:p14="http://schemas.microsoft.com/office/powerpoint/2010/main" val="126250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88319-2DFE-43DD-B18E-C8CCD4EDF36E}" type="datetimeFigureOut">
              <a:rPr lang="en-US" smtClean="0"/>
              <a:t>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5DCC8E-F605-4098-A86B-E58886B17AD4}" type="slidenum">
              <a:rPr lang="en-US" smtClean="0"/>
              <a:t>‹#›</a:t>
            </a:fld>
            <a:endParaRPr lang="en-US"/>
          </a:p>
        </p:txBody>
      </p:sp>
    </p:spTree>
    <p:extLst>
      <p:ext uri="{BB962C8B-B14F-4D97-AF65-F5344CB8AC3E}">
        <p14:creationId xmlns:p14="http://schemas.microsoft.com/office/powerpoint/2010/main" val="320176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88319-2DFE-43DD-B18E-C8CCD4EDF36E}" type="datetimeFigureOut">
              <a:rPr lang="en-US" smtClean="0"/>
              <a:t>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DCC8E-F605-4098-A86B-E58886B17AD4}" type="slidenum">
              <a:rPr lang="en-US" smtClean="0"/>
              <a:t>‹#›</a:t>
            </a:fld>
            <a:endParaRPr lang="en-US"/>
          </a:p>
        </p:txBody>
      </p:sp>
    </p:spTree>
    <p:extLst>
      <p:ext uri="{BB962C8B-B14F-4D97-AF65-F5344CB8AC3E}">
        <p14:creationId xmlns:p14="http://schemas.microsoft.com/office/powerpoint/2010/main" val="3910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88319-2DFE-43DD-B18E-C8CCD4EDF36E}" type="datetimeFigureOut">
              <a:rPr lang="en-US" smtClean="0"/>
              <a:t>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5DCC8E-F605-4098-A86B-E58886B17AD4}" type="slidenum">
              <a:rPr lang="en-US" smtClean="0"/>
              <a:t>‹#›</a:t>
            </a:fld>
            <a:endParaRPr lang="en-US"/>
          </a:p>
        </p:txBody>
      </p:sp>
    </p:spTree>
    <p:extLst>
      <p:ext uri="{BB962C8B-B14F-4D97-AF65-F5344CB8AC3E}">
        <p14:creationId xmlns:p14="http://schemas.microsoft.com/office/powerpoint/2010/main" val="774001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88319-2DFE-43DD-B18E-C8CCD4EDF36E}" type="datetimeFigureOut">
              <a:rPr lang="en-US" smtClean="0"/>
              <a:t>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DCC8E-F605-4098-A86B-E58886B17AD4}" type="slidenum">
              <a:rPr lang="en-US" smtClean="0"/>
              <a:t>‹#›</a:t>
            </a:fld>
            <a:endParaRPr lang="en-US"/>
          </a:p>
        </p:txBody>
      </p:sp>
    </p:spTree>
    <p:extLst>
      <p:ext uri="{BB962C8B-B14F-4D97-AF65-F5344CB8AC3E}">
        <p14:creationId xmlns:p14="http://schemas.microsoft.com/office/powerpoint/2010/main" val="2845744667"/>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schooloftesl.org/do-they-understand-six-ways-to-check-comprehension-in-the-language-classro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GO5FwsblpT8" TargetMode="External"/><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50224" y="826527"/>
            <a:ext cx="7041776" cy="2387600"/>
          </a:xfrm>
        </p:spPr>
        <p:txBody>
          <a:bodyPr/>
          <a:lstStyle/>
          <a:p>
            <a:r>
              <a:rPr lang="en-US" sz="7200" b="1" dirty="0" smtClean="0">
                <a:effectLst>
                  <a:outerShdw blurRad="38100" dist="38100" dir="2700000" algn="tl">
                    <a:srgbClr val="000000">
                      <a:alpha val="43137"/>
                    </a:srgbClr>
                  </a:outerShdw>
                </a:effectLst>
              </a:rPr>
              <a:t>Comprehension  </a:t>
            </a:r>
            <a:endParaRPr lang="en-US"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150224" y="3602038"/>
            <a:ext cx="7041776" cy="1655762"/>
          </a:xfrm>
        </p:spPr>
        <p:txBody>
          <a:bodyPr>
            <a:normAutofit/>
          </a:bodyPr>
          <a:lstStyle/>
          <a:p>
            <a:r>
              <a:rPr lang="en-US" sz="3600" dirty="0" smtClean="0">
                <a:solidFill>
                  <a:schemeClr val="accent6">
                    <a:lumMod val="40000"/>
                    <a:lumOff val="60000"/>
                  </a:schemeClr>
                </a:solidFill>
              </a:rPr>
              <a:t>Understanding the reading. </a:t>
            </a:r>
            <a:endParaRPr lang="en-US" sz="3600" dirty="0">
              <a:solidFill>
                <a:schemeClr val="accent6">
                  <a:lumMod val="40000"/>
                  <a:lumOff val="60000"/>
                </a:schemeClr>
              </a:solidFill>
            </a:endParaRPr>
          </a:p>
        </p:txBody>
      </p:sp>
    </p:spTree>
    <p:extLst>
      <p:ext uri="{BB962C8B-B14F-4D97-AF65-F5344CB8AC3E}">
        <p14:creationId xmlns:p14="http://schemas.microsoft.com/office/powerpoint/2010/main" val="136693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135893" y="2180861"/>
            <a:ext cx="6734539" cy="27432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altLang="ko-KR" dirty="0"/>
              <a:t>Woodpeckers</a:t>
            </a:r>
            <a:r>
              <a:rPr lang="ko-KR" altLang="en-US" dirty="0"/>
              <a:t> </a:t>
            </a:r>
            <a:r>
              <a:rPr lang="en-US" altLang="ko-KR" dirty="0">
                <a:solidFill>
                  <a:srgbClr val="FFC000"/>
                </a:solidFill>
              </a:rPr>
              <a:t>spend their days</a:t>
            </a:r>
            <a:r>
              <a:rPr lang="en-US" altLang="ko-KR" dirty="0"/>
              <a:t> banging their heads against trees.  So why don’t they get headaches?</a:t>
            </a:r>
            <a:endParaRPr lang="ko-KR" altLang="en-US" dirty="0"/>
          </a:p>
        </p:txBody>
      </p:sp>
      <p:sp>
        <p:nvSpPr>
          <p:cNvPr id="3" name="TextBox 2"/>
          <p:cNvSpPr txBox="1"/>
          <p:nvPr/>
        </p:nvSpPr>
        <p:spPr>
          <a:xfrm>
            <a:off x="680766" y="2931842"/>
            <a:ext cx="4032448" cy="1241237"/>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What they do with time.  </a:t>
            </a:r>
            <a:endParaRPr lang="ko-KR" altLang="en-US" sz="3733"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844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135893" y="2180861"/>
            <a:ext cx="6734539" cy="27432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altLang="ko-KR" dirty="0"/>
              <a:t>Woodpeckers</a:t>
            </a:r>
            <a:r>
              <a:rPr lang="ko-KR" altLang="en-US" dirty="0"/>
              <a:t> </a:t>
            </a:r>
            <a:r>
              <a:rPr lang="en-US" altLang="ko-KR" dirty="0"/>
              <a:t>spend their days </a:t>
            </a:r>
            <a:r>
              <a:rPr lang="en-US" altLang="ko-KR" dirty="0">
                <a:solidFill>
                  <a:srgbClr val="FFC000"/>
                </a:solidFill>
              </a:rPr>
              <a:t>banging their heads </a:t>
            </a:r>
            <a:r>
              <a:rPr lang="en-US" altLang="ko-KR" dirty="0"/>
              <a:t>against trees.  So why don’t they get headaches?</a:t>
            </a:r>
            <a:endParaRPr lang="ko-KR" altLang="en-US" dirty="0"/>
          </a:p>
        </p:txBody>
      </p:sp>
      <p:sp>
        <p:nvSpPr>
          <p:cNvPr id="3" name="TextBox 2"/>
          <p:cNvSpPr txBox="1"/>
          <p:nvPr/>
        </p:nvSpPr>
        <p:spPr>
          <a:xfrm>
            <a:off x="693645" y="3094100"/>
            <a:ext cx="4032448"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hitting their heads</a:t>
            </a:r>
            <a:endParaRPr lang="ko-KR" altLang="en-US" sz="3733"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221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143339" y="2468893"/>
            <a:ext cx="6734539" cy="27432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t>Research has shown that the impact of a woodpecker’s brain against its skull </a:t>
            </a:r>
            <a:r>
              <a:rPr lang="en-US" altLang="ko-KR" b="1" dirty="0"/>
              <a:t>is spread</a:t>
            </a:r>
            <a:r>
              <a:rPr lang="en-US" altLang="ko-KR" dirty="0"/>
              <a:t> over a relativity large surface area.</a:t>
            </a:r>
            <a:endParaRPr lang="ko-KR" altLang="en-US" dirty="0"/>
          </a:p>
        </p:txBody>
      </p:sp>
      <p:pic>
        <p:nvPicPr>
          <p:cNvPr id="16395" name="Picture 11" descr="Image result for woodpeck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19301" y="1"/>
            <a:ext cx="4772699" cy="6853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028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143339" y="2468893"/>
            <a:ext cx="6734539" cy="27432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t>Research has shown that the </a:t>
            </a:r>
            <a:r>
              <a:rPr lang="en-US" altLang="ko-KR" dirty="0">
                <a:solidFill>
                  <a:srgbClr val="FFC000"/>
                </a:solidFill>
              </a:rPr>
              <a:t>impact</a:t>
            </a:r>
            <a:r>
              <a:rPr lang="en-US" altLang="ko-KR" dirty="0"/>
              <a:t> of a woodpecker’s brain </a:t>
            </a:r>
            <a:r>
              <a:rPr lang="en-US" altLang="ko-KR" dirty="0">
                <a:solidFill>
                  <a:srgbClr val="FFC000"/>
                </a:solidFill>
              </a:rPr>
              <a:t>against its skull </a:t>
            </a:r>
            <a:r>
              <a:rPr lang="en-US" altLang="ko-KR" dirty="0"/>
              <a:t>is spread over a relativity large surface area.</a:t>
            </a:r>
            <a:endParaRPr lang="ko-KR" altLang="en-US" dirty="0"/>
          </a:p>
        </p:txBody>
      </p:sp>
      <p:sp>
        <p:nvSpPr>
          <p:cNvPr id="3" name="TextBox 2"/>
          <p:cNvSpPr txBox="1"/>
          <p:nvPr/>
        </p:nvSpPr>
        <p:spPr>
          <a:xfrm>
            <a:off x="6243361" y="6057378"/>
            <a:ext cx="4904250"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When it hits</a:t>
            </a:r>
            <a:r>
              <a:rPr lang="ko-KR" altLang="en-US" sz="3733" dirty="0">
                <a:solidFill>
                  <a:schemeClr val="accent2">
                    <a:lumMod val="20000"/>
                    <a:lumOff val="80000"/>
                  </a:schemeClr>
                </a:solidFill>
                <a:effectLst>
                  <a:outerShdw blurRad="38100" dist="38100" dir="2700000" algn="tl">
                    <a:srgbClr val="000000">
                      <a:alpha val="43137"/>
                    </a:srgbClr>
                  </a:outerShdw>
                </a:effectLst>
              </a:rPr>
              <a:t> </a:t>
            </a:r>
            <a:r>
              <a:rPr lang="en-US" altLang="ko-KR" sz="3733" dirty="0">
                <a:solidFill>
                  <a:schemeClr val="accent2">
                    <a:lumMod val="20000"/>
                    <a:lumOff val="80000"/>
                  </a:schemeClr>
                </a:solidFill>
                <a:effectLst>
                  <a:outerShdw blurRad="38100" dist="38100" dir="2700000" algn="tl">
                    <a:srgbClr val="000000">
                      <a:alpha val="43137"/>
                    </a:srgbClr>
                  </a:outerShdw>
                </a:effectLst>
              </a:rPr>
              <a:t>the skull</a:t>
            </a:r>
          </a:p>
        </p:txBody>
      </p:sp>
      <p:pic>
        <p:nvPicPr>
          <p:cNvPr id="1026" name="Picture 2" descr="Image result for skull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0309" y="3140968"/>
            <a:ext cx="2040739" cy="2400000"/>
          </a:xfrm>
          <a:prstGeom prst="rect">
            <a:avLst/>
          </a:prstGeom>
          <a:ln>
            <a:noFill/>
          </a:ln>
          <a:effectLst>
            <a:outerShdw blurRad="292100" dist="139700" dir="2700000" algn="tl" rotWithShape="0">
              <a:srgbClr val="333333"/>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85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143339" y="2468893"/>
            <a:ext cx="6734539" cy="27432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t>Research has shown that the impact of a woodpecker’s brain against its skull is </a:t>
            </a:r>
            <a:r>
              <a:rPr lang="en-US" altLang="ko-KR" dirty="0">
                <a:solidFill>
                  <a:srgbClr val="FFC000"/>
                </a:solidFill>
              </a:rPr>
              <a:t>spread</a:t>
            </a:r>
            <a:r>
              <a:rPr lang="en-US" altLang="ko-KR" dirty="0"/>
              <a:t> over a relativity large surface area.</a:t>
            </a:r>
            <a:endParaRPr lang="ko-KR" altLang="en-US" dirty="0"/>
          </a:p>
        </p:txBody>
      </p:sp>
      <p:sp>
        <p:nvSpPr>
          <p:cNvPr id="3" name="TextBox 2"/>
          <p:cNvSpPr txBox="1"/>
          <p:nvPr/>
        </p:nvSpPr>
        <p:spPr>
          <a:xfrm>
            <a:off x="5417759" y="5552663"/>
            <a:ext cx="4635310"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Apply in an even layer.  </a:t>
            </a:r>
          </a:p>
        </p:txBody>
      </p:sp>
      <p:pic>
        <p:nvPicPr>
          <p:cNvPr id="2054" name="Picture 6"/>
          <p:cNvPicPr>
            <a:picLocks noChangeAspect="1" noChangeArrowheads="1"/>
          </p:cNvPicPr>
          <p:nvPr/>
        </p:nvPicPr>
        <p:blipFill>
          <a:blip r:embed="rId3">
            <a:clrChange>
              <a:clrFrom>
                <a:srgbClr val="B5E61D"/>
              </a:clrFrom>
              <a:clrTo>
                <a:srgbClr val="B5E61D">
                  <a:alpha val="0"/>
                </a:srgbClr>
              </a:clrTo>
            </a:clrChange>
            <a:extLst>
              <a:ext uri="{28A0092B-C50C-407E-A947-70E740481C1C}">
                <a14:useLocalDpi xmlns:a14="http://schemas.microsoft.com/office/drawing/2010/main" val="0"/>
              </a:ext>
            </a:extLst>
          </a:blip>
          <a:srcRect/>
          <a:stretch>
            <a:fillRect/>
          </a:stretch>
        </p:blipFill>
        <p:spPr bwMode="auto">
          <a:xfrm>
            <a:off x="8830493" y="3349497"/>
            <a:ext cx="3347211" cy="2536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145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143339" y="2468893"/>
            <a:ext cx="6734539" cy="27432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t>Research has shown that the impact of a woodpecker’s brain against its skull is spread over a </a:t>
            </a:r>
            <a:r>
              <a:rPr lang="en-US" altLang="ko-KR" dirty="0">
                <a:solidFill>
                  <a:srgbClr val="FFC000"/>
                </a:solidFill>
              </a:rPr>
              <a:t>relativity large surface area</a:t>
            </a:r>
            <a:r>
              <a:rPr lang="en-US" altLang="ko-KR" dirty="0"/>
              <a:t>.</a:t>
            </a:r>
            <a:endParaRPr lang="ko-KR" altLang="en-US" dirty="0"/>
          </a:p>
        </p:txBody>
      </p:sp>
      <p:sp>
        <p:nvSpPr>
          <p:cNvPr id="3" name="TextBox 2"/>
          <p:cNvSpPr txBox="1"/>
          <p:nvPr/>
        </p:nvSpPr>
        <p:spPr>
          <a:xfrm>
            <a:off x="143339" y="5212093"/>
            <a:ext cx="9622547" cy="1241237"/>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In relation to</a:t>
            </a:r>
            <a:br>
              <a:rPr lang="en-US" altLang="ko-KR" sz="3733" dirty="0">
                <a:solidFill>
                  <a:schemeClr val="accent2">
                    <a:lumMod val="20000"/>
                    <a:lumOff val="80000"/>
                  </a:schemeClr>
                </a:solidFill>
                <a:effectLst>
                  <a:outerShdw blurRad="38100" dist="38100" dir="2700000" algn="tl">
                    <a:srgbClr val="000000">
                      <a:alpha val="43137"/>
                    </a:srgbClr>
                  </a:outerShdw>
                </a:effectLst>
              </a:rPr>
            </a:br>
            <a:r>
              <a:rPr lang="en-US" altLang="ko-KR" sz="3733" dirty="0">
                <a:solidFill>
                  <a:schemeClr val="accent2">
                    <a:lumMod val="20000"/>
                    <a:lumOff val="80000"/>
                  </a:schemeClr>
                </a:solidFill>
                <a:effectLst>
                  <a:outerShdw blurRad="38100" dist="38100" dir="2700000" algn="tl">
                    <a:srgbClr val="000000">
                      <a:alpha val="43137"/>
                    </a:srgbClr>
                  </a:outerShdw>
                </a:effectLst>
              </a:rPr>
              <a:t>(compared to similar ones) </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076" y="2669153"/>
            <a:ext cx="5409045" cy="418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63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6078071" y="1613648"/>
            <a:ext cx="6113929" cy="36576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t>This makes the vulnerability of a woodpecker’s brain to injury very slight compared to </a:t>
            </a:r>
            <a:r>
              <a:rPr lang="en-US" altLang="ko-KR" b="1" dirty="0"/>
              <a:t>those</a:t>
            </a:r>
            <a:r>
              <a:rPr lang="en-US" altLang="ko-KR" dirty="0"/>
              <a:t> of a human brain.</a:t>
            </a:r>
            <a:endParaRPr lang="ko-KR" altLang="en-US" dirty="0"/>
          </a:p>
        </p:txBody>
      </p:sp>
      <p:pic>
        <p:nvPicPr>
          <p:cNvPr id="15362" name="Picture 2" descr="Image result for concussi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112" y="1864785"/>
            <a:ext cx="5492824" cy="309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2980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327915" y="2756925"/>
            <a:ext cx="6734539" cy="27432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altLang="ko-KR" dirty="0"/>
              <a:t>This makes the </a:t>
            </a:r>
            <a:r>
              <a:rPr lang="en-US" altLang="ko-KR" dirty="0">
                <a:solidFill>
                  <a:srgbClr val="FFC000"/>
                </a:solidFill>
              </a:rPr>
              <a:t>vulnerability</a:t>
            </a:r>
            <a:r>
              <a:rPr lang="en-US" altLang="ko-KR" dirty="0"/>
              <a:t> of a woodpecker’s brain </a:t>
            </a:r>
            <a:r>
              <a:rPr lang="en-US" altLang="ko-KR" dirty="0">
                <a:solidFill>
                  <a:srgbClr val="FFC000"/>
                </a:solidFill>
              </a:rPr>
              <a:t>to injury </a:t>
            </a:r>
            <a:r>
              <a:rPr lang="en-US" altLang="ko-KR" dirty="0"/>
              <a:t>very slight compared to </a:t>
            </a:r>
            <a:r>
              <a:rPr lang="en-US" altLang="ko-KR" b="1" dirty="0"/>
              <a:t>those</a:t>
            </a:r>
            <a:r>
              <a:rPr lang="en-US" altLang="ko-KR" dirty="0"/>
              <a:t> of a human brain.</a:t>
            </a:r>
            <a:endParaRPr lang="ko-KR" altLang="en-US" dirty="0"/>
          </a:p>
        </p:txBody>
      </p:sp>
      <p:sp>
        <p:nvSpPr>
          <p:cNvPr id="3" name="TextBox 2"/>
          <p:cNvSpPr txBox="1"/>
          <p:nvPr/>
        </p:nvSpPr>
        <p:spPr>
          <a:xfrm>
            <a:off x="911703" y="3461739"/>
            <a:ext cx="4512501"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How easily harmed. </a:t>
            </a:r>
            <a:endParaRPr lang="ko-KR" altLang="en-US" sz="3733"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724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327915" y="2756925"/>
            <a:ext cx="6734539" cy="27432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altLang="ko-KR" dirty="0"/>
              <a:t>This makes the vulnerability of a woodpecker’s brain to injury </a:t>
            </a:r>
            <a:r>
              <a:rPr lang="en-US" altLang="ko-KR" dirty="0">
                <a:solidFill>
                  <a:srgbClr val="FFC000"/>
                </a:solidFill>
              </a:rPr>
              <a:t>very slight </a:t>
            </a:r>
            <a:r>
              <a:rPr lang="en-US" altLang="ko-KR" dirty="0"/>
              <a:t>compared to </a:t>
            </a:r>
            <a:r>
              <a:rPr lang="en-US" altLang="ko-KR" b="1" dirty="0"/>
              <a:t>those</a:t>
            </a:r>
            <a:r>
              <a:rPr lang="en-US" altLang="ko-KR" dirty="0"/>
              <a:t> of a human brain.</a:t>
            </a:r>
            <a:endParaRPr lang="ko-KR" altLang="en-US" dirty="0"/>
          </a:p>
        </p:txBody>
      </p:sp>
      <p:sp>
        <p:nvSpPr>
          <p:cNvPr id="3" name="TextBox 2"/>
          <p:cNvSpPr txBox="1"/>
          <p:nvPr/>
        </p:nvSpPr>
        <p:spPr>
          <a:xfrm>
            <a:off x="1472438" y="3610013"/>
            <a:ext cx="4032448"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Just a little </a:t>
            </a:r>
            <a:endParaRPr lang="ko-KR" altLang="en-US" sz="3733"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085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327915" y="2756925"/>
            <a:ext cx="6734539" cy="27432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altLang="ko-KR" dirty="0"/>
              <a:t>This makes the vulnerability of a </a:t>
            </a:r>
            <a:r>
              <a:rPr lang="en-US" altLang="ko-KR" dirty="0">
                <a:solidFill>
                  <a:srgbClr val="FFC000"/>
                </a:solidFill>
              </a:rPr>
              <a:t>woodpecker’s brain </a:t>
            </a:r>
            <a:r>
              <a:rPr lang="en-US" altLang="ko-KR" dirty="0"/>
              <a:t>to injury very slight </a:t>
            </a:r>
            <a:r>
              <a:rPr lang="en-US" altLang="ko-KR" dirty="0">
                <a:solidFill>
                  <a:srgbClr val="FFC000"/>
                </a:solidFill>
              </a:rPr>
              <a:t>compared to </a:t>
            </a:r>
            <a:r>
              <a:rPr lang="en-US" altLang="ko-KR" b="1" dirty="0"/>
              <a:t>those</a:t>
            </a:r>
            <a:r>
              <a:rPr lang="en-US" altLang="ko-KR" dirty="0"/>
              <a:t> of a </a:t>
            </a:r>
            <a:r>
              <a:rPr lang="en-US" altLang="ko-KR" dirty="0">
                <a:solidFill>
                  <a:srgbClr val="FFC000"/>
                </a:solidFill>
              </a:rPr>
              <a:t>human brain</a:t>
            </a:r>
            <a:r>
              <a:rPr lang="en-US" altLang="ko-KR" dirty="0"/>
              <a:t>.</a:t>
            </a:r>
            <a:endParaRPr lang="ko-KR" altLang="en-US" dirty="0"/>
          </a:p>
        </p:txBody>
      </p:sp>
      <p:pic>
        <p:nvPicPr>
          <p:cNvPr id="4098" name="Picture 2" descr="Image result for woodpecker vs human"/>
          <p:cNvPicPr>
            <a:picLocks noChangeAspect="1" noChangeArrowheads="1"/>
          </p:cNvPicPr>
          <p:nvPr/>
        </p:nvPicPr>
        <p:blipFill>
          <a:blip r:embed="rId3">
            <a:clrChange>
              <a:clrFrom>
                <a:srgbClr val="333333"/>
              </a:clrFrom>
              <a:clrTo>
                <a:srgbClr val="333333">
                  <a:alpha val="0"/>
                </a:srgbClr>
              </a:clrTo>
            </a:clrChange>
            <a:extLst>
              <a:ext uri="{28A0092B-C50C-407E-A947-70E740481C1C}">
                <a14:useLocalDpi xmlns:a14="http://schemas.microsoft.com/office/drawing/2010/main" val="0"/>
              </a:ext>
            </a:extLst>
          </a:blip>
          <a:srcRect/>
          <a:stretch>
            <a:fillRect/>
          </a:stretch>
        </p:blipFill>
        <p:spPr bwMode="auto">
          <a:xfrm>
            <a:off x="-48683" y="2180861"/>
            <a:ext cx="5647261" cy="317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921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Evolution can explain many strange features in animals</a:t>
            </a:r>
            <a:endParaRPr lang="ko-KR" altLang="en-US" dirty="0"/>
          </a:p>
        </p:txBody>
      </p:sp>
      <p:pic>
        <p:nvPicPr>
          <p:cNvPr id="1026" name="Picture 2" descr="Related image"/>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853526" y="1796819"/>
            <a:ext cx="6338473" cy="50805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eaf insec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416480" y="1825557"/>
            <a:ext cx="1642325" cy="11247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barn ow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693" y="841906"/>
            <a:ext cx="5829863" cy="36389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tick insec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350" y="4869160"/>
            <a:ext cx="2273829" cy="22738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armadillo"/>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03713" y="3813043"/>
            <a:ext cx="3975364" cy="255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299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143339" y="2468893"/>
            <a:ext cx="6734539" cy="11430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t>Furthermore, a woodpecker’s brain fits tightly inside it’s skull.</a:t>
            </a:r>
            <a:endParaRPr lang="ko-KR" altLang="en-US" dirty="0"/>
          </a:p>
        </p:txBody>
      </p:sp>
      <p:pic>
        <p:nvPicPr>
          <p:cNvPr id="3" name="Picture 5"/>
          <p:cNvPicPr>
            <a:picLocks noChangeAspect="1" noChangeArrowheads="1"/>
          </p:cNvPicPr>
          <p:nvPr/>
        </p:nvPicPr>
        <p:blipFill>
          <a:blip r:embed="rId3">
            <a:clrChange>
              <a:clrFrom>
                <a:srgbClr val="333333"/>
              </a:clrFrom>
              <a:clrTo>
                <a:srgbClr val="333333">
                  <a:alpha val="0"/>
                </a:srgbClr>
              </a:clrTo>
            </a:clrChange>
            <a:extLst>
              <a:ext uri="{28A0092B-C50C-407E-A947-70E740481C1C}">
                <a14:useLocalDpi xmlns:a14="http://schemas.microsoft.com/office/drawing/2010/main" val="0"/>
              </a:ext>
            </a:extLst>
          </a:blip>
          <a:srcRect/>
          <a:stretch>
            <a:fillRect/>
          </a:stretch>
        </p:blipFill>
        <p:spPr bwMode="auto">
          <a:xfrm flipH="1">
            <a:off x="7920203" y="1028733"/>
            <a:ext cx="3839811" cy="519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4821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143339" y="2468893"/>
            <a:ext cx="6734539" cy="11430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solidFill>
                  <a:srgbClr val="FFC000"/>
                </a:solidFill>
              </a:rPr>
              <a:t>Furthermore</a:t>
            </a:r>
            <a:r>
              <a:rPr lang="en-US" altLang="ko-KR" dirty="0"/>
              <a:t>, a woodpecker’s brain fits tightly inside it’s skull.</a:t>
            </a:r>
            <a:endParaRPr lang="ko-KR" altLang="en-US" dirty="0"/>
          </a:p>
        </p:txBody>
      </p:sp>
      <p:sp>
        <p:nvSpPr>
          <p:cNvPr id="3" name="TextBox 2"/>
          <p:cNvSpPr txBox="1"/>
          <p:nvPr/>
        </p:nvSpPr>
        <p:spPr>
          <a:xfrm>
            <a:off x="1287596" y="1508526"/>
            <a:ext cx="4224469"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More information </a:t>
            </a:r>
            <a:endParaRPr lang="ko-KR" altLang="en-US" sz="3733"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062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143339" y="2468893"/>
            <a:ext cx="6734539" cy="11430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t>Furthermore, a woodpecker’s brain </a:t>
            </a:r>
            <a:r>
              <a:rPr lang="en-US" altLang="ko-KR" dirty="0">
                <a:solidFill>
                  <a:srgbClr val="FFC000"/>
                </a:solidFill>
              </a:rPr>
              <a:t>fits tightly </a:t>
            </a:r>
            <a:r>
              <a:rPr lang="en-US" altLang="ko-KR" dirty="0"/>
              <a:t>inside it’s skull.</a:t>
            </a:r>
            <a:endParaRPr lang="ko-KR" altLang="en-US" dirty="0"/>
          </a:p>
        </p:txBody>
      </p:sp>
      <p:pic>
        <p:nvPicPr>
          <p:cNvPr id="5122" name="Picture 2" descr="Related im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759552" y="425552"/>
            <a:ext cx="6432448" cy="6432448"/>
          </a:xfrm>
          <a:prstGeom prst="rect">
            <a:avLst/>
          </a:prstGeom>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0116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3316" name="Picture 4" descr="Image result for woodpecker brain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981" y="-27384"/>
            <a:ext cx="10287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a:xfrm>
            <a:off x="5423925" y="2468892"/>
            <a:ext cx="6734539" cy="2506519"/>
          </a:xfrm>
          <a:solidFill>
            <a:srgbClr val="7BC673"/>
          </a:solidFill>
          <a:ln>
            <a:noFill/>
          </a:ln>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altLang="ko-KR" dirty="0"/>
              <a:t>This allows for hardly any movement, and there is </a:t>
            </a:r>
            <a:r>
              <a:rPr lang="en-US" altLang="ko-KR" b="1" dirty="0"/>
              <a:t>little</a:t>
            </a:r>
            <a:r>
              <a:rPr lang="en-US" altLang="ko-KR" dirty="0"/>
              <a:t> risk of injury.</a:t>
            </a:r>
            <a:endParaRPr lang="ko-KR" altLang="en-US" dirty="0"/>
          </a:p>
        </p:txBody>
      </p:sp>
    </p:spTree>
    <p:extLst>
      <p:ext uri="{BB962C8B-B14F-4D97-AF65-F5344CB8AC3E}">
        <p14:creationId xmlns:p14="http://schemas.microsoft.com/office/powerpoint/2010/main" val="3582426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423925" y="1452282"/>
            <a:ext cx="6734539" cy="2159611"/>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altLang="ko-KR" dirty="0"/>
              <a:t>This </a:t>
            </a:r>
            <a:r>
              <a:rPr lang="en-US" altLang="ko-KR" dirty="0">
                <a:solidFill>
                  <a:srgbClr val="FFC000"/>
                </a:solidFill>
              </a:rPr>
              <a:t>allows for </a:t>
            </a:r>
            <a:r>
              <a:rPr lang="en-US" altLang="ko-KR" dirty="0"/>
              <a:t>hardly any movement, and there is </a:t>
            </a:r>
            <a:r>
              <a:rPr lang="en-US" altLang="ko-KR" b="1" dirty="0"/>
              <a:t>little</a:t>
            </a:r>
            <a:r>
              <a:rPr lang="en-US" altLang="ko-KR" dirty="0"/>
              <a:t> risk of injury.</a:t>
            </a:r>
            <a:endParaRPr lang="ko-KR" altLang="en-US" dirty="0"/>
          </a:p>
        </p:txBody>
      </p:sp>
      <p:sp>
        <p:nvSpPr>
          <p:cNvPr id="4" name="TextBox 3"/>
          <p:cNvSpPr txBox="1"/>
          <p:nvPr/>
        </p:nvSpPr>
        <p:spPr>
          <a:xfrm>
            <a:off x="795514" y="2945107"/>
            <a:ext cx="4224469"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Result </a:t>
            </a:r>
            <a:endParaRPr lang="ko-KR" altLang="en-US" sz="3733"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034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423925" y="1452282"/>
            <a:ext cx="6734539" cy="2159611"/>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altLang="ko-KR" dirty="0"/>
              <a:t>This allows for </a:t>
            </a:r>
            <a:r>
              <a:rPr lang="en-US" altLang="ko-KR" dirty="0">
                <a:solidFill>
                  <a:srgbClr val="FFC000"/>
                </a:solidFill>
              </a:rPr>
              <a:t>hardly any movement</a:t>
            </a:r>
            <a:r>
              <a:rPr lang="en-US" altLang="ko-KR" dirty="0"/>
              <a:t>, and there is </a:t>
            </a:r>
            <a:r>
              <a:rPr lang="en-US" altLang="ko-KR" b="1" dirty="0"/>
              <a:t>little</a:t>
            </a:r>
            <a:r>
              <a:rPr lang="en-US" altLang="ko-KR" dirty="0"/>
              <a:t> risk of injury.</a:t>
            </a:r>
            <a:endParaRPr lang="ko-KR" altLang="en-US" dirty="0"/>
          </a:p>
        </p:txBody>
      </p:sp>
      <p:sp>
        <p:nvSpPr>
          <p:cNvPr id="4" name="TextBox 3"/>
          <p:cNvSpPr txBox="1"/>
          <p:nvPr/>
        </p:nvSpPr>
        <p:spPr>
          <a:xfrm>
            <a:off x="612040" y="2945107"/>
            <a:ext cx="4224469"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doesn’t move</a:t>
            </a:r>
            <a:endParaRPr lang="ko-KR" altLang="en-US" sz="3733"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490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423925" y="1290918"/>
            <a:ext cx="6734539" cy="2320975"/>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altLang="ko-KR" dirty="0"/>
              <a:t>This allows for hardly any movement, and there is </a:t>
            </a:r>
            <a:r>
              <a:rPr lang="en-US" altLang="ko-KR" b="1" dirty="0">
                <a:solidFill>
                  <a:srgbClr val="FFC000"/>
                </a:solidFill>
              </a:rPr>
              <a:t>little</a:t>
            </a:r>
            <a:r>
              <a:rPr lang="en-US" altLang="ko-KR" dirty="0">
                <a:solidFill>
                  <a:srgbClr val="FFC000"/>
                </a:solidFill>
              </a:rPr>
              <a:t> risk of injury</a:t>
            </a:r>
            <a:r>
              <a:rPr lang="en-US" altLang="ko-KR" dirty="0"/>
              <a:t>.</a:t>
            </a:r>
            <a:endParaRPr lang="ko-KR" altLang="en-US" dirty="0"/>
          </a:p>
        </p:txBody>
      </p:sp>
      <p:sp>
        <p:nvSpPr>
          <p:cNvPr id="4" name="TextBox 3"/>
          <p:cNvSpPr txBox="1"/>
          <p:nvPr/>
        </p:nvSpPr>
        <p:spPr>
          <a:xfrm>
            <a:off x="234173" y="2945107"/>
            <a:ext cx="6084809"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Probably wont be </a:t>
            </a:r>
            <a:r>
              <a:rPr lang="en-US" altLang="ko-KR" sz="3733" dirty="0" smtClean="0">
                <a:solidFill>
                  <a:schemeClr val="accent2">
                    <a:lumMod val="20000"/>
                    <a:lumOff val="80000"/>
                  </a:schemeClr>
                </a:solidFill>
                <a:effectLst>
                  <a:outerShdw blurRad="38100" dist="38100" dir="2700000" algn="tl">
                    <a:srgbClr val="000000">
                      <a:alpha val="43137"/>
                    </a:srgbClr>
                  </a:outerShdw>
                </a:effectLst>
              </a:rPr>
              <a:t>hurt. </a:t>
            </a:r>
            <a:endParaRPr lang="ko-KR" altLang="en-US" sz="3733"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009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143339" y="2468893"/>
            <a:ext cx="6734539" cy="27432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t>A woodpecker’s brain is also protected by the concentration of each impact on the areas of the skull that </a:t>
            </a:r>
            <a:r>
              <a:rPr lang="en-US" altLang="ko-KR" b="1" dirty="0"/>
              <a:t>are</a:t>
            </a:r>
            <a:r>
              <a:rPr lang="en-US" altLang="ko-KR" dirty="0"/>
              <a:t> the thickest.</a:t>
            </a:r>
            <a:endParaRPr lang="ko-KR" altLang="en-US" dirty="0"/>
          </a:p>
        </p:txBody>
      </p:sp>
      <p:pic>
        <p:nvPicPr>
          <p:cNvPr id="12292" name="Picture 4" descr="Image result for woodpecker imp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466" y="1004826"/>
            <a:ext cx="5153535" cy="5183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0251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143339" y="2468893"/>
            <a:ext cx="6734539" cy="27432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t>A woodpecker’s brain is also protected by the </a:t>
            </a:r>
            <a:r>
              <a:rPr lang="en-US" altLang="ko-KR" dirty="0">
                <a:solidFill>
                  <a:srgbClr val="FFC000"/>
                </a:solidFill>
              </a:rPr>
              <a:t>concentration of each impact </a:t>
            </a:r>
            <a:r>
              <a:rPr lang="en-US" altLang="ko-KR" dirty="0"/>
              <a:t>on the areas of the skull that </a:t>
            </a:r>
            <a:r>
              <a:rPr lang="en-US" altLang="ko-KR" b="1" dirty="0"/>
              <a:t>are</a:t>
            </a:r>
            <a:r>
              <a:rPr lang="en-US" altLang="ko-KR" dirty="0"/>
              <a:t> the thickest.</a:t>
            </a:r>
            <a:endParaRPr lang="ko-KR" altLang="en-US" dirty="0"/>
          </a:p>
        </p:txBody>
      </p:sp>
      <p:sp>
        <p:nvSpPr>
          <p:cNvPr id="3" name="TextBox 2"/>
          <p:cNvSpPr txBox="1"/>
          <p:nvPr/>
        </p:nvSpPr>
        <p:spPr>
          <a:xfrm>
            <a:off x="1398373" y="1248973"/>
            <a:ext cx="4224469"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More in this area</a:t>
            </a:r>
          </a:p>
        </p:txBody>
      </p:sp>
    </p:spTree>
    <p:extLst>
      <p:ext uri="{BB962C8B-B14F-4D97-AF65-F5344CB8AC3E}">
        <p14:creationId xmlns:p14="http://schemas.microsoft.com/office/powerpoint/2010/main" val="144082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143339" y="2468893"/>
            <a:ext cx="6734539" cy="27432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t>A woodpecker’s brain is also protected by the concentration of each impact on the </a:t>
            </a:r>
            <a:r>
              <a:rPr lang="en-US" altLang="ko-KR" dirty="0">
                <a:solidFill>
                  <a:srgbClr val="FFC000"/>
                </a:solidFill>
              </a:rPr>
              <a:t>areas of the skull </a:t>
            </a:r>
            <a:r>
              <a:rPr lang="en-US" altLang="ko-KR" dirty="0"/>
              <a:t>that </a:t>
            </a:r>
            <a:r>
              <a:rPr lang="en-US" altLang="ko-KR" b="1" dirty="0"/>
              <a:t>are</a:t>
            </a:r>
            <a:r>
              <a:rPr lang="en-US" altLang="ko-KR" dirty="0"/>
              <a:t> the </a:t>
            </a:r>
            <a:r>
              <a:rPr lang="en-US" altLang="ko-KR" dirty="0">
                <a:solidFill>
                  <a:srgbClr val="FFC000"/>
                </a:solidFill>
              </a:rPr>
              <a:t>thickest</a:t>
            </a:r>
            <a:r>
              <a:rPr lang="en-US" altLang="ko-KR" dirty="0"/>
              <a:t>.</a:t>
            </a:r>
            <a:endParaRPr lang="ko-KR" altLang="en-US" dirty="0"/>
          </a:p>
        </p:txBody>
      </p:sp>
      <p:sp>
        <p:nvSpPr>
          <p:cNvPr id="3" name="TextBox 2"/>
          <p:cNvSpPr txBox="1"/>
          <p:nvPr/>
        </p:nvSpPr>
        <p:spPr>
          <a:xfrm>
            <a:off x="1642587" y="4878700"/>
            <a:ext cx="2902520"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Stronger part</a:t>
            </a:r>
            <a:endParaRPr lang="ko-KR" altLang="en-US" sz="3733"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244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Why does the giraffe have a long neck? </a:t>
            </a:r>
            <a:endParaRPr lang="ko-KR" altLang="en-US" dirty="0"/>
          </a:p>
        </p:txBody>
      </p:sp>
      <p:pic>
        <p:nvPicPr>
          <p:cNvPr id="3074" name="Picture 2" descr="Image result for giraf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596" y="2180861"/>
            <a:ext cx="7387505" cy="43286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giraffe ea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469" y="1700809"/>
            <a:ext cx="7951755" cy="496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20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943600" y="484094"/>
            <a:ext cx="6248400" cy="5109882"/>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altLang="ko-KR" dirty="0"/>
              <a:t>Consequently, much of the force that the woodpecker experiences is absorbed by </a:t>
            </a:r>
            <a:r>
              <a:rPr lang="en-US" altLang="ko-KR" b="1" dirty="0"/>
              <a:t>its</a:t>
            </a:r>
            <a:r>
              <a:rPr lang="en-US" altLang="ko-KR" dirty="0"/>
              <a:t> thick neck muscles rather than its brain.  </a:t>
            </a:r>
            <a:endParaRPr lang="ko-KR" altLang="en-US" dirty="0"/>
          </a:p>
        </p:txBody>
      </p:sp>
      <p:pic>
        <p:nvPicPr>
          <p:cNvPr id="3" name="Picture 4"/>
          <p:cNvPicPr>
            <a:picLocks noChangeAspect="1" noChangeArrowheads="1"/>
          </p:cNvPicPr>
          <p:nvPr/>
        </p:nvPicPr>
        <p:blipFill>
          <a:blip r:embed="rId3" cstate="print">
            <a:clrChange>
              <a:clrFrom>
                <a:srgbClr val="B5E61D"/>
              </a:clrFrom>
              <a:clrTo>
                <a:srgbClr val="B5E61D">
                  <a:alpha val="0"/>
                </a:srgbClr>
              </a:clrTo>
            </a:clrChange>
            <a:extLst>
              <a:ext uri="{28A0092B-C50C-407E-A947-70E740481C1C}">
                <a14:useLocalDpi xmlns:a14="http://schemas.microsoft.com/office/drawing/2010/main" val="0"/>
              </a:ext>
            </a:extLst>
          </a:blip>
          <a:srcRect/>
          <a:stretch>
            <a:fillRect/>
          </a:stretch>
        </p:blipFill>
        <p:spPr bwMode="auto">
          <a:xfrm flipH="1">
            <a:off x="-1" y="1544442"/>
            <a:ext cx="6096000" cy="5313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3460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457461" y="2468893"/>
            <a:ext cx="6734539" cy="27432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solidFill>
                  <a:srgbClr val="FFC000"/>
                </a:solidFill>
              </a:rPr>
              <a:t>Consequently</a:t>
            </a:r>
            <a:r>
              <a:rPr lang="en-US" altLang="ko-KR" dirty="0"/>
              <a:t>, much of the force that the woodpecker experiences is absorbed by </a:t>
            </a:r>
            <a:r>
              <a:rPr lang="en-US" altLang="ko-KR" b="1" dirty="0"/>
              <a:t>its</a:t>
            </a:r>
            <a:r>
              <a:rPr lang="en-US" altLang="ko-KR" dirty="0"/>
              <a:t> thick neck muscles rather than its brain.  </a:t>
            </a:r>
            <a:endParaRPr lang="ko-KR" altLang="en-US" dirty="0"/>
          </a:p>
        </p:txBody>
      </p:sp>
      <p:sp>
        <p:nvSpPr>
          <p:cNvPr id="3" name="TextBox 2"/>
          <p:cNvSpPr txBox="1"/>
          <p:nvPr/>
        </p:nvSpPr>
        <p:spPr>
          <a:xfrm>
            <a:off x="3345226" y="3385453"/>
            <a:ext cx="4224469"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Result </a:t>
            </a:r>
            <a:endParaRPr lang="ko-KR" altLang="en-US" sz="3733"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06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457461" y="2468893"/>
            <a:ext cx="6734539" cy="27432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t>Consequently, much of the </a:t>
            </a:r>
            <a:r>
              <a:rPr lang="en-US" altLang="ko-KR" dirty="0">
                <a:solidFill>
                  <a:srgbClr val="FFC000"/>
                </a:solidFill>
              </a:rPr>
              <a:t>force</a:t>
            </a:r>
            <a:r>
              <a:rPr lang="en-US" altLang="ko-KR" dirty="0"/>
              <a:t> that the woodpecker </a:t>
            </a:r>
            <a:r>
              <a:rPr lang="en-US" altLang="ko-KR" dirty="0">
                <a:solidFill>
                  <a:srgbClr val="FFC000"/>
                </a:solidFill>
              </a:rPr>
              <a:t>experiences</a:t>
            </a:r>
            <a:r>
              <a:rPr lang="en-US" altLang="ko-KR" dirty="0"/>
              <a:t> is absorbed by </a:t>
            </a:r>
            <a:r>
              <a:rPr lang="en-US" altLang="ko-KR" b="1" dirty="0"/>
              <a:t>its</a:t>
            </a:r>
            <a:r>
              <a:rPr lang="en-US" altLang="ko-KR" dirty="0"/>
              <a:t> thick neck muscles rather than its brain.  </a:t>
            </a:r>
            <a:endParaRPr lang="ko-KR" altLang="en-US" dirty="0"/>
          </a:p>
        </p:txBody>
      </p:sp>
      <p:sp>
        <p:nvSpPr>
          <p:cNvPr id="3" name="TextBox 2"/>
          <p:cNvSpPr txBox="1"/>
          <p:nvPr/>
        </p:nvSpPr>
        <p:spPr>
          <a:xfrm>
            <a:off x="3229767" y="2821300"/>
            <a:ext cx="4224469"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Pressure </a:t>
            </a:r>
            <a:endParaRPr lang="ko-KR" altLang="en-US" sz="3733" dirty="0">
              <a:solidFill>
                <a:schemeClr val="accent2">
                  <a:lumMod val="20000"/>
                  <a:lumOff val="80000"/>
                </a:schemeClr>
              </a:solidFill>
              <a:effectLst>
                <a:outerShdw blurRad="38100" dist="38100" dir="2700000" algn="tl">
                  <a:srgbClr val="000000">
                    <a:alpha val="43137"/>
                  </a:srgbClr>
                </a:outerShdw>
              </a:effectLst>
            </a:endParaRPr>
          </a:p>
        </p:txBody>
      </p:sp>
      <p:sp>
        <p:nvSpPr>
          <p:cNvPr id="4" name="TextBox 3"/>
          <p:cNvSpPr txBox="1"/>
          <p:nvPr/>
        </p:nvSpPr>
        <p:spPr>
          <a:xfrm>
            <a:off x="3620206" y="3840493"/>
            <a:ext cx="4224469"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Feels </a:t>
            </a:r>
            <a:endParaRPr lang="ko-KR" altLang="en-US" sz="3733"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759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457461" y="2468893"/>
            <a:ext cx="6734539" cy="27432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ltLang="ko-KR" dirty="0"/>
              <a:t>Consequently, much of the force that the woodpecker experiences is </a:t>
            </a:r>
            <a:r>
              <a:rPr lang="en-US" altLang="ko-KR" dirty="0">
                <a:solidFill>
                  <a:srgbClr val="FFC000"/>
                </a:solidFill>
              </a:rPr>
              <a:t>absorbed by </a:t>
            </a:r>
            <a:r>
              <a:rPr lang="en-US" altLang="ko-KR" b="1" dirty="0"/>
              <a:t>its</a:t>
            </a:r>
            <a:r>
              <a:rPr lang="en-US" altLang="ko-KR" dirty="0"/>
              <a:t> </a:t>
            </a:r>
            <a:r>
              <a:rPr lang="en-US" altLang="ko-KR" dirty="0">
                <a:solidFill>
                  <a:srgbClr val="FFC000"/>
                </a:solidFill>
              </a:rPr>
              <a:t>thick neck muscles </a:t>
            </a:r>
            <a:r>
              <a:rPr lang="en-US" altLang="ko-KR" dirty="0"/>
              <a:t>rather than its brain.  </a:t>
            </a:r>
            <a:endParaRPr lang="ko-KR" altLang="en-US" dirty="0"/>
          </a:p>
        </p:txBody>
      </p:sp>
      <p:sp>
        <p:nvSpPr>
          <p:cNvPr id="3" name="TextBox 2"/>
          <p:cNvSpPr txBox="1"/>
          <p:nvPr/>
        </p:nvSpPr>
        <p:spPr>
          <a:xfrm>
            <a:off x="719403" y="4101075"/>
            <a:ext cx="4800533" cy="666786"/>
          </a:xfrm>
          <a:prstGeom prst="rect">
            <a:avLst/>
          </a:prstGeom>
          <a:noFill/>
        </p:spPr>
        <p:txBody>
          <a:bodyPr wrap="square" rtlCol="0">
            <a:spAutoFit/>
          </a:bodyPr>
          <a:lstStyle/>
          <a:p>
            <a:r>
              <a:rPr lang="en-US" altLang="ko-KR" sz="3733" dirty="0">
                <a:solidFill>
                  <a:schemeClr val="accent2">
                    <a:lumMod val="20000"/>
                    <a:lumOff val="80000"/>
                  </a:schemeClr>
                </a:solidFill>
                <a:effectLst>
                  <a:outerShdw blurRad="38100" dist="38100" dir="2700000" algn="tl">
                    <a:srgbClr val="000000">
                      <a:alpha val="43137"/>
                    </a:srgbClr>
                  </a:outerShdw>
                </a:effectLst>
              </a:rPr>
              <a:t>Taken in by the neck</a:t>
            </a:r>
            <a:endParaRPr lang="ko-KR" altLang="en-US" sz="3733" dirty="0">
              <a:solidFill>
                <a:schemeClr val="accent2">
                  <a:lumMod val="20000"/>
                  <a:lumOff val="80000"/>
                </a:schemeClr>
              </a:solidFill>
              <a:effectLst>
                <a:outerShdw blurRad="38100" dist="38100" dir="2700000" algn="tl">
                  <a:srgbClr val="000000">
                    <a:alpha val="43137"/>
                  </a:srgbClr>
                </a:outerShdw>
              </a:effectLst>
            </a:endParaRPr>
          </a:p>
        </p:txBody>
      </p:sp>
      <p:pic>
        <p:nvPicPr>
          <p:cNvPr id="6146" name="Picture 2" descr="Image result for absor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477" y="1700809"/>
            <a:ext cx="3175000" cy="2120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59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4" name="Picture 2" descr="Image result for woodpeck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51718" y="1124744"/>
            <a:ext cx="5088565" cy="517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1098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838200" y="500062"/>
            <a:ext cx="10515600" cy="1325563"/>
          </a:xfrm>
        </p:spPr>
        <p:style>
          <a:lnRef idx="2">
            <a:schemeClr val="dk1">
              <a:shade val="50000"/>
            </a:schemeClr>
          </a:lnRef>
          <a:fillRef idx="1">
            <a:schemeClr val="dk1"/>
          </a:fillRef>
          <a:effectRef idx="0">
            <a:schemeClr val="dk1"/>
          </a:effectRef>
          <a:fontRef idx="minor">
            <a:schemeClr val="lt1"/>
          </a:fontRef>
        </p:style>
        <p:txBody>
          <a:bodyPr/>
          <a:lstStyle/>
          <a:p>
            <a:pPr algn="ctr"/>
            <a:r>
              <a:rPr lang="en-US" altLang="ko-KR" dirty="0" err="1" smtClean="0">
                <a:solidFill>
                  <a:schemeClr val="accent6">
                    <a:lumMod val="40000"/>
                    <a:lumOff val="60000"/>
                  </a:schemeClr>
                </a:solidFill>
              </a:rPr>
              <a:t>Headbangers</a:t>
            </a:r>
            <a:r>
              <a:rPr lang="en-US" altLang="ko-KR" dirty="0" smtClean="0">
                <a:solidFill>
                  <a:schemeClr val="accent6">
                    <a:lumMod val="40000"/>
                    <a:lumOff val="60000"/>
                  </a:schemeClr>
                </a:solidFill>
              </a:rPr>
              <a:t>  </a:t>
            </a:r>
            <a:endParaRPr lang="ko-KR" altLang="en-US" dirty="0">
              <a:solidFill>
                <a:schemeClr val="accent6">
                  <a:lumMod val="40000"/>
                  <a:lumOff val="60000"/>
                </a:schemeClr>
              </a:solidFill>
            </a:endParaRPr>
          </a:p>
        </p:txBody>
      </p:sp>
      <p:sp>
        <p:nvSpPr>
          <p:cNvPr id="3" name="내용 개체 틀 2"/>
          <p:cNvSpPr>
            <a:spLocks noGrp="1"/>
          </p:cNvSpPr>
          <p:nvPr>
            <p:ph idx="1"/>
          </p:nvPr>
        </p:nvSpPr>
        <p:spPr/>
        <p:style>
          <a:lnRef idx="2">
            <a:schemeClr val="dk1">
              <a:shade val="50000"/>
            </a:schemeClr>
          </a:lnRef>
          <a:fillRef idx="1">
            <a:schemeClr val="dk1"/>
          </a:fillRef>
          <a:effectRef idx="0">
            <a:schemeClr val="dk1"/>
          </a:effectRef>
          <a:fontRef idx="minor">
            <a:schemeClr val="lt1"/>
          </a:fontRef>
        </p:style>
        <p:txBody>
          <a:bodyPr>
            <a:normAutofit/>
          </a:bodyPr>
          <a:lstStyle/>
          <a:p>
            <a:pPr marL="0" indent="0">
              <a:buNone/>
            </a:pPr>
            <a:r>
              <a:rPr lang="en-US" altLang="ko-KR" dirty="0" smtClean="0"/>
              <a:t>	Woodpeckers</a:t>
            </a:r>
            <a:r>
              <a:rPr lang="ko-KR" altLang="en-US" dirty="0" smtClean="0"/>
              <a:t> </a:t>
            </a:r>
            <a:r>
              <a:rPr lang="en-US" altLang="ko-KR" dirty="0" smtClean="0"/>
              <a:t>spend their days banging their heads against trees.  So why don’t they get headaches?   Research has shown that the impact of a woodpecker’s brain against its skull is spread over a relativity large surface area.  This makes the vulnerability of a woodpecker’s brain to injury very slight compared to that of a human brain.  Furthermore, a woodpecker’s brain fits tightly inside its skull.  This allows for hardly any movement, and there is little risk of injury.  A woodpecker’s brain is also protected by the concentration of each impact on the areas of the skull that are the thickest.  Consequently, much of the force that the woodpecker experiences is absorbed by its thick neck muscles rather than its brain.  </a:t>
            </a:r>
            <a:endParaRPr lang="ko-KR" altLang="en-US" dirty="0"/>
          </a:p>
        </p:txBody>
      </p:sp>
    </p:spTree>
    <p:extLst>
      <p:ext uri="{BB962C8B-B14F-4D97-AF65-F5344CB8AC3E}">
        <p14:creationId xmlns:p14="http://schemas.microsoft.com/office/powerpoint/2010/main" val="15770248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effectLst>
                  <a:glow rad="914400">
                    <a:schemeClr val="bg1">
                      <a:alpha val="97000"/>
                    </a:schemeClr>
                  </a:glow>
                  <a:outerShdw blurRad="38100" dist="38100" dir="2700000" algn="tl">
                    <a:srgbClr val="000000">
                      <a:alpha val="43137"/>
                    </a:srgbClr>
                  </a:outerShdw>
                </a:effectLst>
              </a:rPr>
              <a:t>Did you understand? </a:t>
            </a:r>
            <a:endParaRPr lang="en-US" dirty="0">
              <a:effectLst>
                <a:glow rad="914400">
                  <a:schemeClr val="bg1">
                    <a:alpha val="97000"/>
                  </a:schemeClr>
                </a:glow>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endParaRPr lang="en-US"/>
          </a:p>
        </p:txBody>
      </p:sp>
      <p:sp>
        <p:nvSpPr>
          <p:cNvPr id="5" name="Multiply 4"/>
          <p:cNvSpPr/>
          <p:nvPr/>
        </p:nvSpPr>
        <p:spPr>
          <a:xfrm>
            <a:off x="1887071" y="-181535"/>
            <a:ext cx="8606118" cy="6414247"/>
          </a:xfrm>
          <a:prstGeom prst="mathMultiply">
            <a:avLst>
              <a:gd name="adj1" fmla="val 90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result for head banging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54215" y="0"/>
            <a:ext cx="92377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9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2"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2000" fill="hold"/>
                                        <p:tgtEl>
                                          <p:spTgt spid="4"/>
                                        </p:tgtEl>
                                        <p:attrNameLst>
                                          <p:attrName>ppt_x</p:attrName>
                                        </p:attrNameLst>
                                      </p:cBhvr>
                                      <p:tavLst>
                                        <p:tav tm="0">
                                          <p:val>
                                            <p:strVal val="1+#ppt_w/2"/>
                                          </p:val>
                                        </p:tav>
                                        <p:tav tm="100000">
                                          <p:val>
                                            <p:strVal val="#ppt_x"/>
                                          </p:val>
                                        </p:tav>
                                      </p:tavLst>
                                    </p:anim>
                                    <p:anim calcmode="lin" valueType="num">
                                      <p:cBhvr additive="base">
                                        <p:cTn id="11"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gn="ctr"/>
            <a:r>
              <a:rPr lang="en-US" altLang="ko-KR" dirty="0" smtClean="0"/>
              <a:t>“Do you understand”</a:t>
            </a:r>
            <a:endParaRPr lang="ko-KR" altLang="en-US" dirty="0"/>
          </a:p>
        </p:txBody>
      </p:sp>
      <p:sp>
        <p:nvSpPr>
          <p:cNvPr id="3" name="내용 개체 틀 2"/>
          <p:cNvSpPr>
            <a:spLocks noGrp="1"/>
          </p:cNvSpPr>
          <p:nvPr>
            <p:ph idx="1"/>
          </p:nvPr>
        </p:nvSpPr>
        <p:spPr>
          <a:xfrm>
            <a:off x="1997612" y="1487999"/>
            <a:ext cx="9356188" cy="4687717"/>
          </a:xfrm>
        </p:spPr>
        <p:txBody>
          <a:bodyPr>
            <a:normAutofit/>
          </a:bodyPr>
          <a:lstStyle/>
          <a:p>
            <a:r>
              <a:rPr lang="en-US" altLang="ko-KR" dirty="0" smtClean="0"/>
              <a:t>Yes – </a:t>
            </a:r>
          </a:p>
          <a:p>
            <a:pPr lvl="1"/>
            <a:r>
              <a:rPr lang="en-US" altLang="ko-KR" dirty="0" smtClean="0">
                <a:solidFill>
                  <a:schemeClr val="accent6">
                    <a:lumMod val="40000"/>
                    <a:lumOff val="60000"/>
                  </a:schemeClr>
                </a:solidFill>
              </a:rPr>
              <a:t>Maybe they understood</a:t>
            </a:r>
          </a:p>
          <a:p>
            <a:pPr lvl="1"/>
            <a:r>
              <a:rPr lang="en-US" altLang="ko-KR" dirty="0" smtClean="0"/>
              <a:t>Embarrassed </a:t>
            </a:r>
          </a:p>
          <a:p>
            <a:pPr lvl="1"/>
            <a:r>
              <a:rPr lang="en-US" altLang="ko-KR" dirty="0" smtClean="0"/>
              <a:t>Shy</a:t>
            </a:r>
          </a:p>
          <a:p>
            <a:pPr lvl="1"/>
            <a:r>
              <a:rPr lang="en-US" altLang="ko-KR" dirty="0" smtClean="0"/>
              <a:t>Don’t want to lose face</a:t>
            </a:r>
          </a:p>
          <a:p>
            <a:pPr lvl="1"/>
            <a:r>
              <a:rPr lang="en-US" altLang="ko-KR" dirty="0" smtClean="0"/>
              <a:t>Expect other students to answer </a:t>
            </a:r>
          </a:p>
          <a:p>
            <a:pPr lvl="1"/>
            <a:r>
              <a:rPr lang="en-US" altLang="ko-KR" dirty="0" smtClean="0"/>
              <a:t>Be part of the group </a:t>
            </a:r>
          </a:p>
          <a:p>
            <a:pPr lvl="1"/>
            <a:r>
              <a:rPr lang="en-US" altLang="ko-KR" dirty="0" smtClean="0"/>
              <a:t>Don’t want to admit that they don’t know…</a:t>
            </a:r>
          </a:p>
          <a:p>
            <a:endParaRPr lang="en-US" altLang="ko-KR" dirty="0" smtClean="0"/>
          </a:p>
          <a:p>
            <a:r>
              <a:rPr lang="en-US" altLang="ko-KR" dirty="0" smtClean="0"/>
              <a:t>No – </a:t>
            </a:r>
          </a:p>
          <a:p>
            <a:pPr lvl="1"/>
            <a:r>
              <a:rPr lang="en-US" altLang="ko-KR" dirty="0" smtClean="0"/>
              <a:t>Which part do they not understand? </a:t>
            </a:r>
            <a:endParaRPr lang="ko-KR" altLang="en-US" dirty="0"/>
          </a:p>
        </p:txBody>
      </p:sp>
    </p:spTree>
    <p:extLst>
      <p:ext uri="{BB962C8B-B14F-4D97-AF65-F5344CB8AC3E}">
        <p14:creationId xmlns:p14="http://schemas.microsoft.com/office/powerpoint/2010/main" val="25358896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Comprehension Check Questions (CCQ) </a:t>
            </a:r>
            <a:endParaRPr lang="en-US" dirty="0"/>
          </a:p>
        </p:txBody>
      </p:sp>
      <p:sp>
        <p:nvSpPr>
          <p:cNvPr id="3" name="Subtitle 2"/>
          <p:cNvSpPr>
            <a:spLocks noGrp="1"/>
          </p:cNvSpPr>
          <p:nvPr>
            <p:ph type="subTitle" idx="1"/>
          </p:nvPr>
        </p:nvSpPr>
        <p:spPr>
          <a:xfrm>
            <a:off x="1524000" y="3786388"/>
            <a:ext cx="9144000" cy="1471411"/>
          </a:xfrm>
        </p:spPr>
        <p:txBody>
          <a:bodyPr/>
          <a:lstStyle/>
          <a:p>
            <a:r>
              <a:rPr lang="en-US" dirty="0" smtClean="0">
                <a:solidFill>
                  <a:schemeClr val="accent6">
                    <a:lumMod val="40000"/>
                    <a:lumOff val="60000"/>
                  </a:schemeClr>
                </a:solidFill>
              </a:rPr>
              <a:t>Demonstrate Understanding</a:t>
            </a:r>
            <a:endParaRPr lang="en-US" dirty="0">
              <a:solidFill>
                <a:schemeClr val="accent6">
                  <a:lumMod val="40000"/>
                  <a:lumOff val="60000"/>
                </a:schemeClr>
              </a:solidFill>
            </a:endParaRPr>
          </a:p>
        </p:txBody>
      </p:sp>
    </p:spTree>
    <p:extLst>
      <p:ext uri="{BB962C8B-B14F-4D97-AF65-F5344CB8AC3E}">
        <p14:creationId xmlns:p14="http://schemas.microsoft.com/office/powerpoint/2010/main" val="68307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2000"/>
                                  </p:stCondLst>
                                  <p:childTnLst>
                                    <p:animScale>
                                      <p:cBhvr>
                                        <p:cTn id="6" dur="2000" fill="hold"/>
                                        <p:tgtEl>
                                          <p:spTgt spid="3">
                                            <p:txEl>
                                              <p:pRg st="0" end="0"/>
                                            </p:txEl>
                                          </p:spTgt>
                                        </p:tgtEl>
                                      </p:cBhvr>
                                      <p:by x="400000" y="400000"/>
                                    </p:animScale>
                                  </p:childTnLst>
                                </p:cTn>
                              </p:par>
                            </p:childTnLst>
                          </p:cTn>
                        </p:par>
                        <p:par>
                          <p:cTn id="7" fill="hold">
                            <p:stCondLst>
                              <p:cond delay="4000"/>
                            </p:stCondLst>
                            <p:childTnLst>
                              <p:par>
                                <p:cTn id="8" presetID="27" presetClass="emph" presetSubtype="0" fill="remove" grpId="1" nodeType="afterEffect">
                                  <p:stCondLst>
                                    <p:cond delay="0"/>
                                  </p:stCondLst>
                                  <p:childTnLst>
                                    <p:animClr clrSpc="rgb" dir="cw">
                                      <p:cBhvr override="childStyle">
                                        <p:cTn id="9" dur="250" autoRev="1" fill="remove"/>
                                        <p:tgtEl>
                                          <p:spTgt spid="3">
                                            <p:txEl>
                                              <p:pRg st="0" end="0"/>
                                            </p:txEl>
                                          </p:spTgt>
                                        </p:tgtEl>
                                        <p:attrNameLst>
                                          <p:attrName>style.color</p:attrName>
                                        </p:attrNameLst>
                                      </p:cBhvr>
                                      <p:to>
                                        <a:srgbClr val="FFFFFF"/>
                                      </p:to>
                                    </p:animClr>
                                    <p:animClr clrSpc="rgb" dir="cw">
                                      <p:cBhvr>
                                        <p:cTn id="10" dur="250" autoRev="1" fill="remove"/>
                                        <p:tgtEl>
                                          <p:spTgt spid="3">
                                            <p:txEl>
                                              <p:pRg st="0" end="0"/>
                                            </p:txEl>
                                          </p:spTgt>
                                        </p:tgtEl>
                                        <p:attrNameLst>
                                          <p:attrName>fillcolor</p:attrName>
                                        </p:attrNameLst>
                                      </p:cBhvr>
                                      <p:to>
                                        <a:srgbClr val="FFFFFF"/>
                                      </p:to>
                                    </p:animClr>
                                    <p:set>
                                      <p:cBhvr>
                                        <p:cTn id="11" dur="250" autoRev="1" fill="remove"/>
                                        <p:tgtEl>
                                          <p:spTgt spid="3">
                                            <p:txEl>
                                              <p:pRg st="0" end="0"/>
                                            </p:txEl>
                                          </p:spTgt>
                                        </p:tgtEl>
                                        <p:attrNameLst>
                                          <p:attrName>fill.type</p:attrName>
                                        </p:attrNameLst>
                                      </p:cBhvr>
                                      <p:to>
                                        <p:strVal val="solid"/>
                                      </p:to>
                                    </p:set>
                                    <p:set>
                                      <p:cBhvr>
                                        <p:cTn id="12" dur="250" autoRev="1" fill="remove"/>
                                        <p:tgtEl>
                                          <p:spTgt spid="3">
                                            <p:txEl>
                                              <p:pRg st="0" end="0"/>
                                            </p:txEl>
                                          </p:spTgt>
                                        </p:tgtEl>
                                        <p:attrNameLst>
                                          <p:attrName>fill.on</p:attrName>
                                        </p:attrNameLst>
                                      </p:cBhvr>
                                      <p:to>
                                        <p:strVal val="true"/>
                                      </p:to>
                                    </p:set>
                                  </p:childTnLst>
                                </p:cTn>
                              </p:par>
                            </p:childTnLst>
                          </p:cTn>
                        </p:par>
                        <p:par>
                          <p:cTn id="13" fill="hold">
                            <p:stCondLst>
                              <p:cond delay="4500"/>
                            </p:stCondLst>
                            <p:childTnLst>
                              <p:par>
                                <p:cTn id="14" presetID="6" presetClass="emph" presetSubtype="0" fill="hold" grpId="2" nodeType="afterEffect">
                                  <p:stCondLst>
                                    <p:cond delay="0"/>
                                  </p:stCondLst>
                                  <p:childTnLst>
                                    <p:animScale>
                                      <p:cBhvr>
                                        <p:cTn id="15" dur="2000" fill="hold"/>
                                        <p:tgtEl>
                                          <p:spTgt spid="3">
                                            <p:txEl>
                                              <p:pRg st="0" end="0"/>
                                            </p:txEl>
                                          </p:spTgt>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7 Types of CCQ</a:t>
            </a:r>
            <a:endParaRPr lang="en-US" dirty="0"/>
          </a:p>
        </p:txBody>
      </p:sp>
      <p:sp>
        <p:nvSpPr>
          <p:cNvPr id="3" name="Content Placeholder 2"/>
          <p:cNvSpPr>
            <a:spLocks noGrp="1"/>
          </p:cNvSpPr>
          <p:nvPr>
            <p:ph idx="1"/>
          </p:nvPr>
        </p:nvSpPr>
        <p:spPr>
          <a:xfrm>
            <a:off x="2614410" y="1378038"/>
            <a:ext cx="8739389" cy="5110629"/>
          </a:xfrm>
        </p:spPr>
        <p:txBody>
          <a:bodyPr>
            <a:normAutofit lnSpcReduction="10000"/>
          </a:bodyPr>
          <a:lstStyle/>
          <a:p>
            <a:pPr marL="514350" indent="-514350">
              <a:buFont typeface="+mj-lt"/>
              <a:buAutoNum type="arabicPeriod"/>
            </a:pPr>
            <a:r>
              <a:rPr lang="en-US" dirty="0" smtClean="0"/>
              <a:t>Questions</a:t>
            </a:r>
          </a:p>
          <a:p>
            <a:pPr lvl="1"/>
            <a:r>
              <a:rPr lang="en-US" dirty="0" smtClean="0">
                <a:solidFill>
                  <a:schemeClr val="accent6">
                    <a:lumMod val="40000"/>
                    <a:lumOff val="60000"/>
                  </a:schemeClr>
                </a:solidFill>
              </a:rPr>
              <a:t>Easy to hard</a:t>
            </a:r>
          </a:p>
          <a:p>
            <a:pPr lvl="1"/>
            <a:r>
              <a:rPr lang="en-US" dirty="0" smtClean="0">
                <a:solidFill>
                  <a:schemeClr val="accent6">
                    <a:lumMod val="40000"/>
                    <a:lumOff val="60000"/>
                  </a:schemeClr>
                </a:solidFill>
              </a:rPr>
              <a:t>General to specific </a:t>
            </a:r>
          </a:p>
          <a:p>
            <a:pPr marL="514350" indent="-514350">
              <a:buFont typeface="+mj-lt"/>
              <a:buAutoNum type="arabicPeriod"/>
            </a:pPr>
            <a:r>
              <a:rPr lang="en-US" dirty="0" smtClean="0"/>
              <a:t>True or False </a:t>
            </a:r>
            <a:endParaRPr lang="en-US" dirty="0"/>
          </a:p>
          <a:p>
            <a:pPr marL="514350" indent="-514350">
              <a:buFont typeface="+mj-lt"/>
              <a:buAutoNum type="arabicPeriod"/>
            </a:pPr>
            <a:r>
              <a:rPr lang="en-US" dirty="0" smtClean="0"/>
              <a:t>Identify Information</a:t>
            </a:r>
          </a:p>
          <a:p>
            <a:pPr marL="514350" indent="-514350">
              <a:buFont typeface="+mj-lt"/>
              <a:buAutoNum type="arabicPeriod"/>
            </a:pPr>
            <a:r>
              <a:rPr lang="en-US" dirty="0" smtClean="0"/>
              <a:t>Who said it? </a:t>
            </a:r>
          </a:p>
          <a:p>
            <a:pPr marL="514350" indent="-514350">
              <a:buFont typeface="+mj-lt"/>
              <a:buAutoNum type="arabicPeriod"/>
            </a:pPr>
            <a:r>
              <a:rPr lang="en-US" dirty="0" smtClean="0"/>
              <a:t>Finish the Sentence </a:t>
            </a:r>
          </a:p>
          <a:p>
            <a:pPr marL="514350" indent="-514350">
              <a:buFont typeface="+mj-lt"/>
              <a:buAutoNum type="arabicPeriod"/>
            </a:pPr>
            <a:r>
              <a:rPr lang="en-US" dirty="0" smtClean="0"/>
              <a:t>Explain yourself </a:t>
            </a:r>
          </a:p>
          <a:p>
            <a:pPr lvl="1"/>
            <a:r>
              <a:rPr lang="en-US" dirty="0" smtClean="0">
                <a:solidFill>
                  <a:schemeClr val="accent6">
                    <a:lumMod val="40000"/>
                    <a:lumOff val="60000"/>
                  </a:schemeClr>
                </a:solidFill>
              </a:rPr>
              <a:t>Agree / Disagree</a:t>
            </a:r>
          </a:p>
          <a:p>
            <a:pPr lvl="1"/>
            <a:r>
              <a:rPr lang="en-US" dirty="0" smtClean="0">
                <a:solidFill>
                  <a:schemeClr val="accent6">
                    <a:lumMod val="40000"/>
                    <a:lumOff val="60000"/>
                  </a:schemeClr>
                </a:solidFill>
              </a:rPr>
              <a:t>Why?   Why not? </a:t>
            </a:r>
          </a:p>
          <a:p>
            <a:pPr marL="514350" indent="-514350">
              <a:buFont typeface="+mj-lt"/>
              <a:buAutoNum type="arabicPeriod"/>
            </a:pPr>
            <a:r>
              <a:rPr lang="en-US" dirty="0" smtClean="0"/>
              <a:t>Creative Responses</a:t>
            </a:r>
          </a:p>
          <a:p>
            <a:pPr lvl="1"/>
            <a:r>
              <a:rPr lang="en-US" dirty="0" smtClean="0">
                <a:solidFill>
                  <a:schemeClr val="accent6">
                    <a:lumMod val="40000"/>
                    <a:lumOff val="60000"/>
                  </a:schemeClr>
                </a:solidFill>
              </a:rPr>
              <a:t>Information not contained in the text  </a:t>
            </a:r>
          </a:p>
        </p:txBody>
      </p:sp>
      <p:sp>
        <p:nvSpPr>
          <p:cNvPr id="4" name="Rectangle 3"/>
          <p:cNvSpPr/>
          <p:nvPr/>
        </p:nvSpPr>
        <p:spPr>
          <a:xfrm>
            <a:off x="0" y="6488668"/>
            <a:ext cx="12984480" cy="369332"/>
          </a:xfrm>
          <a:prstGeom prst="rect">
            <a:avLst/>
          </a:prstGeom>
        </p:spPr>
        <p:txBody>
          <a:bodyPr wrap="square">
            <a:spAutoFit/>
          </a:bodyPr>
          <a:lstStyle/>
          <a:p>
            <a:pPr algn="ctr"/>
            <a:r>
              <a:rPr lang="en-US" dirty="0">
                <a:hlinkClick r:id="rId2"/>
              </a:rPr>
              <a:t>http://schooloftesl.org/do-they-understand-six-ways-to-check-comprehension-in-the-language-classroom</a:t>
            </a:r>
            <a:r>
              <a:rPr lang="en-US" dirty="0" smtClean="0">
                <a:hlinkClick r:id="rId2"/>
              </a:rPr>
              <a:t>/</a:t>
            </a:r>
            <a:r>
              <a:rPr lang="en-US" dirty="0" smtClean="0"/>
              <a:t> </a:t>
            </a:r>
            <a:endParaRPr lang="en-US" dirty="0"/>
          </a:p>
        </p:txBody>
      </p:sp>
    </p:spTree>
    <p:extLst>
      <p:ext uri="{BB962C8B-B14F-4D97-AF65-F5344CB8AC3E}">
        <p14:creationId xmlns:p14="http://schemas.microsoft.com/office/powerpoint/2010/main" val="411630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1000"/>
                                        <p:tgtEl>
                                          <p:spTgt spid="3">
                                            <p:txEl>
                                              <p:pRg st="8" end="8"/>
                                            </p:txEl>
                                          </p:spTgt>
                                        </p:tgtEl>
                                      </p:cBhvr>
                                    </p:animEffect>
                                    <p:anim calcmode="lin" valueType="num">
                                      <p:cBhvr>
                                        <p:cTn id="5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fade">
                                      <p:cBhvr>
                                        <p:cTn id="69" dur="1000"/>
                                        <p:tgtEl>
                                          <p:spTgt spid="3">
                                            <p:txEl>
                                              <p:pRg st="10" end="10"/>
                                            </p:txEl>
                                          </p:spTgt>
                                        </p:tgtEl>
                                      </p:cBhvr>
                                    </p:animEffect>
                                    <p:anim calcmode="lin" valueType="num">
                                      <p:cBhvr>
                                        <p:cTn id="7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
                                            <p:txEl>
                                              <p:pRg st="11" end="11"/>
                                            </p:txEl>
                                          </p:spTgt>
                                        </p:tgtEl>
                                        <p:attrNameLst>
                                          <p:attrName>style.visibility</p:attrName>
                                        </p:attrNameLst>
                                      </p:cBhvr>
                                      <p:to>
                                        <p:strVal val="visible"/>
                                      </p:to>
                                    </p:set>
                                    <p:animEffect transition="in" filter="fade">
                                      <p:cBhvr>
                                        <p:cTn id="74" dur="1000"/>
                                        <p:tgtEl>
                                          <p:spTgt spid="3">
                                            <p:txEl>
                                              <p:pRg st="11" end="11"/>
                                            </p:txEl>
                                          </p:spTgt>
                                        </p:tgtEl>
                                      </p:cBhvr>
                                    </p:animEffect>
                                    <p:anim calcmode="lin" valueType="num">
                                      <p:cBhvr>
                                        <p:cTn id="7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030" y="1792536"/>
            <a:ext cx="9409045" cy="4704523"/>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normAutofit/>
          </a:bodyPr>
          <a:lstStyle/>
          <a:p>
            <a:r>
              <a:rPr lang="en-US" altLang="ko-KR" dirty="0" smtClean="0"/>
              <a:t>Why is armadillo skin hard? </a:t>
            </a:r>
            <a:endParaRPr lang="ko-KR" altLang="en-US" dirty="0"/>
          </a:p>
        </p:txBody>
      </p:sp>
      <p:pic>
        <p:nvPicPr>
          <p:cNvPr id="2050" name="Picture 2" descr="Image result for armadillo 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1604797"/>
            <a:ext cx="7874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34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2050" name="Picture 2"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097"/>
            <a:ext cx="12192000" cy="685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0165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675"/>
            <a:ext cx="10515600" cy="4348543"/>
          </a:xfrm>
        </p:spPr>
        <p:txBody>
          <a:bodyPr/>
          <a:lstStyle/>
          <a:p>
            <a:pPr lvl="0" algn="ctr"/>
            <a:r>
              <a:rPr lang="en-US" dirty="0"/>
              <a:t>What animal are they talking about? </a:t>
            </a:r>
          </a:p>
        </p:txBody>
      </p:sp>
    </p:spTree>
    <p:extLst>
      <p:ext uri="{BB962C8B-B14F-4D97-AF65-F5344CB8AC3E}">
        <p14:creationId xmlns:p14="http://schemas.microsoft.com/office/powerpoint/2010/main" val="547820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675"/>
            <a:ext cx="10515600" cy="4348543"/>
          </a:xfrm>
        </p:spPr>
        <p:txBody>
          <a:bodyPr/>
          <a:lstStyle/>
          <a:p>
            <a:pPr lvl="0" algn="ctr"/>
            <a:r>
              <a:rPr lang="en-US" dirty="0"/>
              <a:t>What do the woodpeckers do all day? </a:t>
            </a:r>
          </a:p>
        </p:txBody>
      </p:sp>
    </p:spTree>
    <p:extLst>
      <p:ext uri="{BB962C8B-B14F-4D97-AF65-F5344CB8AC3E}">
        <p14:creationId xmlns:p14="http://schemas.microsoft.com/office/powerpoint/2010/main" val="15049385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675"/>
            <a:ext cx="10515600" cy="4348543"/>
          </a:xfrm>
        </p:spPr>
        <p:txBody>
          <a:bodyPr/>
          <a:lstStyle/>
          <a:p>
            <a:pPr lvl="0" algn="ctr"/>
            <a:r>
              <a:rPr lang="en-US" dirty="0"/>
              <a:t>What body part is special on a woodpecker? </a:t>
            </a:r>
          </a:p>
        </p:txBody>
      </p:sp>
    </p:spTree>
    <p:extLst>
      <p:ext uri="{BB962C8B-B14F-4D97-AF65-F5344CB8AC3E}">
        <p14:creationId xmlns:p14="http://schemas.microsoft.com/office/powerpoint/2010/main" val="39857493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675"/>
            <a:ext cx="10515600" cy="4348543"/>
          </a:xfrm>
        </p:spPr>
        <p:txBody>
          <a:bodyPr/>
          <a:lstStyle/>
          <a:p>
            <a:pPr lvl="0" algn="ctr"/>
            <a:r>
              <a:rPr lang="en-US" dirty="0"/>
              <a:t>Why does it need a special brain? </a:t>
            </a:r>
          </a:p>
        </p:txBody>
      </p:sp>
    </p:spTree>
    <p:extLst>
      <p:ext uri="{BB962C8B-B14F-4D97-AF65-F5344CB8AC3E}">
        <p14:creationId xmlns:p14="http://schemas.microsoft.com/office/powerpoint/2010/main" val="25096503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675"/>
            <a:ext cx="10515600" cy="4348543"/>
          </a:xfrm>
        </p:spPr>
        <p:txBody>
          <a:bodyPr/>
          <a:lstStyle/>
          <a:p>
            <a:pPr lvl="0" algn="ctr"/>
            <a:r>
              <a:rPr lang="en-US" dirty="0"/>
              <a:t>What muscles absorb the impact? </a:t>
            </a:r>
          </a:p>
        </p:txBody>
      </p:sp>
    </p:spTree>
    <p:extLst>
      <p:ext uri="{BB962C8B-B14F-4D97-AF65-F5344CB8AC3E}">
        <p14:creationId xmlns:p14="http://schemas.microsoft.com/office/powerpoint/2010/main" val="11297398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675"/>
            <a:ext cx="10515600" cy="4348543"/>
          </a:xfrm>
        </p:spPr>
        <p:txBody>
          <a:bodyPr/>
          <a:lstStyle/>
          <a:p>
            <a:pPr lvl="0" algn="ctr"/>
            <a:r>
              <a:rPr lang="en-US" dirty="0"/>
              <a:t>[True or False] </a:t>
            </a:r>
            <a:r>
              <a:rPr lang="en-US" dirty="0" smtClean="0"/>
              <a:t/>
            </a:r>
            <a:br>
              <a:rPr lang="en-US" dirty="0" smtClean="0"/>
            </a:br>
            <a:r>
              <a:rPr lang="en-US" dirty="0"/>
              <a:t/>
            </a:r>
            <a:br>
              <a:rPr lang="en-US" dirty="0"/>
            </a:br>
            <a:r>
              <a:rPr lang="en-US" dirty="0" smtClean="0"/>
              <a:t>Its </a:t>
            </a:r>
            <a:r>
              <a:rPr lang="en-US" dirty="0"/>
              <a:t>brain hits the skull. </a:t>
            </a:r>
          </a:p>
        </p:txBody>
      </p:sp>
    </p:spTree>
    <p:extLst>
      <p:ext uri="{BB962C8B-B14F-4D97-AF65-F5344CB8AC3E}">
        <p14:creationId xmlns:p14="http://schemas.microsoft.com/office/powerpoint/2010/main" val="37532543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675"/>
            <a:ext cx="10515600" cy="4348543"/>
          </a:xfrm>
        </p:spPr>
        <p:txBody>
          <a:bodyPr/>
          <a:lstStyle/>
          <a:p>
            <a:pPr lvl="0" algn="ctr"/>
            <a:r>
              <a:rPr lang="en-US" dirty="0"/>
              <a:t>[True or False</a:t>
            </a:r>
            <a:r>
              <a:rPr lang="en-US" dirty="0" smtClean="0"/>
              <a:t>]</a:t>
            </a:r>
            <a:br>
              <a:rPr lang="en-US" dirty="0" smtClean="0"/>
            </a:br>
            <a:r>
              <a:rPr lang="en-US" dirty="0"/>
              <a:t/>
            </a:r>
            <a:br>
              <a:rPr lang="en-US" dirty="0"/>
            </a:br>
            <a:r>
              <a:rPr lang="en-US" dirty="0" smtClean="0"/>
              <a:t> </a:t>
            </a:r>
            <a:r>
              <a:rPr lang="en-US" dirty="0"/>
              <a:t>Its brain fits loosely in the skull. </a:t>
            </a:r>
          </a:p>
        </p:txBody>
      </p:sp>
    </p:spTree>
    <p:extLst>
      <p:ext uri="{BB962C8B-B14F-4D97-AF65-F5344CB8AC3E}">
        <p14:creationId xmlns:p14="http://schemas.microsoft.com/office/powerpoint/2010/main" val="41941761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675"/>
            <a:ext cx="10515600" cy="4348543"/>
          </a:xfrm>
        </p:spPr>
        <p:txBody>
          <a:bodyPr/>
          <a:lstStyle/>
          <a:p>
            <a:pPr lvl="0" algn="ctr"/>
            <a:r>
              <a:rPr lang="en-US" dirty="0"/>
              <a:t>[True or False] </a:t>
            </a:r>
            <a:r>
              <a:rPr lang="en-US" dirty="0" smtClean="0"/>
              <a:t/>
            </a:r>
            <a:br>
              <a:rPr lang="en-US" dirty="0" smtClean="0"/>
            </a:br>
            <a:r>
              <a:rPr lang="en-US" dirty="0"/>
              <a:t/>
            </a:r>
            <a:br>
              <a:rPr lang="en-US" dirty="0"/>
            </a:br>
            <a:r>
              <a:rPr lang="en-US" dirty="0" smtClean="0"/>
              <a:t>The </a:t>
            </a:r>
            <a:r>
              <a:rPr lang="en-US" dirty="0"/>
              <a:t>force of the impact is on the thickest part of the skull. </a:t>
            </a:r>
          </a:p>
        </p:txBody>
      </p:sp>
    </p:spTree>
    <p:extLst>
      <p:ext uri="{BB962C8B-B14F-4D97-AF65-F5344CB8AC3E}">
        <p14:creationId xmlns:p14="http://schemas.microsoft.com/office/powerpoint/2010/main" val="35847778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675"/>
            <a:ext cx="10515600" cy="4348543"/>
          </a:xfrm>
        </p:spPr>
        <p:txBody>
          <a:bodyPr/>
          <a:lstStyle/>
          <a:p>
            <a:pPr lvl="0" algn="ctr"/>
            <a:r>
              <a:rPr lang="en-US" dirty="0"/>
              <a:t>Underline the adaptations of the woodpecker. </a:t>
            </a:r>
          </a:p>
        </p:txBody>
      </p:sp>
    </p:spTree>
    <p:extLst>
      <p:ext uri="{BB962C8B-B14F-4D97-AF65-F5344CB8AC3E}">
        <p14:creationId xmlns:p14="http://schemas.microsoft.com/office/powerpoint/2010/main" val="3297302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Why do these insects look like plants?  </a:t>
            </a:r>
            <a:endParaRPr lang="ko-KR" altLang="en-US" dirty="0"/>
          </a:p>
        </p:txBody>
      </p:sp>
      <p:pic>
        <p:nvPicPr>
          <p:cNvPr id="4098" name="Picture 2" descr="Image result for stick insect vs leaf b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09" y="1979953"/>
            <a:ext cx="4992555" cy="460081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2064" y="1979953"/>
            <a:ext cx="3456384" cy="460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descr="Image result for stick ins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20" y="2047225"/>
            <a:ext cx="6670104" cy="4445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8949" y="2057863"/>
            <a:ext cx="5918200"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19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500"/>
                                        <p:tgtEl>
                                          <p:spTgt spid="4103"/>
                                        </p:tgtEl>
                                      </p:cBhvr>
                                    </p:animEffect>
                                  </p:childTnLst>
                                </p:cTn>
                              </p:par>
                              <p:par>
                                <p:cTn id="8" presetID="10" presetClass="entr" presetSubtype="0" fill="hold" nodeType="withEffect">
                                  <p:stCondLst>
                                    <p:cond delay="0"/>
                                  </p:stCondLst>
                                  <p:childTnLst>
                                    <p:set>
                                      <p:cBhvr>
                                        <p:cTn id="9" dur="1" fill="hold">
                                          <p:stCondLst>
                                            <p:cond delay="0"/>
                                          </p:stCondLst>
                                        </p:cTn>
                                        <p:tgtEl>
                                          <p:spTgt spid="4106"/>
                                        </p:tgtEl>
                                        <p:attrNameLst>
                                          <p:attrName>style.visibility</p:attrName>
                                        </p:attrNameLst>
                                      </p:cBhvr>
                                      <p:to>
                                        <p:strVal val="visible"/>
                                      </p:to>
                                    </p:set>
                                    <p:animEffect transition="in" filter="fade">
                                      <p:cBhvr>
                                        <p:cTn id="10"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675"/>
            <a:ext cx="10515600" cy="4348543"/>
          </a:xfrm>
        </p:spPr>
        <p:txBody>
          <a:bodyPr/>
          <a:lstStyle/>
          <a:p>
            <a:pPr lvl="0" algn="ctr"/>
            <a:r>
              <a:rPr lang="en-US" dirty="0"/>
              <a:t>List the ways that the woodpecker is protected when it hits its head. </a:t>
            </a:r>
          </a:p>
        </p:txBody>
      </p:sp>
    </p:spTree>
    <p:extLst>
      <p:ext uri="{BB962C8B-B14F-4D97-AF65-F5344CB8AC3E}">
        <p14:creationId xmlns:p14="http://schemas.microsoft.com/office/powerpoint/2010/main" val="32978052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675"/>
            <a:ext cx="10515600" cy="4348543"/>
          </a:xfrm>
        </p:spPr>
        <p:txBody>
          <a:bodyPr/>
          <a:lstStyle/>
          <a:p>
            <a:pPr lvl="0" algn="ctr"/>
            <a:r>
              <a:rPr lang="en-US" dirty="0"/>
              <a:t>The woodpecker has evolved to… </a:t>
            </a:r>
          </a:p>
        </p:txBody>
      </p:sp>
    </p:spTree>
    <p:extLst>
      <p:ext uri="{BB962C8B-B14F-4D97-AF65-F5344CB8AC3E}">
        <p14:creationId xmlns:p14="http://schemas.microsoft.com/office/powerpoint/2010/main" val="36470708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675"/>
            <a:ext cx="10515600" cy="4348543"/>
          </a:xfrm>
        </p:spPr>
        <p:txBody>
          <a:bodyPr/>
          <a:lstStyle/>
          <a:p>
            <a:pPr lvl="0" algn="ctr"/>
            <a:r>
              <a:rPr lang="en-US" dirty="0"/>
              <a:t>I think the woodpecker shouldn’t hit its head against the tree.  </a:t>
            </a:r>
            <a:r>
              <a:rPr lang="en-US" dirty="0" smtClean="0"/>
              <a:t/>
            </a:r>
            <a:br>
              <a:rPr lang="en-US" dirty="0" smtClean="0"/>
            </a:br>
            <a:r>
              <a:rPr lang="en-US" dirty="0"/>
              <a:t/>
            </a:r>
            <a:br>
              <a:rPr lang="en-US" dirty="0"/>
            </a:br>
            <a:r>
              <a:rPr lang="en-US" dirty="0" smtClean="0"/>
              <a:t>Do </a:t>
            </a:r>
            <a:r>
              <a:rPr lang="en-US" dirty="0"/>
              <a:t>you agree or disagree?  Why? </a:t>
            </a:r>
          </a:p>
        </p:txBody>
      </p:sp>
    </p:spTree>
    <p:extLst>
      <p:ext uri="{BB962C8B-B14F-4D97-AF65-F5344CB8AC3E}">
        <p14:creationId xmlns:p14="http://schemas.microsoft.com/office/powerpoint/2010/main" val="17723006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675"/>
            <a:ext cx="10515600" cy="4348543"/>
          </a:xfrm>
        </p:spPr>
        <p:txBody>
          <a:bodyPr/>
          <a:lstStyle/>
          <a:p>
            <a:pPr lvl="0" algn="ctr"/>
            <a:r>
              <a:rPr lang="en-US" dirty="0"/>
              <a:t>Why can’t humans hit their head against a tree?  </a:t>
            </a:r>
          </a:p>
        </p:txBody>
      </p:sp>
    </p:spTree>
    <p:extLst>
      <p:ext uri="{BB962C8B-B14F-4D97-AF65-F5344CB8AC3E}">
        <p14:creationId xmlns:p14="http://schemas.microsoft.com/office/powerpoint/2010/main" val="12772011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36776" y="1122363"/>
            <a:ext cx="6441142" cy="2387600"/>
          </a:xfrm>
        </p:spPr>
        <p:txBody>
          <a:bodyPr/>
          <a:lstStyle/>
          <a:p>
            <a:r>
              <a:rPr lang="en-US" b="1" dirty="0" smtClean="0">
                <a:effectLst>
                  <a:outerShdw blurRad="38100" dist="38100" dir="2700000" algn="tl">
                    <a:srgbClr val="000000">
                      <a:alpha val="43137"/>
                    </a:srgbClr>
                  </a:outerShdw>
                </a:effectLst>
              </a:rPr>
              <a:t>Students Work</a:t>
            </a:r>
            <a:endParaRPr lang="en-US"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136776" y="3602038"/>
            <a:ext cx="6441142" cy="1655762"/>
          </a:xfrm>
        </p:spPr>
        <p:txBody>
          <a:bodyPr/>
          <a:lstStyle/>
          <a:p>
            <a:r>
              <a:rPr lang="en-US" dirty="0" smtClean="0">
                <a:solidFill>
                  <a:schemeClr val="accent6">
                    <a:lumMod val="40000"/>
                    <a:lumOff val="60000"/>
                  </a:schemeClr>
                </a:solidFill>
              </a:rPr>
              <a:t>Let’s Make Questions for Students </a:t>
            </a:r>
            <a:endParaRPr lang="en-US" dirty="0">
              <a:solidFill>
                <a:schemeClr val="accent6">
                  <a:lumMod val="40000"/>
                  <a:lumOff val="60000"/>
                </a:schemeClr>
              </a:solidFill>
            </a:endParaRPr>
          </a:p>
        </p:txBody>
      </p:sp>
    </p:spTree>
    <p:extLst>
      <p:ext uri="{BB962C8B-B14F-4D97-AF65-F5344CB8AC3E}">
        <p14:creationId xmlns:p14="http://schemas.microsoft.com/office/powerpoint/2010/main" val="16069898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9133" y="0"/>
            <a:ext cx="9973734" cy="6854196"/>
          </a:xfrm>
          <a:prstGeom prst="rect">
            <a:avLst/>
          </a:prstGeom>
        </p:spPr>
      </p:pic>
      <p:sp>
        <p:nvSpPr>
          <p:cNvPr id="5" name="Title 1"/>
          <p:cNvSpPr txBox="1">
            <a:spLocks/>
          </p:cNvSpPr>
          <p:nvPr/>
        </p:nvSpPr>
        <p:spPr>
          <a:xfrm>
            <a:off x="5638800" y="685800"/>
            <a:ext cx="4428067" cy="6096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ysClr val="windowText" lastClr="000000"/>
                </a:solidFill>
              </a:rPr>
              <a:t>Listen to the dialogue.  </a:t>
            </a:r>
          </a:p>
          <a:p>
            <a:pPr algn="ctr"/>
            <a:endParaRPr lang="en-US" dirty="0">
              <a:solidFill>
                <a:sysClr val="windowText" lastClr="000000"/>
              </a:solidFill>
            </a:endParaRPr>
          </a:p>
          <a:p>
            <a:pPr algn="ctr"/>
            <a:r>
              <a:rPr lang="en-US" dirty="0" smtClean="0">
                <a:solidFill>
                  <a:sysClr val="windowText" lastClr="000000"/>
                </a:solidFill>
              </a:rPr>
              <a:t>What are some general questions we might ask?  </a:t>
            </a:r>
            <a:endParaRPr lang="en-US" dirty="0">
              <a:solidFill>
                <a:sysClr val="windowText" lastClr="000000"/>
              </a:solidFill>
            </a:endParaRPr>
          </a:p>
        </p:txBody>
      </p:sp>
    </p:spTree>
    <p:extLst>
      <p:ext uri="{BB962C8B-B14F-4D97-AF65-F5344CB8AC3E}">
        <p14:creationId xmlns:p14="http://schemas.microsoft.com/office/powerpoint/2010/main" val="82751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47862" y="1233487"/>
            <a:ext cx="8296275" cy="4391025"/>
          </a:xfrm>
          <a:prstGeom prst="rect">
            <a:avLst/>
          </a:prstGeom>
        </p:spPr>
      </p:pic>
    </p:spTree>
    <p:extLst>
      <p:ext uri="{BB962C8B-B14F-4D97-AF65-F5344CB8AC3E}">
        <p14:creationId xmlns:p14="http://schemas.microsoft.com/office/powerpoint/2010/main" val="20730742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09762" y="538162"/>
            <a:ext cx="8372475" cy="5781675"/>
          </a:xfrm>
          <a:prstGeom prst="rect">
            <a:avLst/>
          </a:prstGeom>
        </p:spPr>
      </p:pic>
    </p:spTree>
    <p:extLst>
      <p:ext uri="{BB962C8B-B14F-4D97-AF65-F5344CB8AC3E}">
        <p14:creationId xmlns:p14="http://schemas.microsoft.com/office/powerpoint/2010/main" val="23011003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2052637" y="2347912"/>
            <a:ext cx="8086725" cy="2162175"/>
          </a:xfrm>
          <a:prstGeom prst="rect">
            <a:avLst/>
          </a:prstGeom>
        </p:spPr>
      </p:pic>
    </p:spTree>
    <p:extLst>
      <p:ext uri="{BB962C8B-B14F-4D97-AF65-F5344CB8AC3E}">
        <p14:creationId xmlns:p14="http://schemas.microsoft.com/office/powerpoint/2010/main" val="28748145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Pale Blue Dot </a:t>
            </a:r>
            <a:endParaRPr lang="en-US" dirty="0"/>
          </a:p>
        </p:txBody>
      </p:sp>
      <p:sp>
        <p:nvSpPr>
          <p:cNvPr id="3" name="Subtitle 2"/>
          <p:cNvSpPr>
            <a:spLocks noGrp="1"/>
          </p:cNvSpPr>
          <p:nvPr>
            <p:ph type="subTitle" idx="1"/>
          </p:nvPr>
        </p:nvSpPr>
        <p:spPr/>
        <p:txBody>
          <a:bodyPr/>
          <a:lstStyle/>
          <a:p>
            <a:r>
              <a:rPr lang="en-US" dirty="0">
                <a:hlinkClick r:id="rId3"/>
              </a:rPr>
              <a:t>https://</a:t>
            </a:r>
            <a:r>
              <a:rPr lang="en-US" dirty="0" smtClean="0">
                <a:hlinkClick r:id="rId3"/>
              </a:rPr>
              <a:t>www.youtube.com/watch?v=GO5FwsblpT8</a:t>
            </a:r>
            <a:r>
              <a:rPr lang="en-US" dirty="0" smtClean="0"/>
              <a:t> </a:t>
            </a:r>
            <a:endParaRPr lang="en-US" dirty="0"/>
          </a:p>
        </p:txBody>
      </p:sp>
    </p:spTree>
    <p:extLst>
      <p:ext uri="{BB962C8B-B14F-4D97-AF65-F5344CB8AC3E}">
        <p14:creationId xmlns:p14="http://schemas.microsoft.com/office/powerpoint/2010/main" val="1464070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Why does a barn owl have a funny face?  </a:t>
            </a:r>
            <a:endParaRPr lang="ko-KR" alt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605" y="1988841"/>
            <a:ext cx="7296811" cy="46494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262" y="1750093"/>
            <a:ext cx="4543497" cy="506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96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388646" cy="6858000"/>
          </a:xfrm>
        </p:spPr>
      </p:pic>
    </p:spTree>
    <p:extLst>
      <p:ext uri="{BB962C8B-B14F-4D97-AF65-F5344CB8AC3E}">
        <p14:creationId xmlns:p14="http://schemas.microsoft.com/office/powerpoint/2010/main" val="683737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5118" y="1122363"/>
            <a:ext cx="10945906" cy="2387600"/>
          </a:xfrm>
        </p:spPr>
        <p:txBody>
          <a:bodyPr>
            <a:normAutofit/>
          </a:bodyPr>
          <a:lstStyle/>
          <a:p>
            <a:r>
              <a:rPr lang="en-US" sz="7200" dirty="0" smtClean="0"/>
              <a:t>What is the Pale Blue Dot? </a:t>
            </a:r>
            <a:endParaRPr lang="en-US" sz="7200" dirty="0"/>
          </a:p>
        </p:txBody>
      </p:sp>
      <p:sp>
        <p:nvSpPr>
          <p:cNvPr id="3" name="Subtitle 2"/>
          <p:cNvSpPr>
            <a:spLocks noGrp="1"/>
          </p:cNvSpPr>
          <p:nvPr>
            <p:ph type="subTitle" idx="1"/>
          </p:nvPr>
        </p:nvSpPr>
        <p:spPr/>
        <p:txBody>
          <a:bodyPr>
            <a:normAutofit/>
          </a:bodyPr>
          <a:lstStyle/>
          <a:p>
            <a:r>
              <a:rPr lang="en-US" sz="4800" dirty="0" smtClean="0">
                <a:solidFill>
                  <a:schemeClr val="accent6">
                    <a:lumMod val="40000"/>
                    <a:lumOff val="60000"/>
                  </a:schemeClr>
                </a:solidFill>
              </a:rPr>
              <a:t>Earth</a:t>
            </a:r>
            <a:endParaRPr lang="en-US" sz="4800" dirty="0">
              <a:solidFill>
                <a:schemeClr val="accent6">
                  <a:lumMod val="40000"/>
                  <a:lumOff val="60000"/>
                </a:schemeClr>
              </a:solidFill>
            </a:endParaRPr>
          </a:p>
        </p:txBody>
      </p:sp>
    </p:spTree>
    <p:extLst>
      <p:ext uri="{BB962C8B-B14F-4D97-AF65-F5344CB8AC3E}">
        <p14:creationId xmlns:p14="http://schemas.microsoft.com/office/powerpoint/2010/main" val="398527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5118" y="1122363"/>
            <a:ext cx="10945906" cy="2387600"/>
          </a:xfrm>
        </p:spPr>
        <p:txBody>
          <a:bodyPr>
            <a:normAutofit/>
          </a:bodyPr>
          <a:lstStyle/>
          <a:p>
            <a:r>
              <a:rPr lang="en-US" sz="7200" dirty="0" smtClean="0"/>
              <a:t>Who lives there? </a:t>
            </a:r>
            <a:endParaRPr lang="en-US" sz="7200" dirty="0"/>
          </a:p>
        </p:txBody>
      </p:sp>
      <p:sp>
        <p:nvSpPr>
          <p:cNvPr id="3" name="Subtitle 2"/>
          <p:cNvSpPr>
            <a:spLocks noGrp="1"/>
          </p:cNvSpPr>
          <p:nvPr>
            <p:ph type="subTitle" idx="1"/>
          </p:nvPr>
        </p:nvSpPr>
        <p:spPr/>
        <p:txBody>
          <a:bodyPr>
            <a:normAutofit/>
          </a:bodyPr>
          <a:lstStyle/>
          <a:p>
            <a:r>
              <a:rPr lang="en-US" sz="4800" dirty="0" smtClean="0">
                <a:solidFill>
                  <a:schemeClr val="accent6">
                    <a:lumMod val="40000"/>
                    <a:lumOff val="60000"/>
                  </a:schemeClr>
                </a:solidFill>
              </a:rPr>
              <a:t>Every person who ever lived. </a:t>
            </a:r>
            <a:endParaRPr lang="en-US" sz="4800" dirty="0">
              <a:solidFill>
                <a:schemeClr val="accent6">
                  <a:lumMod val="40000"/>
                  <a:lumOff val="60000"/>
                </a:schemeClr>
              </a:solidFill>
            </a:endParaRPr>
          </a:p>
        </p:txBody>
      </p:sp>
    </p:spTree>
    <p:extLst>
      <p:ext uri="{BB962C8B-B14F-4D97-AF65-F5344CB8AC3E}">
        <p14:creationId xmlns:p14="http://schemas.microsoft.com/office/powerpoint/2010/main" val="419936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5118" y="1122363"/>
            <a:ext cx="10945906" cy="2387600"/>
          </a:xfrm>
        </p:spPr>
        <p:txBody>
          <a:bodyPr>
            <a:normAutofit/>
          </a:bodyPr>
          <a:lstStyle/>
          <a:p>
            <a:r>
              <a:rPr lang="en-US" sz="7200" dirty="0" smtClean="0"/>
              <a:t>Tell me some types of people who lived there.</a:t>
            </a:r>
            <a:endParaRPr lang="en-US" sz="7200" dirty="0"/>
          </a:p>
        </p:txBody>
      </p:sp>
      <p:sp>
        <p:nvSpPr>
          <p:cNvPr id="3" name="Subtitle 2"/>
          <p:cNvSpPr>
            <a:spLocks noGrp="1"/>
          </p:cNvSpPr>
          <p:nvPr>
            <p:ph type="subTitle" idx="1"/>
          </p:nvPr>
        </p:nvSpPr>
        <p:spPr>
          <a:xfrm>
            <a:off x="1524000" y="3602037"/>
            <a:ext cx="9144000" cy="2865997"/>
          </a:xfrm>
        </p:spPr>
        <p:txBody>
          <a:bodyPr>
            <a:normAutofit fontScale="85000" lnSpcReduction="20000"/>
          </a:bodyPr>
          <a:lstStyle/>
          <a:p>
            <a:r>
              <a:rPr lang="en-US" sz="4800" dirty="0" smtClean="0">
                <a:solidFill>
                  <a:schemeClr val="accent6">
                    <a:lumMod val="40000"/>
                    <a:lumOff val="60000"/>
                  </a:schemeClr>
                </a:solidFill>
              </a:rPr>
              <a:t>Kings</a:t>
            </a:r>
          </a:p>
          <a:p>
            <a:r>
              <a:rPr lang="en-US" sz="4800" dirty="0" smtClean="0">
                <a:solidFill>
                  <a:schemeClr val="accent6">
                    <a:lumMod val="40000"/>
                    <a:lumOff val="60000"/>
                  </a:schemeClr>
                </a:solidFill>
              </a:rPr>
              <a:t>Peasants</a:t>
            </a:r>
          </a:p>
          <a:p>
            <a:r>
              <a:rPr lang="en-US" sz="4800" dirty="0" smtClean="0">
                <a:solidFill>
                  <a:schemeClr val="accent6">
                    <a:lumMod val="40000"/>
                    <a:lumOff val="60000"/>
                  </a:schemeClr>
                </a:solidFill>
              </a:rPr>
              <a:t>Hopeful children</a:t>
            </a:r>
          </a:p>
          <a:p>
            <a:r>
              <a:rPr lang="en-US" sz="4800" dirty="0" smtClean="0">
                <a:solidFill>
                  <a:schemeClr val="accent6">
                    <a:lumMod val="40000"/>
                    <a:lumOff val="60000"/>
                  </a:schemeClr>
                </a:solidFill>
              </a:rPr>
              <a:t>Young people in love</a:t>
            </a:r>
          </a:p>
          <a:p>
            <a:r>
              <a:rPr lang="en-US" sz="4800" dirty="0" smtClean="0">
                <a:solidFill>
                  <a:schemeClr val="accent6">
                    <a:lumMod val="40000"/>
                    <a:lumOff val="60000"/>
                  </a:schemeClr>
                </a:solidFill>
              </a:rPr>
              <a:t>“Supreme </a:t>
            </a:r>
            <a:r>
              <a:rPr lang="en-US" sz="4800" dirty="0">
                <a:solidFill>
                  <a:schemeClr val="accent6">
                    <a:lumMod val="40000"/>
                    <a:lumOff val="60000"/>
                  </a:schemeClr>
                </a:solidFill>
              </a:rPr>
              <a:t>L</a:t>
            </a:r>
            <a:r>
              <a:rPr lang="en-US" sz="4800" dirty="0" smtClean="0">
                <a:solidFill>
                  <a:schemeClr val="accent6">
                    <a:lumMod val="40000"/>
                    <a:lumOff val="60000"/>
                  </a:schemeClr>
                </a:solidFill>
              </a:rPr>
              <a:t>eader” </a:t>
            </a:r>
            <a:endParaRPr lang="en-US" sz="4800" dirty="0">
              <a:solidFill>
                <a:schemeClr val="accent6">
                  <a:lumMod val="40000"/>
                  <a:lumOff val="60000"/>
                </a:schemeClr>
              </a:solidFill>
            </a:endParaRPr>
          </a:p>
        </p:txBody>
      </p:sp>
    </p:spTree>
    <p:extLst>
      <p:ext uri="{BB962C8B-B14F-4D97-AF65-F5344CB8AC3E}">
        <p14:creationId xmlns:p14="http://schemas.microsoft.com/office/powerpoint/2010/main" val="301935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5118" y="1122363"/>
            <a:ext cx="10945906" cy="2387600"/>
          </a:xfrm>
        </p:spPr>
        <p:txBody>
          <a:bodyPr>
            <a:normAutofit/>
          </a:bodyPr>
          <a:lstStyle/>
          <a:p>
            <a:r>
              <a:rPr lang="en-US" sz="7200" dirty="0" smtClean="0"/>
              <a:t>Compared to the universe, the earth is… </a:t>
            </a:r>
            <a:endParaRPr lang="en-US" sz="7200" dirty="0"/>
          </a:p>
        </p:txBody>
      </p:sp>
      <p:sp>
        <p:nvSpPr>
          <p:cNvPr id="3" name="Subtitle 2"/>
          <p:cNvSpPr>
            <a:spLocks noGrp="1"/>
          </p:cNvSpPr>
          <p:nvPr>
            <p:ph type="subTitle" idx="1"/>
          </p:nvPr>
        </p:nvSpPr>
        <p:spPr/>
        <p:txBody>
          <a:bodyPr>
            <a:normAutofit/>
          </a:bodyPr>
          <a:lstStyle/>
          <a:p>
            <a:r>
              <a:rPr lang="en-US" sz="4800" dirty="0" smtClean="0">
                <a:solidFill>
                  <a:schemeClr val="accent6">
                    <a:lumMod val="40000"/>
                    <a:lumOff val="60000"/>
                  </a:schemeClr>
                </a:solidFill>
              </a:rPr>
              <a:t>A very small stage</a:t>
            </a:r>
            <a:endParaRPr lang="en-US" sz="4800" dirty="0">
              <a:solidFill>
                <a:schemeClr val="accent6">
                  <a:lumMod val="40000"/>
                  <a:lumOff val="60000"/>
                </a:schemeClr>
              </a:solidFill>
            </a:endParaRPr>
          </a:p>
        </p:txBody>
      </p:sp>
    </p:spTree>
    <p:extLst>
      <p:ext uri="{BB962C8B-B14F-4D97-AF65-F5344CB8AC3E}">
        <p14:creationId xmlns:p14="http://schemas.microsoft.com/office/powerpoint/2010/main" val="38864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5118" y="1122363"/>
            <a:ext cx="10945906" cy="2387600"/>
          </a:xfrm>
        </p:spPr>
        <p:txBody>
          <a:bodyPr>
            <a:normAutofit fontScale="90000"/>
          </a:bodyPr>
          <a:lstStyle/>
          <a:p>
            <a:r>
              <a:rPr lang="en-US" sz="7200" dirty="0" smtClean="0"/>
              <a:t>And yet, people kill each other.  Why might they kill each other? </a:t>
            </a:r>
            <a:endParaRPr lang="en-US" sz="7200" dirty="0"/>
          </a:p>
        </p:txBody>
      </p:sp>
      <p:sp>
        <p:nvSpPr>
          <p:cNvPr id="3" name="Subtitle 2"/>
          <p:cNvSpPr>
            <a:spLocks noGrp="1"/>
          </p:cNvSpPr>
          <p:nvPr>
            <p:ph type="subTitle" idx="1"/>
          </p:nvPr>
        </p:nvSpPr>
        <p:spPr/>
        <p:txBody>
          <a:bodyPr>
            <a:normAutofit/>
          </a:bodyPr>
          <a:lstStyle/>
          <a:p>
            <a:r>
              <a:rPr lang="en-US" sz="4800" dirty="0" smtClean="0">
                <a:solidFill>
                  <a:schemeClr val="accent6">
                    <a:lumMod val="40000"/>
                    <a:lumOff val="60000"/>
                  </a:schemeClr>
                </a:solidFill>
              </a:rPr>
              <a:t>“Momentary master of a fraction of a dot”</a:t>
            </a:r>
            <a:endParaRPr lang="en-US" sz="4800" dirty="0">
              <a:solidFill>
                <a:schemeClr val="accent6">
                  <a:lumMod val="40000"/>
                  <a:lumOff val="60000"/>
                </a:schemeClr>
              </a:solidFill>
            </a:endParaRPr>
          </a:p>
        </p:txBody>
      </p:sp>
    </p:spTree>
    <p:extLst>
      <p:ext uri="{BB962C8B-B14F-4D97-AF65-F5344CB8AC3E}">
        <p14:creationId xmlns:p14="http://schemas.microsoft.com/office/powerpoint/2010/main" val="257839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5118" y="1122363"/>
            <a:ext cx="10945906" cy="2387600"/>
          </a:xfrm>
        </p:spPr>
        <p:txBody>
          <a:bodyPr>
            <a:normAutofit/>
          </a:bodyPr>
          <a:lstStyle/>
          <a:p>
            <a:r>
              <a:rPr lang="en-US" sz="7200" dirty="0" smtClean="0"/>
              <a:t>If we look at the earth this way, is war worth it? </a:t>
            </a:r>
            <a:endParaRPr lang="en-US" sz="7200" dirty="0"/>
          </a:p>
        </p:txBody>
      </p:sp>
      <p:sp>
        <p:nvSpPr>
          <p:cNvPr id="3" name="Subtitle 2"/>
          <p:cNvSpPr>
            <a:spLocks noGrp="1"/>
          </p:cNvSpPr>
          <p:nvPr>
            <p:ph type="subTitle" idx="1"/>
          </p:nvPr>
        </p:nvSpPr>
        <p:spPr/>
        <p:txBody>
          <a:bodyPr>
            <a:normAutofit/>
          </a:bodyPr>
          <a:lstStyle/>
          <a:p>
            <a:r>
              <a:rPr lang="en-US" sz="4800" dirty="0" smtClean="0">
                <a:solidFill>
                  <a:schemeClr val="accent6">
                    <a:lumMod val="40000"/>
                    <a:lumOff val="60000"/>
                  </a:schemeClr>
                </a:solidFill>
              </a:rPr>
              <a:t>Why?  Why not? </a:t>
            </a:r>
            <a:endParaRPr lang="en-US" sz="4800" dirty="0">
              <a:solidFill>
                <a:schemeClr val="accent6">
                  <a:lumMod val="40000"/>
                  <a:lumOff val="60000"/>
                </a:schemeClr>
              </a:solidFill>
            </a:endParaRPr>
          </a:p>
        </p:txBody>
      </p:sp>
    </p:spTree>
    <p:extLst>
      <p:ext uri="{BB962C8B-B14F-4D97-AF65-F5344CB8AC3E}">
        <p14:creationId xmlns:p14="http://schemas.microsoft.com/office/powerpoint/2010/main" val="331240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5118" y="1122363"/>
            <a:ext cx="10945906" cy="2387600"/>
          </a:xfrm>
        </p:spPr>
        <p:txBody>
          <a:bodyPr>
            <a:normAutofit/>
          </a:bodyPr>
          <a:lstStyle/>
          <a:p>
            <a:r>
              <a:rPr lang="en-US" sz="7200" dirty="0" smtClean="0"/>
              <a:t>Right now, can we live anywhere else? </a:t>
            </a:r>
            <a:endParaRPr lang="en-US" sz="7200" dirty="0"/>
          </a:p>
        </p:txBody>
      </p:sp>
      <p:sp>
        <p:nvSpPr>
          <p:cNvPr id="3" name="Subtitle 2"/>
          <p:cNvSpPr>
            <a:spLocks noGrp="1"/>
          </p:cNvSpPr>
          <p:nvPr>
            <p:ph type="subTitle" idx="1"/>
          </p:nvPr>
        </p:nvSpPr>
        <p:spPr/>
        <p:txBody>
          <a:bodyPr>
            <a:normAutofit/>
          </a:bodyPr>
          <a:lstStyle/>
          <a:p>
            <a:r>
              <a:rPr lang="en-US" sz="4800" dirty="0" smtClean="0">
                <a:solidFill>
                  <a:schemeClr val="accent6">
                    <a:lumMod val="40000"/>
                    <a:lumOff val="60000"/>
                  </a:schemeClr>
                </a:solidFill>
              </a:rPr>
              <a:t>No</a:t>
            </a:r>
            <a:endParaRPr lang="en-US" sz="4800" dirty="0">
              <a:solidFill>
                <a:schemeClr val="accent6">
                  <a:lumMod val="40000"/>
                  <a:lumOff val="60000"/>
                </a:schemeClr>
              </a:solidFill>
            </a:endParaRPr>
          </a:p>
        </p:txBody>
      </p:sp>
    </p:spTree>
    <p:extLst>
      <p:ext uri="{BB962C8B-B14F-4D97-AF65-F5344CB8AC3E}">
        <p14:creationId xmlns:p14="http://schemas.microsoft.com/office/powerpoint/2010/main" val="406110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5118" y="1122363"/>
            <a:ext cx="10945906" cy="2387600"/>
          </a:xfrm>
        </p:spPr>
        <p:txBody>
          <a:bodyPr>
            <a:normAutofit/>
          </a:bodyPr>
          <a:lstStyle/>
          <a:p>
            <a:r>
              <a:rPr lang="en-US" sz="7200" dirty="0" smtClean="0"/>
              <a:t>Can we visit other places? </a:t>
            </a:r>
            <a:endParaRPr lang="en-US" sz="7200" dirty="0"/>
          </a:p>
        </p:txBody>
      </p:sp>
      <p:sp>
        <p:nvSpPr>
          <p:cNvPr id="3" name="Subtitle 2"/>
          <p:cNvSpPr>
            <a:spLocks noGrp="1"/>
          </p:cNvSpPr>
          <p:nvPr>
            <p:ph type="subTitle" idx="1"/>
          </p:nvPr>
        </p:nvSpPr>
        <p:spPr/>
        <p:txBody>
          <a:bodyPr>
            <a:normAutofit/>
          </a:bodyPr>
          <a:lstStyle/>
          <a:p>
            <a:r>
              <a:rPr lang="en-US" sz="4800" dirty="0" smtClean="0">
                <a:solidFill>
                  <a:schemeClr val="accent6">
                    <a:lumMod val="40000"/>
                    <a:lumOff val="60000"/>
                  </a:schemeClr>
                </a:solidFill>
              </a:rPr>
              <a:t>Yes. </a:t>
            </a:r>
            <a:endParaRPr lang="en-US" sz="4800" dirty="0">
              <a:solidFill>
                <a:schemeClr val="accent6">
                  <a:lumMod val="40000"/>
                  <a:lumOff val="60000"/>
                </a:schemeClr>
              </a:solidFill>
            </a:endParaRPr>
          </a:p>
        </p:txBody>
      </p:sp>
    </p:spTree>
    <p:extLst>
      <p:ext uri="{BB962C8B-B14F-4D97-AF65-F5344CB8AC3E}">
        <p14:creationId xmlns:p14="http://schemas.microsoft.com/office/powerpoint/2010/main" val="224273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5118" y="1122363"/>
            <a:ext cx="10945906" cy="2387600"/>
          </a:xfrm>
        </p:spPr>
        <p:txBody>
          <a:bodyPr>
            <a:normAutofit/>
          </a:bodyPr>
          <a:lstStyle/>
          <a:p>
            <a:r>
              <a:rPr lang="en-US" sz="7200" dirty="0" smtClean="0"/>
              <a:t>If something goes wrong, who will help us? </a:t>
            </a:r>
            <a:endParaRPr lang="en-US" sz="7200" dirty="0"/>
          </a:p>
        </p:txBody>
      </p:sp>
      <p:sp>
        <p:nvSpPr>
          <p:cNvPr id="3" name="Subtitle 2"/>
          <p:cNvSpPr>
            <a:spLocks noGrp="1"/>
          </p:cNvSpPr>
          <p:nvPr>
            <p:ph type="subTitle" idx="1"/>
          </p:nvPr>
        </p:nvSpPr>
        <p:spPr/>
        <p:txBody>
          <a:bodyPr>
            <a:normAutofit/>
          </a:bodyPr>
          <a:lstStyle/>
          <a:p>
            <a:r>
              <a:rPr lang="en-US" sz="4800" dirty="0" smtClean="0">
                <a:solidFill>
                  <a:schemeClr val="accent6">
                    <a:lumMod val="40000"/>
                    <a:lumOff val="60000"/>
                  </a:schemeClr>
                </a:solidFill>
              </a:rPr>
              <a:t>Nobody</a:t>
            </a:r>
            <a:endParaRPr lang="en-US" sz="4800" dirty="0">
              <a:solidFill>
                <a:schemeClr val="accent6">
                  <a:lumMod val="40000"/>
                  <a:lumOff val="60000"/>
                </a:schemeClr>
              </a:solidFill>
            </a:endParaRPr>
          </a:p>
        </p:txBody>
      </p:sp>
    </p:spTree>
    <p:extLst>
      <p:ext uri="{BB962C8B-B14F-4D97-AF65-F5344CB8AC3E}">
        <p14:creationId xmlns:p14="http://schemas.microsoft.com/office/powerpoint/2010/main" val="412849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What is strange about woodpeckers? </a:t>
            </a:r>
            <a:endParaRPr lang="ko-KR" alt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595" y="1988840"/>
            <a:ext cx="6816757" cy="45445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584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5118" y="1122363"/>
            <a:ext cx="10945906" cy="2387600"/>
          </a:xfrm>
        </p:spPr>
        <p:txBody>
          <a:bodyPr>
            <a:normAutofit/>
          </a:bodyPr>
          <a:lstStyle/>
          <a:p>
            <a:r>
              <a:rPr lang="en-US" sz="7200" dirty="0" smtClean="0"/>
              <a:t>What might go wrong? </a:t>
            </a:r>
            <a:endParaRPr lang="en-US" sz="7200" dirty="0"/>
          </a:p>
        </p:txBody>
      </p:sp>
      <p:sp>
        <p:nvSpPr>
          <p:cNvPr id="3" name="Subtitle 2"/>
          <p:cNvSpPr>
            <a:spLocks noGrp="1"/>
          </p:cNvSpPr>
          <p:nvPr>
            <p:ph type="subTitle" idx="1"/>
          </p:nvPr>
        </p:nvSpPr>
        <p:spPr>
          <a:xfrm>
            <a:off x="1524000" y="3602038"/>
            <a:ext cx="9144000" cy="2744974"/>
          </a:xfrm>
        </p:spPr>
        <p:txBody>
          <a:bodyPr>
            <a:normAutofit fontScale="92500" lnSpcReduction="10000"/>
          </a:bodyPr>
          <a:lstStyle/>
          <a:p>
            <a:r>
              <a:rPr lang="en-US" sz="4800" dirty="0" smtClean="0">
                <a:solidFill>
                  <a:schemeClr val="accent6">
                    <a:lumMod val="40000"/>
                    <a:lumOff val="60000"/>
                  </a:schemeClr>
                </a:solidFill>
              </a:rPr>
              <a:t>Global warming</a:t>
            </a:r>
          </a:p>
          <a:p>
            <a:r>
              <a:rPr lang="en-US" sz="4800" dirty="0" smtClean="0">
                <a:solidFill>
                  <a:schemeClr val="accent6">
                    <a:lumMod val="40000"/>
                    <a:lumOff val="60000"/>
                  </a:schemeClr>
                </a:solidFill>
              </a:rPr>
              <a:t>Nuclear war</a:t>
            </a:r>
          </a:p>
          <a:p>
            <a:r>
              <a:rPr lang="en-US" sz="4800" dirty="0" smtClean="0">
                <a:solidFill>
                  <a:schemeClr val="accent6">
                    <a:lumMod val="40000"/>
                    <a:lumOff val="60000"/>
                  </a:schemeClr>
                </a:solidFill>
              </a:rPr>
              <a:t>Asteroid impact</a:t>
            </a:r>
          </a:p>
          <a:p>
            <a:r>
              <a:rPr lang="en-US" sz="4800" dirty="0" smtClean="0">
                <a:solidFill>
                  <a:schemeClr val="accent6">
                    <a:lumMod val="40000"/>
                    <a:lumOff val="60000"/>
                  </a:schemeClr>
                </a:solidFill>
              </a:rPr>
              <a:t>Etc.</a:t>
            </a:r>
            <a:endParaRPr lang="en-US" sz="4800" dirty="0">
              <a:solidFill>
                <a:schemeClr val="accent6">
                  <a:lumMod val="40000"/>
                  <a:lumOff val="60000"/>
                </a:schemeClr>
              </a:solidFill>
            </a:endParaRPr>
          </a:p>
        </p:txBody>
      </p:sp>
    </p:spTree>
    <p:extLst>
      <p:ext uri="{BB962C8B-B14F-4D97-AF65-F5344CB8AC3E}">
        <p14:creationId xmlns:p14="http://schemas.microsoft.com/office/powerpoint/2010/main" val="377417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5118" y="1122363"/>
            <a:ext cx="10945906" cy="2387600"/>
          </a:xfrm>
        </p:spPr>
        <p:txBody>
          <a:bodyPr>
            <a:normAutofit/>
          </a:bodyPr>
          <a:lstStyle/>
          <a:p>
            <a:r>
              <a:rPr lang="en-US" sz="7200" dirty="0" smtClean="0"/>
              <a:t>Who will protect </a:t>
            </a:r>
            <a:r>
              <a:rPr lang="en-US" sz="7200" dirty="0" smtClean="0"/>
              <a:t>our </a:t>
            </a:r>
            <a:r>
              <a:rPr lang="en-US" sz="7200" dirty="0" smtClean="0"/>
              <a:t>pale blue dot? </a:t>
            </a:r>
            <a:endParaRPr lang="en-US" sz="7200" dirty="0"/>
          </a:p>
        </p:txBody>
      </p:sp>
      <p:sp>
        <p:nvSpPr>
          <p:cNvPr id="3" name="Subtitle 2"/>
          <p:cNvSpPr>
            <a:spLocks noGrp="1"/>
          </p:cNvSpPr>
          <p:nvPr>
            <p:ph type="subTitle" idx="1"/>
          </p:nvPr>
        </p:nvSpPr>
        <p:spPr/>
        <p:txBody>
          <a:bodyPr>
            <a:normAutofit/>
          </a:bodyPr>
          <a:lstStyle/>
          <a:p>
            <a:r>
              <a:rPr lang="en-US" sz="4800" dirty="0" smtClean="0">
                <a:solidFill>
                  <a:schemeClr val="accent6">
                    <a:lumMod val="40000"/>
                    <a:lumOff val="60000"/>
                  </a:schemeClr>
                </a:solidFill>
              </a:rPr>
              <a:t>Just Us</a:t>
            </a:r>
            <a:endParaRPr lang="en-US" sz="4800" dirty="0">
              <a:solidFill>
                <a:schemeClr val="accent6">
                  <a:lumMod val="40000"/>
                  <a:lumOff val="60000"/>
                </a:schemeClr>
              </a:solidFill>
            </a:endParaRPr>
          </a:p>
        </p:txBody>
      </p:sp>
    </p:spTree>
    <p:extLst>
      <p:ext uri="{BB962C8B-B14F-4D97-AF65-F5344CB8AC3E}">
        <p14:creationId xmlns:p14="http://schemas.microsoft.com/office/powerpoint/2010/main" val="136062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5118" y="1122363"/>
            <a:ext cx="10945906" cy="2387600"/>
          </a:xfrm>
        </p:spPr>
        <p:txBody>
          <a:bodyPr>
            <a:normAutofit/>
          </a:bodyPr>
          <a:lstStyle/>
          <a:p>
            <a:r>
              <a:rPr lang="en-US" sz="7200" dirty="0" smtClean="0"/>
              <a:t>What can we do? </a:t>
            </a:r>
            <a:endParaRPr lang="en-US" sz="7200" dirty="0"/>
          </a:p>
        </p:txBody>
      </p:sp>
      <p:sp>
        <p:nvSpPr>
          <p:cNvPr id="3" name="Subtitle 2"/>
          <p:cNvSpPr>
            <a:spLocks noGrp="1"/>
          </p:cNvSpPr>
          <p:nvPr>
            <p:ph type="subTitle" idx="1"/>
          </p:nvPr>
        </p:nvSpPr>
        <p:spPr/>
        <p:txBody>
          <a:bodyPr>
            <a:normAutofit/>
          </a:bodyPr>
          <a:lstStyle/>
          <a:p>
            <a:r>
              <a:rPr lang="en-US" sz="4800" dirty="0" smtClean="0">
                <a:solidFill>
                  <a:schemeClr val="accent6">
                    <a:lumMod val="40000"/>
                    <a:lumOff val="60000"/>
                  </a:schemeClr>
                </a:solidFill>
              </a:rPr>
              <a:t>Recycle </a:t>
            </a:r>
          </a:p>
          <a:p>
            <a:r>
              <a:rPr lang="en-US" sz="4800" dirty="0" smtClean="0">
                <a:solidFill>
                  <a:schemeClr val="accent6">
                    <a:lumMod val="40000"/>
                    <a:lumOff val="60000"/>
                  </a:schemeClr>
                </a:solidFill>
              </a:rPr>
              <a:t>Reduce </a:t>
            </a:r>
            <a:r>
              <a:rPr lang="en-US" sz="4800" smtClean="0">
                <a:solidFill>
                  <a:schemeClr val="accent6">
                    <a:lumMod val="40000"/>
                    <a:lumOff val="60000"/>
                  </a:schemeClr>
                </a:solidFill>
              </a:rPr>
              <a:t>Carbon Footprint</a:t>
            </a:r>
            <a:endParaRPr lang="en-US" sz="4800" dirty="0">
              <a:solidFill>
                <a:schemeClr val="accent6">
                  <a:lumMod val="40000"/>
                  <a:lumOff val="60000"/>
                </a:schemeClr>
              </a:solidFill>
            </a:endParaRPr>
          </a:p>
        </p:txBody>
      </p:sp>
    </p:spTree>
    <p:extLst>
      <p:ext uri="{BB962C8B-B14F-4D97-AF65-F5344CB8AC3E}">
        <p14:creationId xmlns:p14="http://schemas.microsoft.com/office/powerpoint/2010/main" val="100926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5118" y="1122363"/>
            <a:ext cx="10945906" cy="2387600"/>
          </a:xfrm>
        </p:spPr>
        <p:txBody>
          <a:bodyPr>
            <a:normAutofit/>
          </a:bodyPr>
          <a:lstStyle/>
          <a:p>
            <a:r>
              <a:rPr lang="en-US" sz="7200" dirty="0" smtClean="0"/>
              <a:t>How does this poem make </a:t>
            </a:r>
            <a:r>
              <a:rPr lang="en-US" sz="7200" smtClean="0"/>
              <a:t>you feel?</a:t>
            </a:r>
            <a:endParaRPr lang="en-US" sz="7200" dirty="0"/>
          </a:p>
        </p:txBody>
      </p:sp>
      <p:sp>
        <p:nvSpPr>
          <p:cNvPr id="3" name="Subtitle 2"/>
          <p:cNvSpPr>
            <a:spLocks noGrp="1"/>
          </p:cNvSpPr>
          <p:nvPr>
            <p:ph type="subTitle" idx="1"/>
          </p:nvPr>
        </p:nvSpPr>
        <p:spPr>
          <a:xfrm>
            <a:off x="1524000" y="3602038"/>
            <a:ext cx="9144000" cy="2677738"/>
          </a:xfrm>
        </p:spPr>
        <p:txBody>
          <a:bodyPr>
            <a:normAutofit fontScale="92500" lnSpcReduction="20000"/>
          </a:bodyPr>
          <a:lstStyle/>
          <a:p>
            <a:r>
              <a:rPr lang="en-US" sz="4800" dirty="0">
                <a:solidFill>
                  <a:schemeClr val="accent6">
                    <a:lumMod val="40000"/>
                    <a:lumOff val="60000"/>
                  </a:schemeClr>
                </a:solidFill>
              </a:rPr>
              <a:t>To me, it underscores our responsibility to deal more kindly with one another, and to preserve and cherish the pale blue dot, the only home we've ever known.</a:t>
            </a:r>
          </a:p>
        </p:txBody>
      </p:sp>
    </p:spTree>
    <p:extLst>
      <p:ext uri="{BB962C8B-B14F-4D97-AF65-F5344CB8AC3E}">
        <p14:creationId xmlns:p14="http://schemas.microsoft.com/office/powerpoint/2010/main" val="398056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effectLst>
                  <a:outerShdw blurRad="38100" dist="38100" dir="2700000" algn="tl">
                    <a:srgbClr val="000000">
                      <a:alpha val="43137"/>
                    </a:srgbClr>
                  </a:outerShdw>
                </a:effectLst>
              </a:rPr>
              <a:t>Your Turn!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Work in groups of 2 or 3.  </a:t>
            </a:r>
          </a:p>
          <a:p>
            <a:endParaRPr lang="en-US" dirty="0"/>
          </a:p>
          <a:p>
            <a:r>
              <a:rPr lang="en-US" dirty="0" smtClean="0"/>
              <a:t>Choose a magazine article.  </a:t>
            </a:r>
          </a:p>
          <a:p>
            <a:endParaRPr lang="en-US" dirty="0"/>
          </a:p>
          <a:p>
            <a:r>
              <a:rPr lang="en-US" dirty="0" smtClean="0"/>
              <a:t>Prepare 5 comprehension check questions. </a:t>
            </a:r>
          </a:p>
          <a:p>
            <a:endParaRPr lang="en-US" dirty="0" smtClean="0"/>
          </a:p>
          <a:p>
            <a:r>
              <a:rPr lang="en-US" dirty="0" smtClean="0"/>
              <a:t>Read this article to the class and ask </a:t>
            </a:r>
            <a:r>
              <a:rPr lang="en-US" smtClean="0"/>
              <a:t>your questions.  </a:t>
            </a:r>
            <a:endParaRPr lang="en-US" dirty="0"/>
          </a:p>
          <a:p>
            <a:endParaRPr lang="en-US" dirty="0"/>
          </a:p>
        </p:txBody>
      </p:sp>
    </p:spTree>
    <p:extLst>
      <p:ext uri="{BB962C8B-B14F-4D97-AF65-F5344CB8AC3E}">
        <p14:creationId xmlns:p14="http://schemas.microsoft.com/office/powerpoint/2010/main" val="21514241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8194" name="Picture 2" descr="Image result for woodpeck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83" y="-14532"/>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259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135893" y="2180861"/>
            <a:ext cx="6734539" cy="27432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altLang="ko-KR" dirty="0"/>
              <a:t>Woodpeckers</a:t>
            </a:r>
            <a:r>
              <a:rPr lang="ko-KR" altLang="en-US" dirty="0"/>
              <a:t> </a:t>
            </a:r>
            <a:r>
              <a:rPr lang="en-US" altLang="ko-KR" dirty="0"/>
              <a:t>spend their days banging their heads against trees.  So why don’t they get headaches?</a:t>
            </a:r>
            <a:endParaRPr lang="ko-KR" altLang="en-US" dirty="0"/>
          </a:p>
        </p:txBody>
      </p:sp>
      <p:pic>
        <p:nvPicPr>
          <p:cNvPr id="9218" name="Picture 2" descr="Image result for woodpeck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8985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708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307</TotalTime>
  <Words>1039</Words>
  <Application>Microsoft Office PowerPoint</Application>
  <PresentationFormat>Widescreen</PresentationFormat>
  <Paragraphs>143</Paragraphs>
  <Slides>74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맑은 고딕</vt:lpstr>
      <vt:lpstr>Arial</vt:lpstr>
      <vt:lpstr>Calibri</vt:lpstr>
      <vt:lpstr>Calibri Light</vt:lpstr>
      <vt:lpstr>Office Theme</vt:lpstr>
      <vt:lpstr>Comprehension  </vt:lpstr>
      <vt:lpstr>Evolution can explain many strange features in animals</vt:lpstr>
      <vt:lpstr>Why does the giraffe have a long neck? </vt:lpstr>
      <vt:lpstr>Why is armadillo skin hard? </vt:lpstr>
      <vt:lpstr>Why do these insects look like plants?  </vt:lpstr>
      <vt:lpstr>Why does a barn owl have a funny face?  </vt:lpstr>
      <vt:lpstr>What is strange about woodpeckers? </vt:lpstr>
      <vt:lpstr>PowerPoint Presentation</vt:lpstr>
      <vt:lpstr>Woodpeckers spend their days banging their heads against trees.  So why don’t they get headaches?</vt:lpstr>
      <vt:lpstr>Woodpeckers spend their days banging their heads against trees.  So why don’t they get headaches?</vt:lpstr>
      <vt:lpstr>Woodpeckers spend their days banging their heads against trees.  So why don’t they get headaches?</vt:lpstr>
      <vt:lpstr>Research has shown that the impact of a woodpecker’s brain against its skull is spread over a relativity large surface area.</vt:lpstr>
      <vt:lpstr>Research has shown that the impact of a woodpecker’s brain against its skull is spread over a relativity large surface area.</vt:lpstr>
      <vt:lpstr>Research has shown that the impact of a woodpecker’s brain against its skull is spread over a relativity large surface area.</vt:lpstr>
      <vt:lpstr>Research has shown that the impact of a woodpecker’s brain against its skull is spread over a relativity large surface area.</vt:lpstr>
      <vt:lpstr>This makes the vulnerability of a woodpecker’s brain to injury very slight compared to those of a human brain.</vt:lpstr>
      <vt:lpstr>This makes the vulnerability of a woodpecker’s brain to injury very slight compared to those of a human brain.</vt:lpstr>
      <vt:lpstr>This makes the vulnerability of a woodpecker’s brain to injury very slight compared to those of a human brain.</vt:lpstr>
      <vt:lpstr>This makes the vulnerability of a woodpecker’s brain to injury very slight compared to those of a human brain.</vt:lpstr>
      <vt:lpstr>Furthermore, a woodpecker’s brain fits tightly inside it’s skull.</vt:lpstr>
      <vt:lpstr>Furthermore, a woodpecker’s brain fits tightly inside it’s skull.</vt:lpstr>
      <vt:lpstr>Furthermore, a woodpecker’s brain fits tightly inside it’s skull.</vt:lpstr>
      <vt:lpstr>This allows for hardly any movement, and there is little risk of injury.</vt:lpstr>
      <vt:lpstr>This allows for hardly any movement, and there is little risk of injury.</vt:lpstr>
      <vt:lpstr>This allows for hardly any movement, and there is little risk of injury.</vt:lpstr>
      <vt:lpstr>This allows for hardly any movement, and there is little risk of injury.</vt:lpstr>
      <vt:lpstr>A woodpecker’s brain is also protected by the concentration of each impact on the areas of the skull that are the thickest.</vt:lpstr>
      <vt:lpstr>A woodpecker’s brain is also protected by the concentration of each impact on the areas of the skull that are the thickest.</vt:lpstr>
      <vt:lpstr>A woodpecker’s brain is also protected by the concentration of each impact on the areas of the skull that are the thickest.</vt:lpstr>
      <vt:lpstr>Consequently, much of the force that the woodpecker experiences is absorbed by its thick neck muscles rather than its brain.  </vt:lpstr>
      <vt:lpstr>Consequently, much of the force that the woodpecker experiences is absorbed by its thick neck muscles rather than its brain.  </vt:lpstr>
      <vt:lpstr>Consequently, much of the force that the woodpecker experiences is absorbed by its thick neck muscles rather than its brain.  </vt:lpstr>
      <vt:lpstr>Consequently, much of the force that the woodpecker experiences is absorbed by its thick neck muscles rather than its brain.  </vt:lpstr>
      <vt:lpstr>PowerPoint Presentation</vt:lpstr>
      <vt:lpstr>Headbangers  </vt:lpstr>
      <vt:lpstr>Did you understand? </vt:lpstr>
      <vt:lpstr>“Do you understand”</vt:lpstr>
      <vt:lpstr>Comprehension Check Questions (CCQ) </vt:lpstr>
      <vt:lpstr>7 Types of CCQ</vt:lpstr>
      <vt:lpstr>PowerPoint Presentation</vt:lpstr>
      <vt:lpstr>What animal are they talking about? </vt:lpstr>
      <vt:lpstr>What do the woodpeckers do all day? </vt:lpstr>
      <vt:lpstr>What body part is special on a woodpecker? </vt:lpstr>
      <vt:lpstr>Why does it need a special brain? </vt:lpstr>
      <vt:lpstr>What muscles absorb the impact? </vt:lpstr>
      <vt:lpstr>[True or False]   Its brain hits the skull. </vt:lpstr>
      <vt:lpstr>[True or False]   Its brain fits loosely in the skull. </vt:lpstr>
      <vt:lpstr>[True or False]   The force of the impact is on the thickest part of the skull. </vt:lpstr>
      <vt:lpstr>Underline the adaptations of the woodpecker. </vt:lpstr>
      <vt:lpstr>List the ways that the woodpecker is protected when it hits its head. </vt:lpstr>
      <vt:lpstr>The woodpecker has evolved to… </vt:lpstr>
      <vt:lpstr>I think the woodpecker shouldn’t hit its head against the tree.    Do you agree or disagree?  Why? </vt:lpstr>
      <vt:lpstr>Why can’t humans hit their head against a tree?  </vt:lpstr>
      <vt:lpstr>Students Work</vt:lpstr>
      <vt:lpstr>PowerPoint Presentation</vt:lpstr>
      <vt:lpstr>PowerPoint Presentation</vt:lpstr>
      <vt:lpstr>PowerPoint Presentation</vt:lpstr>
      <vt:lpstr>PowerPoint Presentation</vt:lpstr>
      <vt:lpstr>The Pale Blue Dot </vt:lpstr>
      <vt:lpstr>PowerPoint Presentation</vt:lpstr>
      <vt:lpstr>What is the Pale Blue Dot? </vt:lpstr>
      <vt:lpstr>Who lives there? </vt:lpstr>
      <vt:lpstr>Tell me some types of people who lived there.</vt:lpstr>
      <vt:lpstr>Compared to the universe, the earth is… </vt:lpstr>
      <vt:lpstr>And yet, people kill each other.  Why might they kill each other? </vt:lpstr>
      <vt:lpstr>If we look at the earth this way, is war worth it? </vt:lpstr>
      <vt:lpstr>Right now, can we live anywhere else? </vt:lpstr>
      <vt:lpstr>Can we visit other places? </vt:lpstr>
      <vt:lpstr>If something goes wrong, who will help us? </vt:lpstr>
      <vt:lpstr>What might go wrong? </vt:lpstr>
      <vt:lpstr>Who will protect our pale blue dot? </vt:lpstr>
      <vt:lpstr>What can we do? </vt:lpstr>
      <vt:lpstr>How does this poem make you feel?</vt:lpstr>
      <vt:lpstr>Your Turn!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Comprehension</dc:title>
  <dc:creator>Joseph Moore</dc:creator>
  <cp:lastModifiedBy>Tippy</cp:lastModifiedBy>
  <cp:revision>23</cp:revision>
  <dcterms:created xsi:type="dcterms:W3CDTF">2018-12-31T05:50:59Z</dcterms:created>
  <dcterms:modified xsi:type="dcterms:W3CDTF">2019-01-02T12:47:56Z</dcterms:modified>
</cp:coreProperties>
</file>