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86" r:id="rId6"/>
    <p:sldId id="261" r:id="rId7"/>
    <p:sldId id="262" r:id="rId8"/>
    <p:sldId id="263" r:id="rId9"/>
    <p:sldId id="264" r:id="rId10"/>
    <p:sldId id="269" r:id="rId11"/>
    <p:sldId id="284" r:id="rId12"/>
    <p:sldId id="265" r:id="rId13"/>
    <p:sldId id="270" r:id="rId14"/>
    <p:sldId id="266" r:id="rId15"/>
    <p:sldId id="290" r:id="rId16"/>
    <p:sldId id="268" r:id="rId17"/>
    <p:sldId id="267" r:id="rId18"/>
    <p:sldId id="287" r:id="rId19"/>
    <p:sldId id="288" r:id="rId20"/>
    <p:sldId id="289" r:id="rId21"/>
    <p:sldId id="285"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9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1/3/2019</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1/3/2019</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1/3/2019</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1/3/2019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1/3/2019</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breakingnewsenglish.com/1901/190101-the-year-2019.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breakingnewsenglish.com/1901/190101-the-year-2019-4.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Choosing Reading Material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52803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Students’ Background Knowledge</a:t>
            </a:r>
            <a:endParaRPr lang="en-US" b="1" dirty="0"/>
          </a:p>
        </p:txBody>
      </p:sp>
      <p:sp>
        <p:nvSpPr>
          <p:cNvPr id="3" name="Content Placeholder 2"/>
          <p:cNvSpPr>
            <a:spLocks noGrp="1"/>
          </p:cNvSpPr>
          <p:nvPr>
            <p:ph idx="1"/>
          </p:nvPr>
        </p:nvSpPr>
        <p:spPr/>
        <p:txBody>
          <a:bodyPr>
            <a:normAutofit/>
          </a:bodyPr>
          <a:lstStyle/>
          <a:p>
            <a:r>
              <a:rPr lang="en-US" sz="2800" dirty="0" smtClean="0"/>
              <a:t>Cultural heritage </a:t>
            </a:r>
          </a:p>
          <a:p>
            <a:r>
              <a:rPr lang="en-US" sz="2800" dirty="0" smtClean="0"/>
              <a:t>Life experiences</a:t>
            </a:r>
          </a:p>
          <a:p>
            <a:r>
              <a:rPr lang="en-US" sz="2800" dirty="0" smtClean="0"/>
              <a:t>Interests </a:t>
            </a:r>
          </a:p>
          <a:p>
            <a:r>
              <a:rPr lang="en-US" sz="2800" dirty="0" smtClean="0"/>
              <a:t>Areas of previous study</a:t>
            </a:r>
          </a:p>
          <a:p>
            <a:r>
              <a:rPr lang="en-US" sz="2800" dirty="0" smtClean="0"/>
              <a:t>Personal relationships</a:t>
            </a:r>
          </a:p>
          <a:p>
            <a:r>
              <a:rPr lang="en-US" sz="2800" dirty="0" smtClean="0"/>
              <a:t>Etc. </a:t>
            </a:r>
            <a:endParaRPr lang="en-US" sz="2800" dirty="0"/>
          </a:p>
        </p:txBody>
      </p:sp>
      <p:pic>
        <p:nvPicPr>
          <p:cNvPr id="4" name="Picture 3"/>
          <p:cNvPicPr>
            <a:picLocks noChangeAspect="1"/>
          </p:cNvPicPr>
          <p:nvPr/>
        </p:nvPicPr>
        <p:blipFill>
          <a:blip r:embed="rId2">
            <a:clrChange>
              <a:clrFrom>
                <a:srgbClr val="EFE4B0"/>
              </a:clrFrom>
              <a:clrTo>
                <a:srgbClr val="EFE4B0">
                  <a:alpha val="0"/>
                </a:srgbClr>
              </a:clrTo>
            </a:clrChange>
          </a:blip>
          <a:stretch>
            <a:fillRect/>
          </a:stretch>
        </p:blipFill>
        <p:spPr>
          <a:xfrm>
            <a:off x="6697374" y="3331585"/>
            <a:ext cx="5114925" cy="3076575"/>
          </a:xfrm>
          <a:prstGeom prst="rect">
            <a:avLst/>
          </a:prstGeom>
        </p:spPr>
      </p:pic>
    </p:spTree>
    <p:extLst>
      <p:ext uri="{BB962C8B-B14F-4D97-AF65-F5344CB8AC3E}">
        <p14:creationId xmlns:p14="http://schemas.microsoft.com/office/powerpoint/2010/main" val="79159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Korean Kids </a:t>
            </a:r>
            <a:r>
              <a:rPr lang="en-US" dirty="0" err="1" smtClean="0"/>
              <a:t>vs</a:t>
            </a:r>
            <a:r>
              <a:rPr lang="en-US" dirty="0" smtClean="0"/>
              <a:t> Canadian Children</a:t>
            </a:r>
            <a:endParaRPr lang="en-US" dirty="0"/>
          </a:p>
        </p:txBody>
      </p:sp>
      <p:sp>
        <p:nvSpPr>
          <p:cNvPr id="3" name="Content Placeholder 2"/>
          <p:cNvSpPr>
            <a:spLocks noGrp="1"/>
          </p:cNvSpPr>
          <p:nvPr>
            <p:ph idx="1"/>
          </p:nvPr>
        </p:nvSpPr>
        <p:spPr/>
        <p:txBody>
          <a:bodyPr/>
          <a:lstStyle/>
          <a:p>
            <a:endParaRPr lang="en-US"/>
          </a:p>
        </p:txBody>
      </p:sp>
      <p:pic>
        <p:nvPicPr>
          <p:cNvPr id="3074" name="Picture 2" descr="Image result for korea vs ca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526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Relevance  </a:t>
            </a:r>
            <a:endParaRPr lang="en-US" b="1" dirty="0"/>
          </a:p>
        </p:txBody>
      </p:sp>
      <p:sp>
        <p:nvSpPr>
          <p:cNvPr id="3" name="Content Placeholder 2"/>
          <p:cNvSpPr>
            <a:spLocks noGrp="1"/>
          </p:cNvSpPr>
          <p:nvPr>
            <p:ph idx="1"/>
          </p:nvPr>
        </p:nvSpPr>
        <p:spPr>
          <a:xfrm>
            <a:off x="1066800" y="2103120"/>
            <a:ext cx="10058400" cy="4408516"/>
          </a:xfrm>
        </p:spPr>
        <p:txBody>
          <a:bodyPr>
            <a:noAutofit/>
          </a:bodyPr>
          <a:lstStyle/>
          <a:p>
            <a:r>
              <a:rPr lang="en-US" sz="2800" dirty="0" smtClean="0"/>
              <a:t>Real world </a:t>
            </a:r>
          </a:p>
          <a:p>
            <a:pPr lvl="1"/>
            <a:r>
              <a:rPr lang="en-US" sz="2400" dirty="0" smtClean="0"/>
              <a:t>Newspapers, things in their life</a:t>
            </a:r>
            <a:endParaRPr lang="en-US" sz="2400" dirty="0"/>
          </a:p>
          <a:p>
            <a:endParaRPr lang="en-US" sz="2800" dirty="0" smtClean="0"/>
          </a:p>
          <a:p>
            <a:r>
              <a:rPr lang="en-US" sz="2800" dirty="0" smtClean="0"/>
              <a:t>Students interests </a:t>
            </a:r>
          </a:p>
          <a:p>
            <a:pPr lvl="1"/>
            <a:endParaRPr lang="en-US" sz="2600" dirty="0" smtClean="0"/>
          </a:p>
          <a:p>
            <a:pPr lvl="1"/>
            <a:r>
              <a:rPr lang="en-US" sz="2600" dirty="0" smtClean="0"/>
              <a:t>Increase interest </a:t>
            </a:r>
          </a:p>
          <a:p>
            <a:pPr lvl="1"/>
            <a:r>
              <a:rPr lang="en-US" sz="2600" dirty="0" smtClean="0"/>
              <a:t>Desire to understand </a:t>
            </a:r>
          </a:p>
          <a:p>
            <a:endParaRPr lang="en-US" sz="2800" dirty="0"/>
          </a:p>
        </p:txBody>
      </p:sp>
      <p:pic>
        <p:nvPicPr>
          <p:cNvPr id="5" name="Picture 4"/>
          <p:cNvPicPr>
            <a:picLocks noChangeAspect="1"/>
          </p:cNvPicPr>
          <p:nvPr/>
        </p:nvPicPr>
        <p:blipFill>
          <a:blip r:embed="rId2">
            <a:clrChange>
              <a:clrFrom>
                <a:srgbClr val="EFE4B0"/>
              </a:clrFrom>
              <a:clrTo>
                <a:srgbClr val="EFE4B0">
                  <a:alpha val="0"/>
                </a:srgbClr>
              </a:clrTo>
            </a:clrChange>
          </a:blip>
          <a:stretch>
            <a:fillRect/>
          </a:stretch>
        </p:blipFill>
        <p:spPr>
          <a:xfrm>
            <a:off x="5933498" y="3462337"/>
            <a:ext cx="5848350" cy="2981325"/>
          </a:xfrm>
          <a:prstGeom prst="rect">
            <a:avLst/>
          </a:prstGeom>
        </p:spPr>
      </p:pic>
    </p:spTree>
    <p:extLst>
      <p:ext uri="{BB962C8B-B14F-4D97-AF65-F5344CB8AC3E}">
        <p14:creationId xmlns:p14="http://schemas.microsoft.com/office/powerpoint/2010/main" val="28161121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Completeness </a:t>
            </a:r>
            <a:endParaRPr lang="en-US" b="1" dirty="0"/>
          </a:p>
        </p:txBody>
      </p:sp>
      <p:sp>
        <p:nvSpPr>
          <p:cNvPr id="3" name="Content Placeholder 2"/>
          <p:cNvSpPr>
            <a:spLocks noGrp="1"/>
          </p:cNvSpPr>
          <p:nvPr>
            <p:ph idx="1"/>
          </p:nvPr>
        </p:nvSpPr>
        <p:spPr/>
        <p:txBody>
          <a:bodyPr>
            <a:normAutofit/>
          </a:bodyPr>
          <a:lstStyle/>
          <a:p>
            <a:r>
              <a:rPr lang="en-US" sz="2800" dirty="0" smtClean="0"/>
              <a:t>Beginning, Middle, End </a:t>
            </a:r>
          </a:p>
          <a:p>
            <a:pPr lvl="1"/>
            <a:r>
              <a:rPr lang="en-US" sz="2600" dirty="0" smtClean="0"/>
              <a:t>Not using excerpts   </a:t>
            </a:r>
          </a:p>
          <a:p>
            <a:endParaRPr lang="en-US" sz="2800" dirty="0"/>
          </a:p>
          <a:p>
            <a:r>
              <a:rPr lang="en-US" sz="2800" dirty="0" smtClean="0"/>
              <a:t>Plot twists = confusion </a:t>
            </a:r>
          </a:p>
          <a:p>
            <a:endParaRPr lang="en-US" sz="2800" dirty="0"/>
          </a:p>
          <a:p>
            <a:endParaRPr lang="en-US" sz="2800" dirty="0"/>
          </a:p>
        </p:txBody>
      </p:sp>
      <p:pic>
        <p:nvPicPr>
          <p:cNvPr id="22530" name="Picture 2" descr="Image result for complet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4294" y="3149388"/>
            <a:ext cx="3022505" cy="31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6323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133" y="642594"/>
            <a:ext cx="11049000" cy="1371600"/>
          </a:xfrm>
        </p:spPr>
        <p:txBody>
          <a:bodyPr>
            <a:normAutofit fontScale="90000"/>
          </a:bodyPr>
          <a:lstStyle/>
          <a:p>
            <a:r>
              <a:rPr lang="en-US" b="1" dirty="0" smtClean="0"/>
              <a:t>Authenticity       </a:t>
            </a:r>
            <a:r>
              <a:rPr lang="en-US" b="1" dirty="0" smtClean="0"/>
              <a:t>  </a:t>
            </a:r>
            <a:r>
              <a:rPr lang="en-US" b="1" dirty="0" smtClean="0"/>
              <a:t>vs.    </a:t>
            </a:r>
            <a:r>
              <a:rPr lang="en-US" b="1" dirty="0" smtClean="0"/>
              <a:t>   </a:t>
            </a:r>
            <a:r>
              <a:rPr lang="en-US" b="1" dirty="0" smtClean="0"/>
              <a:t>Teacher-made</a:t>
            </a:r>
            <a:endParaRPr lang="en-US" b="1" dirty="0"/>
          </a:p>
        </p:txBody>
      </p:sp>
      <p:sp>
        <p:nvSpPr>
          <p:cNvPr id="3" name="Content Placeholder 2"/>
          <p:cNvSpPr>
            <a:spLocks noGrp="1"/>
          </p:cNvSpPr>
          <p:nvPr>
            <p:ph idx="1"/>
          </p:nvPr>
        </p:nvSpPr>
        <p:spPr>
          <a:xfrm>
            <a:off x="397934" y="2103119"/>
            <a:ext cx="5088466" cy="4331547"/>
          </a:xfrm>
        </p:spPr>
        <p:txBody>
          <a:bodyPr/>
          <a:lstStyle/>
          <a:p>
            <a:r>
              <a:rPr lang="en-US" dirty="0" smtClean="0"/>
              <a:t>Students need to be able to comprehend real-life language </a:t>
            </a:r>
          </a:p>
          <a:p>
            <a:r>
              <a:rPr lang="en-US" dirty="0" smtClean="0"/>
              <a:t>Teachers take advantage of the grammatical aspects found in the texts.  </a:t>
            </a:r>
          </a:p>
          <a:p>
            <a:r>
              <a:rPr lang="en-US" dirty="0" smtClean="0"/>
              <a:t>Students will be prepared to read any type of text. </a:t>
            </a:r>
          </a:p>
          <a:p>
            <a:r>
              <a:rPr lang="en-US" dirty="0" smtClean="0"/>
              <a:t>The fact that language is simplified does not ensure comprehension. </a:t>
            </a:r>
          </a:p>
          <a:p>
            <a:r>
              <a:rPr lang="en-US" dirty="0" smtClean="0"/>
              <a:t>It is better to simplify the reading process, rather than the text.  </a:t>
            </a:r>
            <a:endParaRPr lang="en-US" dirty="0"/>
          </a:p>
        </p:txBody>
      </p:sp>
      <p:sp>
        <p:nvSpPr>
          <p:cNvPr id="4" name="Content Placeholder 2"/>
          <p:cNvSpPr txBox="1">
            <a:spLocks/>
          </p:cNvSpPr>
          <p:nvPr/>
        </p:nvSpPr>
        <p:spPr>
          <a:xfrm>
            <a:off x="6688667" y="2103119"/>
            <a:ext cx="5088466" cy="433154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dirty="0" smtClean="0"/>
              <a:t>Adapting materials can make them accessible, interesting and informative. </a:t>
            </a:r>
          </a:p>
          <a:p>
            <a:r>
              <a:rPr lang="en-US" dirty="0" smtClean="0"/>
              <a:t>Arranging materials around one theme allows the learner to build up background knowledge of the content.  </a:t>
            </a:r>
          </a:p>
          <a:p>
            <a:r>
              <a:rPr lang="en-US" dirty="0" smtClean="0"/>
              <a:t>Attention should be given to what the learners find easy and interesting. </a:t>
            </a:r>
          </a:p>
          <a:p>
            <a:r>
              <a:rPr lang="en-US" dirty="0" smtClean="0"/>
              <a:t>If the text is poorly presented, it can always be improved.  </a:t>
            </a:r>
          </a:p>
          <a:p>
            <a:r>
              <a:rPr lang="en-US" dirty="0" smtClean="0"/>
              <a:t>Teacher-created materials are based on authentic texts. </a:t>
            </a:r>
          </a:p>
          <a:p>
            <a:r>
              <a:rPr lang="en-US" dirty="0" smtClean="0"/>
              <a:t>They allow teachers to evaluate their students  </a:t>
            </a:r>
            <a:endParaRPr lang="en-US" dirty="0"/>
          </a:p>
        </p:txBody>
      </p:sp>
      <p:sp>
        <p:nvSpPr>
          <p:cNvPr id="5" name="Rectangle 4"/>
          <p:cNvSpPr/>
          <p:nvPr/>
        </p:nvSpPr>
        <p:spPr>
          <a:xfrm>
            <a:off x="9660463" y="6250000"/>
            <a:ext cx="228600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Arias (2007)  </a:t>
            </a:r>
            <a:endParaRPr lang="en-US" dirty="0">
              <a:solidFill>
                <a:srgbClr val="FFCC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35958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Adopting Material  </a:t>
            </a:r>
            <a:endParaRPr lang="en-US" cap="none"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2146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Adapting Material </a:t>
            </a:r>
            <a:endParaRPr lang="en-US" b="1" dirty="0"/>
          </a:p>
        </p:txBody>
      </p:sp>
      <p:sp>
        <p:nvSpPr>
          <p:cNvPr id="3" name="Content Placeholder 2"/>
          <p:cNvSpPr>
            <a:spLocks noGrp="1"/>
          </p:cNvSpPr>
          <p:nvPr>
            <p:ph idx="1"/>
          </p:nvPr>
        </p:nvSpPr>
        <p:spPr/>
        <p:txBody>
          <a:bodyPr>
            <a:noAutofit/>
          </a:bodyPr>
          <a:lstStyle/>
          <a:p>
            <a:r>
              <a:rPr lang="en-US" sz="2800" dirty="0" smtClean="0"/>
              <a:t>Repetition </a:t>
            </a:r>
          </a:p>
          <a:p>
            <a:r>
              <a:rPr lang="en-US" sz="2800" dirty="0" smtClean="0"/>
              <a:t>Frequency</a:t>
            </a:r>
          </a:p>
          <a:p>
            <a:r>
              <a:rPr lang="en-US" sz="2800" dirty="0" smtClean="0"/>
              <a:t>Required Vocabulary </a:t>
            </a:r>
          </a:p>
          <a:p>
            <a:r>
              <a:rPr lang="en-US" sz="2800" dirty="0" smtClean="0"/>
              <a:t>Shorten the Sentence </a:t>
            </a:r>
          </a:p>
          <a:p>
            <a:r>
              <a:rPr lang="en-US" sz="2800" dirty="0" smtClean="0"/>
              <a:t>Create a purpose to the writing </a:t>
            </a:r>
            <a:r>
              <a:rPr lang="en-US" sz="2800" dirty="0" smtClean="0"/>
              <a:t/>
            </a:r>
            <a:br>
              <a:rPr lang="en-US" sz="2800" dirty="0" smtClean="0"/>
            </a:br>
            <a:r>
              <a:rPr lang="en-US" sz="2800" dirty="0" smtClean="0"/>
              <a:t>(</a:t>
            </a:r>
            <a:r>
              <a:rPr lang="en-US" sz="2800" dirty="0" smtClean="0"/>
              <a:t>vs. reading for pleasure)</a:t>
            </a:r>
          </a:p>
          <a:p>
            <a:r>
              <a:rPr lang="en-US" sz="2800" dirty="0" smtClean="0"/>
              <a:t>Control over layout  </a:t>
            </a:r>
          </a:p>
          <a:p>
            <a:r>
              <a:rPr lang="en-US" sz="2800" dirty="0" smtClean="0"/>
              <a:t>Delete unimportant information </a:t>
            </a:r>
            <a:endParaRPr lang="en-US" sz="2800" dirty="0"/>
          </a:p>
        </p:txBody>
      </p:sp>
    </p:spTree>
    <p:extLst>
      <p:ext uri="{BB962C8B-B14F-4D97-AF65-F5344CB8AC3E}">
        <p14:creationId xmlns:p14="http://schemas.microsoft.com/office/powerpoint/2010/main" val="26828006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Rewriting for level and purpose  </a:t>
            </a:r>
            <a:endParaRPr lang="en-US" b="1" dirty="0"/>
          </a:p>
        </p:txBody>
      </p:sp>
      <p:sp>
        <p:nvSpPr>
          <p:cNvPr id="3" name="Content Placeholder 2"/>
          <p:cNvSpPr>
            <a:spLocks noGrp="1"/>
          </p:cNvSpPr>
          <p:nvPr>
            <p:ph idx="1"/>
          </p:nvPr>
        </p:nvSpPr>
        <p:spPr/>
        <p:txBody>
          <a:bodyPr>
            <a:normAutofit/>
          </a:bodyPr>
          <a:lstStyle/>
          <a:p>
            <a:r>
              <a:rPr lang="en-US" sz="2800" dirty="0" smtClean="0"/>
              <a:t>Make the following text appropriate for your students. </a:t>
            </a:r>
          </a:p>
          <a:p>
            <a:endParaRPr lang="en-US" sz="2800" dirty="0"/>
          </a:p>
          <a:p>
            <a:r>
              <a:rPr lang="en-US" sz="2800" dirty="0" smtClean="0"/>
              <a:t>Try to focus on a grammatical point and repeat structure.  </a:t>
            </a:r>
          </a:p>
          <a:p>
            <a:endParaRPr lang="en-US" sz="2800" dirty="0"/>
          </a:p>
          <a:p>
            <a:endParaRPr lang="en-US" sz="2800" dirty="0"/>
          </a:p>
        </p:txBody>
      </p:sp>
    </p:spTree>
    <p:extLst>
      <p:ext uri="{BB962C8B-B14F-4D97-AF65-F5344CB8AC3E}">
        <p14:creationId xmlns:p14="http://schemas.microsoft.com/office/powerpoint/2010/main" val="29820700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21734" y="2236276"/>
            <a:ext cx="1168511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222222"/>
                </a:solidFill>
                <a:effectLst/>
                <a:latin typeface="Arial" panose="020B0604020202020204" pitchFamily="34" charset="0"/>
                <a:ea typeface="Lato"/>
              </a:rPr>
              <a:t>	Despite all the bad and often depressing news that filled our televisions, newspapers, radios and news feeds in 2018, there are reports that the year 2019 will be the best ever. Breaking News English reporters say it will be a particularly good year for students of English. The reporters say the year will provide ample opportunities to refine and develop your listening, speaking, reading and writing skills. The New Year's resolution of all learners of English and other languages should be to exploit the myriad of websites dedicated to language learning. Dedicating just 30 minutes a day will reap great rewards in developing vocabulary, fluency and comprehension skills.</a:t>
            </a:r>
            <a:endParaRPr kumimoji="0" 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222222"/>
                </a:solidFill>
                <a:effectLst/>
                <a:latin typeface="Arial" panose="020B0604020202020204" pitchFamily="34" charset="0"/>
                <a:ea typeface="Lato"/>
              </a:rPr>
              <a:t>	There are other reasons why 2019 will prove to be the best year ever. However, we all need to pull together and treat each other with love and respect. This year will be the year of good deeds and of helping those who are less fortunate than ourselves. It will also be a fantastic year for hobbies. Reporters say the stars in the sky are aligning to send positive vibes so that we all excel in our hobbies - both existing and new. Financially, we all need to tighten our belts so we can weather whatever monetary storms the year might throw up. And finally, we will all be more health conscious and take better care of ourselves. Reporters urge us all to exercise more and eat more nutritious food.</a:t>
            </a:r>
            <a:endParaRPr kumimoji="0" 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p:nvPr/>
        </p:nvSpPr>
        <p:spPr>
          <a:xfrm>
            <a:off x="245534" y="664402"/>
            <a:ext cx="11685118" cy="1261884"/>
          </a:xfrm>
          <a:prstGeom prst="rect">
            <a:avLst/>
          </a:prstGeom>
        </p:spPr>
        <p:txBody>
          <a:bodyPr wrap="square">
            <a:spAutoFit/>
          </a:bodyPr>
          <a:lstStyle/>
          <a:p>
            <a:pPr algn="ctr"/>
            <a:r>
              <a:rPr lang="en-US" sz="4400" b="1" dirty="0" smtClean="0">
                <a:solidFill>
                  <a:srgbClr val="FFFFFF"/>
                </a:solidFill>
                <a:effectLst>
                  <a:outerShdw blurRad="38100" dist="38100" dir="2700000" algn="tl">
                    <a:srgbClr val="000000">
                      <a:alpha val="43137"/>
                    </a:srgbClr>
                  </a:outerShdw>
                </a:effectLst>
                <a:latin typeface="Lato"/>
              </a:rPr>
              <a:t>The Year 2019 Will be the Best Ever</a:t>
            </a:r>
          </a:p>
          <a:p>
            <a:pPr algn="ctr"/>
            <a:r>
              <a:rPr lang="en-US" sz="3200" b="1" dirty="0" smtClean="0">
                <a:solidFill>
                  <a:srgbClr val="FFFFFF"/>
                </a:solidFill>
                <a:latin typeface="Lato"/>
              </a:rPr>
              <a:t>(Level 6)</a:t>
            </a:r>
            <a:endParaRPr lang="en-US" sz="3200" b="1" dirty="0">
              <a:solidFill>
                <a:srgbClr val="FFFFFF"/>
              </a:solidFill>
              <a:latin typeface="Lato"/>
            </a:endParaRPr>
          </a:p>
        </p:txBody>
      </p:sp>
      <p:sp>
        <p:nvSpPr>
          <p:cNvPr id="8" name="Rectangle 7"/>
          <p:cNvSpPr/>
          <p:nvPr/>
        </p:nvSpPr>
        <p:spPr>
          <a:xfrm>
            <a:off x="4766733" y="6560235"/>
            <a:ext cx="8729133" cy="369332"/>
          </a:xfrm>
          <a:prstGeom prst="rect">
            <a:avLst/>
          </a:prstGeom>
        </p:spPr>
        <p:txBody>
          <a:bodyPr wrap="square">
            <a:spAutoFit/>
          </a:bodyPr>
          <a:lstStyle/>
          <a:p>
            <a:r>
              <a:rPr lang="en-US" dirty="0">
                <a:hlinkClick r:id="rId2"/>
              </a:rPr>
              <a:t>https://</a:t>
            </a:r>
            <a:r>
              <a:rPr lang="en-US" dirty="0" smtClean="0">
                <a:hlinkClick r:id="rId2"/>
              </a:rPr>
              <a:t>breakingnewsenglish.com/1901/190101-the-year-2019.html</a:t>
            </a:r>
            <a:r>
              <a:rPr lang="en-US" dirty="0" smtClean="0"/>
              <a:t> </a:t>
            </a:r>
            <a:endParaRPr lang="en-US" dirty="0"/>
          </a:p>
        </p:txBody>
      </p:sp>
    </p:spTree>
    <p:extLst>
      <p:ext uri="{BB962C8B-B14F-4D97-AF65-F5344CB8AC3E}">
        <p14:creationId xmlns:p14="http://schemas.microsoft.com/office/powerpoint/2010/main" val="89991678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21734" y="2544053"/>
            <a:ext cx="11685118"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000" dirty="0" smtClean="0"/>
              <a:t>	There </a:t>
            </a:r>
            <a:r>
              <a:rPr lang="en-US" sz="2000" dirty="0"/>
              <a:t>was a lot of depressing news on television and the radio and in news feeds in 2018. However, the year 2019 will be the best ever. It will be particularly good for English students. They will have many chances to improve listening, speaking, reading and writing skills. Everybody's New Year's resolution should be to use the many websites focusing on language learning. Just 30 minutes a day of studying will help to improve fluency and comprehension skills</a:t>
            </a:r>
            <a:r>
              <a:rPr lang="en-US" sz="2000" dirty="0" smtClean="0"/>
              <a:t>.</a:t>
            </a:r>
          </a:p>
          <a:p>
            <a:endParaRPr lang="en-US" sz="2000" dirty="0"/>
          </a:p>
          <a:p>
            <a:r>
              <a:rPr lang="en-US" sz="2000" dirty="0" smtClean="0"/>
              <a:t>	The </a:t>
            </a:r>
            <a:r>
              <a:rPr lang="en-US" sz="2000" dirty="0"/>
              <a:t>year 2019 will be great if we work together and treat each other with respect. It will be the year of helping those who are less fortunate. It will be a great year for hobbies. The stars in the sky will line up to send positive energy for our hobbies. Financially, we will have to be careful so we don't have money problems. Finally, we will all be healthier. We will take better care of our body by exercising more and eating healthier food.</a:t>
            </a:r>
          </a:p>
          <a:p>
            <a:r>
              <a:rPr lang="en-US" sz="2000" dirty="0"/>
              <a:t/>
            </a:r>
            <a:br>
              <a:rPr lang="en-US" sz="2000" dirty="0"/>
            </a:br>
            <a:endParaRPr kumimoji="0" lang="en-US" sz="4400"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p:nvPr/>
        </p:nvSpPr>
        <p:spPr>
          <a:xfrm>
            <a:off x="245534" y="664402"/>
            <a:ext cx="11685118" cy="1261884"/>
          </a:xfrm>
          <a:prstGeom prst="rect">
            <a:avLst/>
          </a:prstGeom>
        </p:spPr>
        <p:txBody>
          <a:bodyPr wrap="square">
            <a:spAutoFit/>
          </a:bodyPr>
          <a:lstStyle/>
          <a:p>
            <a:pPr algn="ctr"/>
            <a:r>
              <a:rPr lang="en-US" sz="4400" b="1" dirty="0" smtClean="0">
                <a:solidFill>
                  <a:srgbClr val="FFFFFF"/>
                </a:solidFill>
                <a:effectLst>
                  <a:outerShdw blurRad="38100" dist="38100" dir="2700000" algn="tl">
                    <a:srgbClr val="000000">
                      <a:alpha val="43137"/>
                    </a:srgbClr>
                  </a:outerShdw>
                </a:effectLst>
                <a:latin typeface="Lato"/>
              </a:rPr>
              <a:t>The Year 2019 Will be the Best Ever</a:t>
            </a:r>
          </a:p>
          <a:p>
            <a:pPr algn="ctr"/>
            <a:r>
              <a:rPr lang="en-US" sz="3200" b="1" dirty="0" smtClean="0">
                <a:solidFill>
                  <a:srgbClr val="FFFFFF"/>
                </a:solidFill>
                <a:latin typeface="Lato"/>
              </a:rPr>
              <a:t>(Level 3)</a:t>
            </a:r>
            <a:endParaRPr lang="en-US" sz="3200" b="1" dirty="0">
              <a:solidFill>
                <a:srgbClr val="FFFFFF"/>
              </a:solidFill>
              <a:latin typeface="Lato"/>
            </a:endParaRPr>
          </a:p>
        </p:txBody>
      </p:sp>
      <p:sp>
        <p:nvSpPr>
          <p:cNvPr id="3" name="Rectangle 2"/>
          <p:cNvSpPr/>
          <p:nvPr/>
        </p:nvSpPr>
        <p:spPr>
          <a:xfrm>
            <a:off x="4573912" y="6540425"/>
            <a:ext cx="9067800" cy="369332"/>
          </a:xfrm>
          <a:prstGeom prst="rect">
            <a:avLst/>
          </a:prstGeom>
        </p:spPr>
        <p:txBody>
          <a:bodyPr wrap="square">
            <a:spAutoFit/>
          </a:bodyPr>
          <a:lstStyle/>
          <a:p>
            <a:r>
              <a:rPr lang="en-US" dirty="0">
                <a:hlinkClick r:id="rId2"/>
              </a:rPr>
              <a:t>https://</a:t>
            </a:r>
            <a:r>
              <a:rPr lang="en-US" dirty="0" smtClean="0">
                <a:hlinkClick r:id="rId2"/>
              </a:rPr>
              <a:t>breakingnewsenglish.com/1901/190101-the-year-2019-4.html</a:t>
            </a:r>
            <a:r>
              <a:rPr lang="en-US" dirty="0" smtClean="0"/>
              <a:t> </a:t>
            </a:r>
            <a:endParaRPr lang="en-US" dirty="0"/>
          </a:p>
        </p:txBody>
      </p:sp>
    </p:spTree>
    <p:extLst>
      <p:ext uri="{BB962C8B-B14F-4D97-AF65-F5344CB8AC3E}">
        <p14:creationId xmlns:p14="http://schemas.microsoft.com/office/powerpoint/2010/main" val="194319719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33861"/>
            <a:ext cx="10058400" cy="1371600"/>
          </a:xfrm>
        </p:spPr>
        <p:txBody>
          <a:bodyPr>
            <a:normAutofit fontScale="90000"/>
          </a:bodyPr>
          <a:lstStyle/>
          <a:p>
            <a:pPr algn="ctr"/>
            <a:r>
              <a:rPr lang="en-US" dirty="0" smtClean="0"/>
              <a:t>What </a:t>
            </a:r>
            <a:r>
              <a:rPr lang="en-US" b="1" dirty="0" smtClean="0"/>
              <a:t>reading materials </a:t>
            </a:r>
            <a:r>
              <a:rPr lang="en-US" dirty="0" smtClean="0"/>
              <a:t>can you find </a:t>
            </a:r>
            <a:r>
              <a:rPr lang="en-US" b="1" dirty="0" smtClean="0"/>
              <a:t>in my classroom</a:t>
            </a:r>
            <a:r>
              <a:rPr lang="en-US" dirty="0" smtClean="0"/>
              <a:t>? </a:t>
            </a:r>
            <a:endParaRPr lang="en-US" dirty="0"/>
          </a:p>
        </p:txBody>
      </p:sp>
      <p:pic>
        <p:nvPicPr>
          <p:cNvPr id="4" name="Picture 3"/>
          <p:cNvPicPr>
            <a:picLocks noChangeAspect="1"/>
          </p:cNvPicPr>
          <p:nvPr/>
        </p:nvPicPr>
        <p:blipFill>
          <a:blip r:embed="rId2">
            <a:clrChange>
              <a:clrFrom>
                <a:srgbClr val="EFE4B0"/>
              </a:clrFrom>
              <a:clrTo>
                <a:srgbClr val="EFE4B0">
                  <a:alpha val="0"/>
                </a:srgbClr>
              </a:clrTo>
            </a:clrChange>
          </a:blip>
          <a:stretch>
            <a:fillRect/>
          </a:stretch>
        </p:blipFill>
        <p:spPr>
          <a:xfrm>
            <a:off x="-499533" y="71"/>
            <a:ext cx="1820333" cy="6891797"/>
          </a:xfrm>
          <a:prstGeom prst="rect">
            <a:avLst/>
          </a:prstGeom>
        </p:spPr>
      </p:pic>
      <p:pic>
        <p:nvPicPr>
          <p:cNvPr id="7" name="Picture 6"/>
          <p:cNvPicPr>
            <a:picLocks noChangeAspect="1"/>
          </p:cNvPicPr>
          <p:nvPr/>
        </p:nvPicPr>
        <p:blipFill>
          <a:blip r:embed="rId2">
            <a:clrChange>
              <a:clrFrom>
                <a:srgbClr val="EFE4B0"/>
              </a:clrFrom>
              <a:clrTo>
                <a:srgbClr val="EFE4B0">
                  <a:alpha val="0"/>
                </a:srgbClr>
              </a:clrTo>
            </a:clrChange>
          </a:blip>
          <a:stretch>
            <a:fillRect/>
          </a:stretch>
        </p:blipFill>
        <p:spPr>
          <a:xfrm flipH="1">
            <a:off x="10574867" y="71"/>
            <a:ext cx="1820333" cy="6891797"/>
          </a:xfrm>
          <a:prstGeom prst="rect">
            <a:avLst/>
          </a:prstGeom>
        </p:spPr>
      </p:pic>
    </p:spTree>
    <p:extLst>
      <p:ext uri="{BB962C8B-B14F-4D97-AF65-F5344CB8AC3E}">
        <p14:creationId xmlns:p14="http://schemas.microsoft.com/office/powerpoint/2010/main" val="2413609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45534" y="2502408"/>
            <a:ext cx="1168511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dirty="0" smtClean="0"/>
              <a:t>	There was a lot of sad news in 2018.  But, 2019 will be the best year ever!  It’s great for English students.  Students can study about listening, speaking, reading and writing.  You can use many websites for learning English.  Try studying for just 30 minutes every day.  </a:t>
            </a:r>
          </a:p>
          <a:p>
            <a:endParaRPr lang="en-US" sz="2800" dirty="0" smtClean="0"/>
          </a:p>
          <a:p>
            <a:r>
              <a:rPr lang="en-US" sz="2800" dirty="0" smtClean="0"/>
              <a:t>	In 2019, we should be nice to everyone.  This year, let’s help everyone.  We can enjoy our hobbies.  We will have good energy from the universe.  Don’t spend too much money.  Let’s be healthy.  We can exercise and eat healthy food.  </a:t>
            </a:r>
          </a:p>
        </p:txBody>
      </p:sp>
      <p:sp>
        <p:nvSpPr>
          <p:cNvPr id="7" name="Rectangle 6"/>
          <p:cNvSpPr/>
          <p:nvPr/>
        </p:nvSpPr>
        <p:spPr>
          <a:xfrm>
            <a:off x="245534" y="664402"/>
            <a:ext cx="11685118" cy="1261884"/>
          </a:xfrm>
          <a:prstGeom prst="rect">
            <a:avLst/>
          </a:prstGeom>
        </p:spPr>
        <p:txBody>
          <a:bodyPr wrap="square">
            <a:spAutoFit/>
          </a:bodyPr>
          <a:lstStyle/>
          <a:p>
            <a:pPr algn="ctr"/>
            <a:r>
              <a:rPr lang="en-US" sz="4400" b="1" dirty="0" smtClean="0">
                <a:solidFill>
                  <a:srgbClr val="FFFFFF"/>
                </a:solidFill>
                <a:effectLst>
                  <a:outerShdw blurRad="38100" dist="38100" dir="2700000" algn="tl">
                    <a:srgbClr val="000000">
                      <a:alpha val="43137"/>
                    </a:srgbClr>
                  </a:outerShdw>
                </a:effectLst>
                <a:latin typeface="Lato"/>
              </a:rPr>
              <a:t>The Year 2019 Will be the Best Ever</a:t>
            </a:r>
          </a:p>
          <a:p>
            <a:pPr algn="ctr"/>
            <a:r>
              <a:rPr lang="en-US" sz="3200" b="1" dirty="0" smtClean="0">
                <a:solidFill>
                  <a:srgbClr val="FFFFFF"/>
                </a:solidFill>
                <a:latin typeface="Lato"/>
              </a:rPr>
              <a:t>(Tim Teacher)</a:t>
            </a:r>
            <a:endParaRPr lang="en-US" sz="3200" b="1" dirty="0">
              <a:solidFill>
                <a:srgbClr val="FFFFFF"/>
              </a:solidFill>
              <a:latin typeface="Lato"/>
            </a:endParaRPr>
          </a:p>
        </p:txBody>
      </p:sp>
    </p:spTree>
    <p:extLst>
      <p:ext uri="{BB962C8B-B14F-4D97-AF65-F5344CB8AC3E}">
        <p14:creationId xmlns:p14="http://schemas.microsoft.com/office/powerpoint/2010/main" val="340841042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Questions to ask when choosing a text. </a:t>
            </a:r>
            <a:endParaRPr lang="en-US" cap="none"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4552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 to Ask </a:t>
            </a:r>
            <a:endParaRPr lang="en-US" b="1" dirty="0"/>
          </a:p>
        </p:txBody>
      </p:sp>
      <p:sp>
        <p:nvSpPr>
          <p:cNvPr id="3" name="Content Placeholder 2"/>
          <p:cNvSpPr>
            <a:spLocks noGrp="1"/>
          </p:cNvSpPr>
          <p:nvPr>
            <p:ph idx="1"/>
          </p:nvPr>
        </p:nvSpPr>
        <p:spPr>
          <a:xfrm>
            <a:off x="1066800" y="2103119"/>
            <a:ext cx="10058400" cy="4513811"/>
          </a:xfrm>
        </p:spPr>
        <p:txBody>
          <a:bodyPr>
            <a:normAutofit fontScale="85000" lnSpcReduction="20000"/>
          </a:bodyPr>
          <a:lstStyle/>
          <a:p>
            <a:pPr marL="342900" indent="-342900">
              <a:buFont typeface="+mj-lt"/>
              <a:buAutoNum type="arabicPeriod"/>
            </a:pPr>
            <a:r>
              <a:rPr lang="en-US" dirty="0" smtClean="0"/>
              <a:t>Will this text interest my students?</a:t>
            </a:r>
          </a:p>
          <a:p>
            <a:pPr marL="342900" indent="-342900">
              <a:buFont typeface="+mj-lt"/>
              <a:buAutoNum type="arabicPeriod"/>
            </a:pPr>
            <a:r>
              <a:rPr lang="en-US" dirty="0" smtClean="0"/>
              <a:t>Is there a meaningful purpose for reading this text? </a:t>
            </a:r>
          </a:p>
          <a:p>
            <a:pPr marL="342900" indent="-342900">
              <a:buFont typeface="+mj-lt"/>
              <a:buAutoNum type="arabicPeriod"/>
            </a:pPr>
            <a:r>
              <a:rPr lang="en-US" dirty="0" smtClean="0"/>
              <a:t>Do you students have or can I provide them with appropriate background knowledge for understanding the content? </a:t>
            </a:r>
          </a:p>
          <a:p>
            <a:pPr marL="342900" indent="-342900">
              <a:buFont typeface="+mj-lt"/>
              <a:buAutoNum type="arabicPeriod"/>
            </a:pPr>
            <a:r>
              <a:rPr lang="en-US" dirty="0" smtClean="0"/>
              <a:t>Is the level of abstractness appropriate? </a:t>
            </a:r>
          </a:p>
          <a:p>
            <a:pPr marL="342900" indent="-342900">
              <a:buFont typeface="+mj-lt"/>
              <a:buAutoNum type="arabicPeriod"/>
            </a:pPr>
            <a:r>
              <a:rPr lang="en-US" dirty="0" smtClean="0"/>
              <a:t>Is the passage complete in itself or has the author assume da lot of other information and </a:t>
            </a:r>
            <a:r>
              <a:rPr lang="en-US" dirty="0" err="1" smtClean="0"/>
              <a:t>inferencing</a:t>
            </a:r>
            <a:r>
              <a:rPr lang="en-US" dirty="0" smtClean="0"/>
              <a:t> skills?  </a:t>
            </a:r>
          </a:p>
          <a:p>
            <a:pPr marL="342900" indent="-342900">
              <a:buFont typeface="+mj-lt"/>
              <a:buAutoNum type="arabicPeriod"/>
            </a:pPr>
            <a:r>
              <a:rPr lang="en-US" dirty="0" smtClean="0"/>
              <a:t>What kind of extra-textual support is available?  </a:t>
            </a:r>
          </a:p>
          <a:p>
            <a:pPr marL="342900" indent="-342900">
              <a:buFont typeface="+mj-lt"/>
              <a:buAutoNum type="arabicPeriod"/>
            </a:pPr>
            <a:r>
              <a:rPr lang="en-US" dirty="0" smtClean="0"/>
              <a:t>Is the text clearly organized with a beginning or introduction and clear sequence signals? </a:t>
            </a:r>
          </a:p>
          <a:p>
            <a:pPr marL="342900" indent="-342900">
              <a:buFont typeface="+mj-lt"/>
              <a:buAutoNum type="arabicPeriod"/>
            </a:pPr>
            <a:r>
              <a:rPr lang="en-US" dirty="0" smtClean="0"/>
              <a:t>Is there sufficient redundancy of ideas? </a:t>
            </a:r>
          </a:p>
          <a:p>
            <a:pPr marL="342900" indent="-342900">
              <a:buFont typeface="+mj-lt"/>
              <a:buAutoNum type="arabicPeriod"/>
            </a:pPr>
            <a:r>
              <a:rPr lang="en-US" dirty="0" smtClean="0"/>
              <a:t>Will the number of difficult vocabulary items interfere with the task which has been set? </a:t>
            </a:r>
          </a:p>
          <a:p>
            <a:pPr marL="342900" indent="-342900">
              <a:buFont typeface="+mj-lt"/>
              <a:buAutoNum type="arabicPeriod"/>
            </a:pPr>
            <a:r>
              <a:rPr lang="en-US" dirty="0" smtClean="0"/>
              <a:t>Does the author use a lot of structures which are vague or which are difficult to process, given the students’ experience with English? </a:t>
            </a:r>
          </a:p>
          <a:p>
            <a:pPr marL="342900" indent="-342900">
              <a:buFont typeface="+mj-lt"/>
              <a:buAutoNum type="arabicPeriod"/>
            </a:pPr>
            <a:r>
              <a:rPr lang="en-US" dirty="0" smtClean="0"/>
              <a:t>Are syntactic relationships within the sentences and between sentences clear?  </a:t>
            </a:r>
          </a:p>
          <a:p>
            <a:pPr marL="342900" indent="-342900">
              <a:buFont typeface="+mj-lt"/>
              <a:buAutoNum type="arabicPeriod"/>
            </a:pPr>
            <a:r>
              <a:rPr lang="en-US" dirty="0" smtClean="0"/>
              <a:t>Have I set an appropriate task for the type of text, the level of difficulty and the needs of my students, and have I taught them the necessary skills to cope with the task?  </a:t>
            </a:r>
          </a:p>
          <a:p>
            <a:pPr marL="342900" indent="-342900">
              <a:buFont typeface="+mj-lt"/>
              <a:buAutoNum type="arabicPeriod"/>
            </a:pPr>
            <a:endParaRPr lang="en-US" dirty="0"/>
          </a:p>
          <a:p>
            <a:pPr marL="342900" indent="-342900">
              <a:buFont typeface="+mj-lt"/>
              <a:buAutoNum type="arabicPeriod"/>
            </a:pP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87844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Are the students </a:t>
            </a:r>
            <a:r>
              <a:rPr lang="en-US" b="1" dirty="0" smtClean="0"/>
              <a:t>interested</a:t>
            </a:r>
            <a:r>
              <a:rPr lang="en-US" dirty="0" smtClean="0"/>
              <a:t>?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3199" y="2108770"/>
            <a:ext cx="6485601" cy="4325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3552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instruction manu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8284">
            <a:off x="9839961" y="1074859"/>
            <a:ext cx="2570478" cy="33114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3458095" y="2888545"/>
            <a:ext cx="4258558" cy="2983515"/>
          </a:xfrm>
          <a:prstGeom prst="rect">
            <a:avLst/>
          </a:prstGeom>
        </p:spPr>
      </p:pic>
      <p:pic>
        <p:nvPicPr>
          <p:cNvPr id="3" name="Picture 2"/>
          <p:cNvPicPr>
            <a:picLocks noChangeAspect="1"/>
          </p:cNvPicPr>
          <p:nvPr/>
        </p:nvPicPr>
        <p:blipFill>
          <a:blip r:embed="rId4">
            <a:clrChange>
              <a:clrFrom>
                <a:srgbClr val="EFE4B0"/>
              </a:clrFrom>
              <a:clrTo>
                <a:srgbClr val="EFE4B0">
                  <a:alpha val="0"/>
                </a:srgbClr>
              </a:clrTo>
            </a:clrChange>
          </a:blip>
          <a:stretch>
            <a:fillRect/>
          </a:stretch>
        </p:blipFill>
        <p:spPr>
          <a:xfrm>
            <a:off x="7082444" y="3888878"/>
            <a:ext cx="4864019" cy="2730454"/>
          </a:xfrm>
          <a:prstGeom prst="rect">
            <a:avLst/>
          </a:prstGeom>
        </p:spPr>
      </p:pic>
      <p:sp>
        <p:nvSpPr>
          <p:cNvPr id="2" name="Title 1"/>
          <p:cNvSpPr>
            <a:spLocks noGrp="1"/>
          </p:cNvSpPr>
          <p:nvPr>
            <p:ph type="title"/>
          </p:nvPr>
        </p:nvSpPr>
        <p:spPr/>
        <p:txBody>
          <a:bodyPr>
            <a:normAutofit fontScale="90000"/>
          </a:bodyPr>
          <a:lstStyle/>
          <a:p>
            <a:r>
              <a:rPr lang="en-US" dirty="0" smtClean="0"/>
              <a:t>2. Is there a </a:t>
            </a:r>
            <a:r>
              <a:rPr lang="en-US" b="1" dirty="0" smtClean="0"/>
              <a:t>purpose</a:t>
            </a:r>
            <a:r>
              <a:rPr lang="en-US" dirty="0" smtClean="0"/>
              <a:t> for this text (other than language learning?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5">
            <a:clrChange>
              <a:clrFrom>
                <a:srgbClr val="EFE4B0"/>
              </a:clrFrom>
              <a:clrTo>
                <a:srgbClr val="EFE4B0">
                  <a:alpha val="0"/>
                </a:srgbClr>
              </a:clrTo>
            </a:clrChange>
          </a:blip>
          <a:stretch>
            <a:fillRect/>
          </a:stretch>
        </p:blipFill>
        <p:spPr>
          <a:xfrm>
            <a:off x="245484" y="3575395"/>
            <a:ext cx="4056039" cy="3043937"/>
          </a:xfrm>
          <a:prstGeom prst="rect">
            <a:avLst/>
          </a:prstGeom>
        </p:spPr>
      </p:pic>
      <p:pic>
        <p:nvPicPr>
          <p:cNvPr id="1032" name="Picture 8" descr="Image result for email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518" y="2701044"/>
            <a:ext cx="1294271" cy="129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7291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642594"/>
            <a:ext cx="10421389" cy="1371600"/>
          </a:xfrm>
        </p:spPr>
        <p:txBody>
          <a:bodyPr>
            <a:normAutofit fontScale="90000"/>
          </a:bodyPr>
          <a:lstStyle/>
          <a:p>
            <a:r>
              <a:rPr lang="en-US" dirty="0" smtClean="0"/>
              <a:t>3.  Do the students have /  Can I give the students </a:t>
            </a:r>
            <a:r>
              <a:rPr lang="en-US" b="1" dirty="0" smtClean="0"/>
              <a:t>background knowledge</a:t>
            </a:r>
            <a:r>
              <a:rPr lang="en-US" dirty="0" smtClean="0"/>
              <a:t>?</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pic>
        <p:nvPicPr>
          <p:cNvPr id="3074" name="Picture 2" descr="Image result for background knowle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156" y="2319692"/>
            <a:ext cx="5929341" cy="39303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5843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bstr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473" y="1766906"/>
            <a:ext cx="8371990" cy="48464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4. Is it too </a:t>
            </a:r>
            <a:r>
              <a:rPr lang="en-US" b="1" dirty="0" smtClean="0"/>
              <a:t>abstract</a:t>
            </a:r>
            <a:r>
              <a:rPr lang="en-US" dirty="0" smtClean="0"/>
              <a:t>?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5715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uzzle"/>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605251" y="1725189"/>
            <a:ext cx="7341212" cy="48941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5.  Is it </a:t>
            </a:r>
            <a:r>
              <a:rPr lang="en-US" b="1" dirty="0" smtClean="0"/>
              <a:t>complete</a:t>
            </a:r>
            <a:r>
              <a:rPr lang="en-US" dirty="0" smtClean="0"/>
              <a:t>?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87267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reading at the z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5571" y="244809"/>
            <a:ext cx="4780892" cy="6374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8887" y="1833127"/>
            <a:ext cx="6716684" cy="3197886"/>
          </a:xfrm>
        </p:spPr>
        <p:txBody>
          <a:bodyPr>
            <a:normAutofit/>
          </a:bodyPr>
          <a:lstStyle/>
          <a:p>
            <a:r>
              <a:rPr lang="en-US" dirty="0" smtClean="0"/>
              <a:t>6.  Do you need </a:t>
            </a:r>
            <a:r>
              <a:rPr lang="en-US" b="1" dirty="0" smtClean="0"/>
              <a:t>extra-textual support</a:t>
            </a:r>
            <a:r>
              <a:rPr lang="en-US" dirty="0" smtClean="0"/>
              <a:t>?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80853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Is the text clearly </a:t>
            </a:r>
            <a:r>
              <a:rPr lang="en-US" b="1" dirty="0" smtClean="0"/>
              <a:t>organized</a:t>
            </a:r>
            <a:r>
              <a:rPr lang="en-US" dirty="0" smtClean="0"/>
              <a:t>?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pic>
        <p:nvPicPr>
          <p:cNvPr id="7170" name="Picture 2" descr="Image result for bullet journal reading 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433" y="2242650"/>
            <a:ext cx="5343133" cy="4007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0584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886261"/>
            <a:ext cx="7162800" cy="1371600"/>
          </a:xfrm>
        </p:spPr>
        <p:txBody>
          <a:bodyPr>
            <a:noAutofit/>
          </a:bodyPr>
          <a:lstStyle/>
          <a:p>
            <a:pPr algn="ctr"/>
            <a:r>
              <a:rPr lang="en-US" sz="5400" b="1" dirty="0" smtClean="0"/>
              <a:t>Why do I have so many things? </a:t>
            </a:r>
            <a:endParaRPr lang="en-US" sz="5400" b="1" dirty="0"/>
          </a:p>
        </p:txBody>
      </p:sp>
      <p:pic>
        <p:nvPicPr>
          <p:cNvPr id="3" name="Picture 2"/>
          <p:cNvPicPr>
            <a:picLocks noChangeAspect="1"/>
          </p:cNvPicPr>
          <p:nvPr/>
        </p:nvPicPr>
        <p:blipFill>
          <a:blip r:embed="rId2">
            <a:clrChange>
              <a:clrFrom>
                <a:srgbClr val="EFE4B0"/>
              </a:clrFrom>
              <a:clrTo>
                <a:srgbClr val="EFE4B0">
                  <a:alpha val="0"/>
                </a:srgbClr>
              </a:clrTo>
            </a:clrChange>
          </a:blip>
          <a:stretch>
            <a:fillRect/>
          </a:stretch>
        </p:blipFill>
        <p:spPr>
          <a:xfrm>
            <a:off x="-499533" y="71"/>
            <a:ext cx="1820333" cy="6891797"/>
          </a:xfrm>
          <a:prstGeom prst="rect">
            <a:avLst/>
          </a:prstGeom>
        </p:spPr>
      </p:pic>
      <p:pic>
        <p:nvPicPr>
          <p:cNvPr id="4" name="Picture 3"/>
          <p:cNvPicPr>
            <a:picLocks noChangeAspect="1"/>
          </p:cNvPicPr>
          <p:nvPr/>
        </p:nvPicPr>
        <p:blipFill>
          <a:blip r:embed="rId2">
            <a:clrChange>
              <a:clrFrom>
                <a:srgbClr val="EFE4B0"/>
              </a:clrFrom>
              <a:clrTo>
                <a:srgbClr val="EFE4B0">
                  <a:alpha val="0"/>
                </a:srgbClr>
              </a:clrTo>
            </a:clrChange>
          </a:blip>
          <a:stretch>
            <a:fillRect/>
          </a:stretch>
        </p:blipFill>
        <p:spPr>
          <a:xfrm flipH="1">
            <a:off x="10574867" y="71"/>
            <a:ext cx="1820333" cy="6891797"/>
          </a:xfrm>
          <a:prstGeom prst="rect">
            <a:avLst/>
          </a:prstGeom>
        </p:spPr>
      </p:pic>
    </p:spTree>
    <p:extLst>
      <p:ext uri="{BB962C8B-B14F-4D97-AF65-F5344CB8AC3E}">
        <p14:creationId xmlns:p14="http://schemas.microsoft.com/office/powerpoint/2010/main" val="680178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  Are the main ideas </a:t>
            </a:r>
            <a:r>
              <a:rPr lang="en-US" b="1" dirty="0" smtClean="0"/>
              <a:t>repeat</a:t>
            </a:r>
            <a:r>
              <a:rPr lang="en-US" dirty="0" smtClean="0"/>
              <a:t>ed enough?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clrChange>
              <a:clrFrom>
                <a:srgbClr val="EFE4B0"/>
              </a:clrFrom>
              <a:clrTo>
                <a:srgbClr val="EFE4B0">
                  <a:alpha val="0"/>
                </a:srgbClr>
              </a:clrTo>
            </a:clrChange>
          </a:blip>
          <a:stretch>
            <a:fillRect/>
          </a:stretch>
        </p:blipFill>
        <p:spPr>
          <a:xfrm>
            <a:off x="6455958" y="1755610"/>
            <a:ext cx="4467225" cy="4752975"/>
          </a:xfrm>
          <a:prstGeom prst="rect">
            <a:avLst/>
          </a:prstGeom>
        </p:spPr>
      </p:pic>
    </p:spTree>
    <p:extLst>
      <p:ext uri="{BB962C8B-B14F-4D97-AF65-F5344CB8AC3E}">
        <p14:creationId xmlns:p14="http://schemas.microsoft.com/office/powerpoint/2010/main" val="21898155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  Are there too </a:t>
            </a:r>
            <a:r>
              <a:rPr lang="en-US" b="1" dirty="0" smtClean="0"/>
              <a:t>many new words</a:t>
            </a:r>
            <a:r>
              <a:rPr lang="en-US" dirty="0" smtClean="0"/>
              <a:t>?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2391121" y="2122322"/>
            <a:ext cx="7143750" cy="4019550"/>
          </a:xfrm>
          <a:prstGeom prst="ellipse">
            <a:avLst/>
          </a:prstGeom>
          <a:ln>
            <a:noFill/>
          </a:ln>
          <a:effectLst>
            <a:softEdge rad="112500"/>
          </a:effectLst>
        </p:spPr>
      </p:pic>
    </p:spTree>
    <p:extLst>
      <p:ext uri="{BB962C8B-B14F-4D97-AF65-F5344CB8AC3E}">
        <p14:creationId xmlns:p14="http://schemas.microsoft.com/office/powerpoint/2010/main" val="16627530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Is it too </a:t>
            </a:r>
            <a:r>
              <a:rPr lang="en-US" b="1" dirty="0" smtClean="0"/>
              <a:t>vague</a:t>
            </a:r>
            <a:r>
              <a:rPr lang="en-US" dirty="0" smtClean="0"/>
              <a:t> for students?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112" y="1532055"/>
            <a:ext cx="8822171" cy="496247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9294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Is the </a:t>
            </a:r>
            <a:r>
              <a:rPr lang="en-US" b="1" dirty="0" smtClean="0"/>
              <a:t>grammar</a:t>
            </a:r>
            <a:r>
              <a:rPr lang="en-US" dirty="0" smtClean="0"/>
              <a:t> clear?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pic>
        <p:nvPicPr>
          <p:cNvPr id="11266" name="Picture 2" descr="Image result for grammar"/>
          <p:cNvPicPr>
            <a:picLocks noChangeAspect="1" noChangeArrowheads="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2633078" y="2252084"/>
            <a:ext cx="7267034" cy="418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2709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12.  Is the </a:t>
            </a:r>
            <a:r>
              <a:rPr lang="en-US" b="1" dirty="0" smtClean="0"/>
              <a:t>task</a:t>
            </a:r>
            <a:r>
              <a:rPr lang="en-US" dirty="0" smtClean="0"/>
              <a:t> appropriate?  Do the students have the </a:t>
            </a:r>
            <a:r>
              <a:rPr lang="en-US" b="1" dirty="0" smtClean="0"/>
              <a:t>skills</a:t>
            </a:r>
            <a:r>
              <a:rPr lang="en-US" dirty="0" smtClean="0"/>
              <a:t> to read this?  </a:t>
            </a:r>
            <a:endParaRPr lang="en-US" dirty="0"/>
          </a:p>
        </p:txBody>
      </p:sp>
      <p:sp>
        <p:nvSpPr>
          <p:cNvPr id="4" name="Rectangle 3"/>
          <p:cNvSpPr/>
          <p:nvPr/>
        </p:nvSpPr>
        <p:spPr>
          <a:xfrm>
            <a:off x="9243753" y="6250000"/>
            <a:ext cx="2702710" cy="369332"/>
          </a:xfrm>
          <a:prstGeom prst="rect">
            <a:avLst/>
          </a:prstGeom>
        </p:spPr>
        <p:txBody>
          <a:bodyPr wrap="square">
            <a:spAutoFit/>
          </a:bodyPr>
          <a:lstStyle/>
          <a:p>
            <a:pPr algn="r"/>
            <a:r>
              <a:rPr lang="en-US" dirty="0" smtClean="0">
                <a:solidFill>
                  <a:srgbClr val="FFCC66"/>
                </a:solidFill>
                <a:effectLst>
                  <a:outerShdw blurRad="38100" dist="38100" dir="2700000" algn="tl">
                    <a:srgbClr val="000000">
                      <a:alpha val="43137"/>
                    </a:srgbClr>
                  </a:outerShdw>
                </a:effectLst>
              </a:rPr>
              <a:t>Hetherington (1985) </a:t>
            </a:r>
            <a:endParaRPr lang="en-US" dirty="0">
              <a:solidFill>
                <a:srgbClr val="FFCC66"/>
              </a:solidFill>
              <a:effectLst>
                <a:outerShdw blurRad="38100" dist="38100" dir="2700000" algn="tl">
                  <a:srgbClr val="000000">
                    <a:alpha val="43137"/>
                  </a:srgbClr>
                </a:outerShdw>
              </a:effectLst>
            </a:endParaRPr>
          </a:p>
        </p:txBody>
      </p:sp>
      <p:pic>
        <p:nvPicPr>
          <p:cNvPr id="12290" name="Picture 2" descr="Image result for reading skill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1990" y="2178570"/>
            <a:ext cx="8522912" cy="5681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9556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710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airplan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398" y="642594"/>
            <a:ext cx="8305801" cy="1371600"/>
          </a:xfrm>
        </p:spPr>
        <p:txBody>
          <a:bodyPr/>
          <a:lstStyle/>
          <a:p>
            <a:r>
              <a:rPr lang="en-US" b="1" dirty="0" smtClean="0"/>
              <a:t>Keys to Reading Selection:  </a:t>
            </a:r>
            <a:endParaRPr lang="en-US" b="1" dirty="0"/>
          </a:p>
        </p:txBody>
      </p:sp>
      <p:sp>
        <p:nvSpPr>
          <p:cNvPr id="3" name="Content Placeholder 2"/>
          <p:cNvSpPr>
            <a:spLocks noGrp="1"/>
          </p:cNvSpPr>
          <p:nvPr>
            <p:ph idx="1"/>
          </p:nvPr>
        </p:nvSpPr>
        <p:spPr>
          <a:xfrm>
            <a:off x="4442692" y="2130830"/>
            <a:ext cx="6590144" cy="3931920"/>
          </a:xfrm>
        </p:spPr>
        <p:txBody>
          <a:bodyPr>
            <a:normAutofit/>
          </a:bodyPr>
          <a:lstStyle/>
          <a:p>
            <a:r>
              <a:rPr lang="en-US" sz="2800" dirty="0" smtClean="0"/>
              <a:t>Access</a:t>
            </a:r>
          </a:p>
          <a:p>
            <a:endParaRPr lang="en-US" sz="2800" dirty="0"/>
          </a:p>
          <a:p>
            <a:r>
              <a:rPr lang="en-US" sz="2800" dirty="0" smtClean="0"/>
              <a:t>Interest</a:t>
            </a:r>
          </a:p>
          <a:p>
            <a:pPr lvl="1"/>
            <a:r>
              <a:rPr lang="en-US" sz="2400" dirty="0" smtClean="0"/>
              <a:t>Student + Teacher </a:t>
            </a:r>
          </a:p>
          <a:p>
            <a:endParaRPr lang="en-US" sz="2800" dirty="0"/>
          </a:p>
          <a:p>
            <a:r>
              <a:rPr lang="en-US" sz="2800" dirty="0" smtClean="0"/>
              <a:t>Appropriate level </a:t>
            </a:r>
          </a:p>
          <a:p>
            <a:endParaRPr lang="en-US" sz="2800" dirty="0"/>
          </a:p>
        </p:txBody>
      </p:sp>
      <p:pic>
        <p:nvPicPr>
          <p:cNvPr id="4" name="Picture 3"/>
          <p:cNvPicPr>
            <a:picLocks noChangeAspect="1"/>
          </p:cNvPicPr>
          <p:nvPr/>
        </p:nvPicPr>
        <p:blipFill>
          <a:blip r:embed="rId2">
            <a:clrChange>
              <a:clrFrom>
                <a:srgbClr val="EFE4B0"/>
              </a:clrFrom>
              <a:clrTo>
                <a:srgbClr val="EFE4B0">
                  <a:alpha val="0"/>
                </a:srgbClr>
              </a:clrTo>
            </a:clrChange>
          </a:blip>
          <a:stretch>
            <a:fillRect/>
          </a:stretch>
        </p:blipFill>
        <p:spPr>
          <a:xfrm>
            <a:off x="348487" y="710704"/>
            <a:ext cx="2865767" cy="6064169"/>
          </a:xfrm>
          <a:prstGeom prst="rect">
            <a:avLst/>
          </a:prstGeom>
        </p:spPr>
      </p:pic>
    </p:spTree>
    <p:extLst>
      <p:ext uri="{BB962C8B-B14F-4D97-AF65-F5344CB8AC3E}">
        <p14:creationId xmlns:p14="http://schemas.microsoft.com/office/powerpoint/2010/main" val="1060275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Factors to Consider </a:t>
            </a:r>
            <a:endParaRPr lang="en-US" cap="none"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4106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Students’ level </a:t>
            </a:r>
            <a:endParaRPr lang="en-US" b="1" dirty="0"/>
          </a:p>
        </p:txBody>
      </p:sp>
      <p:sp>
        <p:nvSpPr>
          <p:cNvPr id="3" name="Content Placeholder 2"/>
          <p:cNvSpPr>
            <a:spLocks noGrp="1"/>
          </p:cNvSpPr>
          <p:nvPr>
            <p:ph idx="1"/>
          </p:nvPr>
        </p:nvSpPr>
        <p:spPr>
          <a:xfrm>
            <a:off x="517237" y="1884890"/>
            <a:ext cx="11286836" cy="4580570"/>
          </a:xfrm>
        </p:spPr>
        <p:txBody>
          <a:bodyPr>
            <a:noAutofit/>
          </a:bodyPr>
          <a:lstStyle/>
          <a:p>
            <a:r>
              <a:rPr lang="en-US" sz="2400" dirty="0" smtClean="0"/>
              <a:t>Acknowledge the students reading level </a:t>
            </a:r>
          </a:p>
          <a:p>
            <a:pPr lvl="1"/>
            <a:r>
              <a:rPr lang="en-US" sz="1800" dirty="0" smtClean="0"/>
              <a:t>Too low – uninteresting and boring</a:t>
            </a:r>
          </a:p>
          <a:p>
            <a:pPr lvl="1"/>
            <a:r>
              <a:rPr lang="en-US" sz="1800" dirty="0" smtClean="0"/>
              <a:t>Too high – can’t understand and turn off</a:t>
            </a:r>
          </a:p>
          <a:p>
            <a:endParaRPr lang="en-US" sz="2400" dirty="0"/>
          </a:p>
          <a:p>
            <a:r>
              <a:rPr lang="en-US" sz="2400" dirty="0" smtClean="0"/>
              <a:t>5 fingers technique </a:t>
            </a:r>
          </a:p>
          <a:p>
            <a:r>
              <a:rPr lang="en-US" sz="2400" dirty="0" smtClean="0"/>
              <a:t>Grading </a:t>
            </a:r>
            <a:r>
              <a:rPr lang="en-US" sz="2400" dirty="0" smtClean="0"/>
              <a:t>Systems </a:t>
            </a:r>
          </a:p>
          <a:p>
            <a:pPr lvl="1"/>
            <a:r>
              <a:rPr lang="en-US" sz="2000" dirty="0" smtClean="0"/>
              <a:t>Vocabulary size + Grammatical complexity (+ Sentence Length)  </a:t>
            </a:r>
            <a:endParaRPr lang="en-US" sz="2000" dirty="0"/>
          </a:p>
          <a:p>
            <a:endParaRPr lang="en-US" sz="2400" dirty="0"/>
          </a:p>
          <a:p>
            <a:r>
              <a:rPr lang="en-US" sz="2400" dirty="0" smtClean="0"/>
              <a:t>Simplify the text or simplify the reading process </a:t>
            </a:r>
            <a:r>
              <a:rPr lang="en-US" sz="2400" dirty="0" smtClean="0"/>
              <a:t/>
            </a:r>
            <a:br>
              <a:rPr lang="en-US" sz="2400" dirty="0" smtClean="0"/>
            </a:br>
            <a:r>
              <a:rPr lang="en-US" sz="2400" dirty="0" smtClean="0"/>
              <a:t>(</a:t>
            </a:r>
            <a:r>
              <a:rPr lang="en-US" sz="2400" dirty="0" smtClean="0"/>
              <a:t>teach comprehension techniques)  </a:t>
            </a:r>
            <a:endParaRPr lang="en-US" sz="2400" dirty="0"/>
          </a:p>
        </p:txBody>
      </p:sp>
      <p:pic>
        <p:nvPicPr>
          <p:cNvPr id="16386" name="Picture 2" descr="Image result for reading le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3029" y="642594"/>
            <a:ext cx="3286125"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4851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Students’ Interests</a:t>
            </a:r>
            <a:endParaRPr lang="en-US" b="1" dirty="0"/>
          </a:p>
        </p:txBody>
      </p:sp>
      <p:sp>
        <p:nvSpPr>
          <p:cNvPr id="3" name="Content Placeholder 2"/>
          <p:cNvSpPr>
            <a:spLocks noGrp="1"/>
          </p:cNvSpPr>
          <p:nvPr>
            <p:ph idx="1"/>
          </p:nvPr>
        </p:nvSpPr>
        <p:spPr/>
        <p:txBody>
          <a:bodyPr>
            <a:normAutofit/>
          </a:bodyPr>
          <a:lstStyle/>
          <a:p>
            <a:r>
              <a:rPr lang="en-US" sz="2800" dirty="0" smtClean="0"/>
              <a:t>Ask them </a:t>
            </a:r>
          </a:p>
          <a:p>
            <a:endParaRPr lang="en-US" sz="2800" dirty="0"/>
          </a:p>
          <a:p>
            <a:r>
              <a:rPr lang="en-US" sz="2800" dirty="0" smtClean="0"/>
              <a:t>Elementary </a:t>
            </a:r>
            <a:r>
              <a:rPr lang="en-US" sz="2800" dirty="0" err="1" smtClean="0"/>
              <a:t>vs</a:t>
            </a:r>
            <a:r>
              <a:rPr lang="en-US" sz="2800" dirty="0" smtClean="0"/>
              <a:t> Secondary </a:t>
            </a:r>
          </a:p>
          <a:p>
            <a:pPr lvl="1"/>
            <a:r>
              <a:rPr lang="en-US" sz="2400" dirty="0" smtClean="0"/>
              <a:t>Interests change </a:t>
            </a:r>
          </a:p>
          <a:p>
            <a:pPr lvl="1"/>
            <a:r>
              <a:rPr lang="en-US" sz="2400" dirty="0" smtClean="0"/>
              <a:t>More developed </a:t>
            </a:r>
            <a:endParaRPr lang="en-US" sz="2400" dirty="0"/>
          </a:p>
          <a:p>
            <a:endParaRPr lang="en-US" sz="2800" dirty="0" smtClean="0"/>
          </a:p>
          <a:p>
            <a:r>
              <a:rPr lang="en-US" sz="2800" dirty="0" smtClean="0"/>
              <a:t>Bring your own material </a:t>
            </a:r>
          </a:p>
        </p:txBody>
      </p:sp>
      <p:pic>
        <p:nvPicPr>
          <p:cNvPr id="17410" name="Picture 2" descr="Image result for interest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8956" y="1717964"/>
            <a:ext cx="4867564" cy="486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2049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Students’ Needs</a:t>
            </a:r>
            <a:endParaRPr lang="en-US" b="1" dirty="0"/>
          </a:p>
        </p:txBody>
      </p:sp>
      <p:sp>
        <p:nvSpPr>
          <p:cNvPr id="3" name="Content Placeholder 2"/>
          <p:cNvSpPr>
            <a:spLocks noGrp="1"/>
          </p:cNvSpPr>
          <p:nvPr>
            <p:ph idx="1"/>
          </p:nvPr>
        </p:nvSpPr>
        <p:spPr>
          <a:xfrm>
            <a:off x="1039092" y="2029231"/>
            <a:ext cx="10058400" cy="4574771"/>
          </a:xfrm>
        </p:spPr>
        <p:txBody>
          <a:bodyPr>
            <a:noAutofit/>
          </a:bodyPr>
          <a:lstStyle/>
          <a:p>
            <a:r>
              <a:rPr lang="en-US" sz="2400" dirty="0" smtClean="0"/>
              <a:t>Curriculum </a:t>
            </a:r>
          </a:p>
          <a:p>
            <a:pPr lvl="1"/>
            <a:r>
              <a:rPr lang="en-US" sz="2000" dirty="0" smtClean="0"/>
              <a:t>The job is done for you.  </a:t>
            </a:r>
          </a:p>
          <a:p>
            <a:endParaRPr lang="en-US" sz="2400" dirty="0"/>
          </a:p>
          <a:p>
            <a:r>
              <a:rPr lang="en-US" sz="2400" dirty="0" smtClean="0"/>
              <a:t>Do your students need extra help?  </a:t>
            </a:r>
          </a:p>
          <a:p>
            <a:r>
              <a:rPr lang="en-US" sz="2400" dirty="0" smtClean="0"/>
              <a:t>Do they need a higher level than the textbook?</a:t>
            </a:r>
          </a:p>
          <a:p>
            <a:endParaRPr lang="en-US" sz="2400" dirty="0"/>
          </a:p>
          <a:p>
            <a:r>
              <a:rPr lang="en-US" sz="2400" dirty="0" smtClean="0"/>
              <a:t>Consider what the material is used for.  </a:t>
            </a:r>
          </a:p>
          <a:p>
            <a:pPr lvl="1"/>
            <a:r>
              <a:rPr lang="en-US" sz="2000" dirty="0" smtClean="0"/>
              <a:t>Class </a:t>
            </a:r>
            <a:r>
              <a:rPr lang="en-US" sz="2000" dirty="0" err="1" smtClean="0"/>
              <a:t>vs</a:t>
            </a:r>
            <a:r>
              <a:rPr lang="en-US" sz="2000" dirty="0" smtClean="0"/>
              <a:t> SSR  </a:t>
            </a:r>
          </a:p>
          <a:p>
            <a:endParaRPr lang="en-US" sz="2400" dirty="0" smtClean="0"/>
          </a:p>
          <a:p>
            <a:r>
              <a:rPr lang="en-US" sz="2400" dirty="0" smtClean="0"/>
              <a:t>Add pictures, Charts and Aids </a:t>
            </a:r>
            <a:endParaRPr lang="en-US" sz="2400" dirty="0"/>
          </a:p>
          <a:p>
            <a:endParaRPr lang="en-US" sz="2400" dirty="0"/>
          </a:p>
        </p:txBody>
      </p:sp>
      <p:pic>
        <p:nvPicPr>
          <p:cNvPr id="18434" name="Picture 2" descr="Image result for helping student r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245" y="720437"/>
            <a:ext cx="4622228" cy="30830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1303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Students’ Background Knowledge</a:t>
            </a:r>
            <a:endParaRPr lang="en-US" b="1" dirty="0"/>
          </a:p>
        </p:txBody>
      </p:sp>
      <p:sp>
        <p:nvSpPr>
          <p:cNvPr id="3" name="Content Placeholder 2"/>
          <p:cNvSpPr>
            <a:spLocks noGrp="1"/>
          </p:cNvSpPr>
          <p:nvPr>
            <p:ph idx="1"/>
          </p:nvPr>
        </p:nvSpPr>
        <p:spPr>
          <a:xfrm>
            <a:off x="1066800" y="2103119"/>
            <a:ext cx="10058400" cy="4473171"/>
          </a:xfrm>
        </p:spPr>
        <p:txBody>
          <a:bodyPr>
            <a:noAutofit/>
          </a:bodyPr>
          <a:lstStyle/>
          <a:p>
            <a:r>
              <a:rPr lang="en-US" sz="2400" dirty="0" smtClean="0"/>
              <a:t>What do they know? </a:t>
            </a:r>
          </a:p>
          <a:p>
            <a:pPr lvl="1"/>
            <a:r>
              <a:rPr lang="en-US" sz="2000" dirty="0" smtClean="0"/>
              <a:t>“oral language”</a:t>
            </a:r>
          </a:p>
          <a:p>
            <a:pPr lvl="1"/>
            <a:r>
              <a:rPr lang="en-US" sz="2000" dirty="0" smtClean="0"/>
              <a:t>Shared experiences </a:t>
            </a:r>
          </a:p>
          <a:p>
            <a:endParaRPr lang="en-US" sz="2400" dirty="0"/>
          </a:p>
          <a:p>
            <a:r>
              <a:rPr lang="en-US" sz="2400" dirty="0"/>
              <a:t>Use of Pre-text reading </a:t>
            </a:r>
            <a:endParaRPr lang="en-US" sz="2400" dirty="0" smtClean="0"/>
          </a:p>
          <a:p>
            <a:endParaRPr lang="en-US" sz="2400" dirty="0"/>
          </a:p>
          <a:p>
            <a:r>
              <a:rPr lang="en-US" sz="2400" dirty="0" smtClean="0"/>
              <a:t>Lack of background knowledge &gt; language complexity  </a:t>
            </a:r>
          </a:p>
          <a:p>
            <a:pPr lvl="1"/>
            <a:r>
              <a:rPr lang="en-US" sz="1800" dirty="0"/>
              <a:t>Understanding the words, but not the main ideas </a:t>
            </a:r>
          </a:p>
          <a:p>
            <a:endParaRPr lang="en-US" sz="2400" dirty="0" smtClean="0"/>
          </a:p>
          <a:p>
            <a:r>
              <a:rPr lang="en-US" sz="2400" dirty="0" smtClean="0"/>
              <a:t>Writer may assume, teachers have to compensate </a:t>
            </a:r>
          </a:p>
        </p:txBody>
      </p:sp>
      <p:pic>
        <p:nvPicPr>
          <p:cNvPr id="19458" name="Picture 2" descr="Image result for knowledge"/>
          <p:cNvPicPr>
            <a:picLocks noChangeAspect="1" noChangeArrowheads="1"/>
          </p:cNvPicPr>
          <p:nvPr/>
        </p:nvPicPr>
        <p:blipFill>
          <a:blip r:embed="rId2">
            <a:clrChange>
              <a:clrFrom>
                <a:srgbClr val="A0D9ED"/>
              </a:clrFrom>
              <a:clrTo>
                <a:srgbClr val="A0D9ED">
                  <a:alpha val="0"/>
                </a:srgbClr>
              </a:clrTo>
            </a:clrChange>
            <a:extLst>
              <a:ext uri="{28A0092B-C50C-407E-A947-70E740481C1C}">
                <a14:useLocalDpi xmlns:a14="http://schemas.microsoft.com/office/drawing/2010/main" val="0"/>
              </a:ext>
            </a:extLst>
          </a:blip>
          <a:srcRect/>
          <a:stretch>
            <a:fillRect/>
          </a:stretch>
        </p:blipFill>
        <p:spPr bwMode="auto">
          <a:xfrm>
            <a:off x="7598802" y="1501888"/>
            <a:ext cx="3235453" cy="3248633"/>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530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365</TotalTime>
  <Words>815</Words>
  <Application>Microsoft Office PowerPoint</Application>
  <PresentationFormat>Widescreen</PresentationFormat>
  <Paragraphs>154</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Lato</vt:lpstr>
      <vt:lpstr>Arial</vt:lpstr>
      <vt:lpstr>Century Gothic</vt:lpstr>
      <vt:lpstr>Garamond</vt:lpstr>
      <vt:lpstr>Savon</vt:lpstr>
      <vt:lpstr>Choosing Reading Material  </vt:lpstr>
      <vt:lpstr>What reading materials can you find in my classroom? </vt:lpstr>
      <vt:lpstr>Why do I have so many things? </vt:lpstr>
      <vt:lpstr>Keys to Reading Selection:  </vt:lpstr>
      <vt:lpstr>Factors to Consider </vt:lpstr>
      <vt:lpstr>Students’ level </vt:lpstr>
      <vt:lpstr>Students’ Interests</vt:lpstr>
      <vt:lpstr>Students’ Needs</vt:lpstr>
      <vt:lpstr>Students’ Background Knowledge</vt:lpstr>
      <vt:lpstr>Students’ Background Knowledge</vt:lpstr>
      <vt:lpstr>Korean Kids vs Canadian Children</vt:lpstr>
      <vt:lpstr>Relevance  </vt:lpstr>
      <vt:lpstr>Completeness </vt:lpstr>
      <vt:lpstr>Authenticity         vs.       Teacher-made</vt:lpstr>
      <vt:lpstr>Adopting Material  </vt:lpstr>
      <vt:lpstr>Adapting Material </vt:lpstr>
      <vt:lpstr>Rewriting for level and purpose  </vt:lpstr>
      <vt:lpstr>PowerPoint Presentation</vt:lpstr>
      <vt:lpstr>PowerPoint Presentation</vt:lpstr>
      <vt:lpstr>PowerPoint Presentation</vt:lpstr>
      <vt:lpstr>Questions to ask when choosing a text. </vt:lpstr>
      <vt:lpstr>Questions to Ask </vt:lpstr>
      <vt:lpstr>1.  Are the students interested?  </vt:lpstr>
      <vt:lpstr>2. Is there a purpose for this text (other than language learning? </vt:lpstr>
      <vt:lpstr>3.  Do the students have /  Can I give the students background knowledge?</vt:lpstr>
      <vt:lpstr>4. Is it too abstract?  </vt:lpstr>
      <vt:lpstr>5.  Is it complete? </vt:lpstr>
      <vt:lpstr>6.  Do you need extra-textual support?  </vt:lpstr>
      <vt:lpstr>7.  Is the text clearly organized?  </vt:lpstr>
      <vt:lpstr>8.  Are the main ideas repeated enough? </vt:lpstr>
      <vt:lpstr>9.  Are there too many new words?  </vt:lpstr>
      <vt:lpstr>10.  Is it too vague for students? </vt:lpstr>
      <vt:lpstr>11.  Is the grammar clear?  </vt:lpstr>
      <vt:lpstr>12.  Is the task appropriate?  Do the students have the skills to read this?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Reading Material</dc:title>
  <dc:creator>Joseph Moore</dc:creator>
  <cp:lastModifiedBy>Joseph Moore</cp:lastModifiedBy>
  <cp:revision>33</cp:revision>
  <dcterms:created xsi:type="dcterms:W3CDTF">2019-01-02T04:37:38Z</dcterms:created>
  <dcterms:modified xsi:type="dcterms:W3CDTF">2019-01-03T04:40:06Z</dcterms:modified>
</cp:coreProperties>
</file>