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7" r:id="rId4"/>
    <p:sldId id="258" r:id="rId5"/>
    <p:sldId id="259" r:id="rId6"/>
    <p:sldId id="263" r:id="rId7"/>
    <p:sldId id="264" r:id="rId8"/>
    <p:sldId id="265" r:id="rId9"/>
    <p:sldId id="266" r:id="rId10"/>
    <p:sldId id="267" r:id="rId11"/>
    <p:sldId id="272" r:id="rId12"/>
    <p:sldId id="275" r:id="rId13"/>
    <p:sldId id="273" r:id="rId14"/>
    <p:sldId id="274" r:id="rId15"/>
    <p:sldId id="269" r:id="rId16"/>
    <p:sldId id="276" r:id="rId17"/>
    <p:sldId id="277" r:id="rId18"/>
    <p:sldId id="270" r:id="rId19"/>
    <p:sldId id="278" r:id="rId20"/>
    <p:sldId id="268" r:id="rId21"/>
    <p:sldId id="281" r:id="rId22"/>
    <p:sldId id="279" r:id="rId23"/>
    <p:sldId id="280" r:id="rId24"/>
    <p:sldId id="271" r:id="rId25"/>
    <p:sldId id="286" r:id="rId26"/>
    <p:sldId id="282" r:id="rId27"/>
    <p:sldId id="313" r:id="rId28"/>
    <p:sldId id="312" r:id="rId29"/>
    <p:sldId id="293" r:id="rId30"/>
    <p:sldId id="295" r:id="rId31"/>
    <p:sldId id="294" r:id="rId32"/>
    <p:sldId id="296" r:id="rId33"/>
    <p:sldId id="284" r:id="rId34"/>
    <p:sldId id="297" r:id="rId35"/>
    <p:sldId id="285" r:id="rId36"/>
    <p:sldId id="298" r:id="rId37"/>
    <p:sldId id="300" r:id="rId38"/>
    <p:sldId id="301" r:id="rId39"/>
    <p:sldId id="303" r:id="rId40"/>
    <p:sldId id="302" r:id="rId41"/>
    <p:sldId id="304" r:id="rId42"/>
    <p:sldId id="305" r:id="rId43"/>
    <p:sldId id="309" r:id="rId44"/>
    <p:sldId id="306" r:id="rId45"/>
    <p:sldId id="308" r:id="rId46"/>
    <p:sldId id="310" r:id="rId47"/>
    <p:sldId id="311" r:id="rId48"/>
    <p:sldId id="288" r:id="rId49"/>
    <p:sldId id="291" r:id="rId50"/>
    <p:sldId id="314" r:id="rId51"/>
    <p:sldId id="315" r:id="rId52"/>
    <p:sldId id="316" r:id="rId53"/>
    <p:sldId id="317" r:id="rId54"/>
    <p:sldId id="318" r:id="rId55"/>
    <p:sldId id="319" r:id="rId56"/>
    <p:sldId id="287" r:id="rId57"/>
    <p:sldId id="290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C5D7-06B1-4B07-84A5-DC4603A9B62A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93E4-5495-4DC4-AD63-D555C9D2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40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C5D7-06B1-4B07-84A5-DC4603A9B62A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93E4-5495-4DC4-AD63-D555C9D2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90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C5D7-06B1-4B07-84A5-DC4603A9B62A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93E4-5495-4DC4-AD63-D555C9D2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9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C5D7-06B1-4B07-84A5-DC4603A9B62A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93E4-5495-4DC4-AD63-D555C9D2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06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C5D7-06B1-4B07-84A5-DC4603A9B62A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93E4-5495-4DC4-AD63-D555C9D2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00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C5D7-06B1-4B07-84A5-DC4603A9B62A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93E4-5495-4DC4-AD63-D555C9D2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0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C5D7-06B1-4B07-84A5-DC4603A9B62A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93E4-5495-4DC4-AD63-D555C9D2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87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C5D7-06B1-4B07-84A5-DC4603A9B62A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93E4-5495-4DC4-AD63-D555C9D2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1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C5D7-06B1-4B07-84A5-DC4603A9B62A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93E4-5495-4DC4-AD63-D555C9D2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8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C5D7-06B1-4B07-84A5-DC4603A9B62A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93E4-5495-4DC4-AD63-D555C9D2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4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DC5D7-06B1-4B07-84A5-DC4603A9B62A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B93E4-5495-4DC4-AD63-D555C9D2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5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1000"/>
            <a:lum/>
          </a:blip>
          <a:srcRect/>
          <a:stretch>
            <a:fillRect l="-1000" t="-5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DC5D7-06B1-4B07-84A5-DC4603A9B62A}" type="datetimeFigureOut">
              <a:rPr lang="en-US" smtClean="0"/>
              <a:t>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B93E4-5495-4DC4-AD63-D555C9D2D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8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jpeg"/><Relationship Id="rId21" Type="http://schemas.openxmlformats.org/officeDocument/2006/relationships/image" Target="../media/image54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17" Type="http://schemas.openxmlformats.org/officeDocument/2006/relationships/image" Target="../media/image50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rm up"/>
          <p:cNvSpPr>
            <a:spLocks noGrp="1"/>
          </p:cNvSpPr>
          <p:nvPr>
            <p:ph type="title"/>
          </p:nvPr>
        </p:nvSpPr>
        <p:spPr>
          <a:xfrm>
            <a:off x="855133" y="245534"/>
            <a:ext cx="10515600" cy="760942"/>
          </a:xfrm>
        </p:spPr>
        <p:txBody>
          <a:bodyPr/>
          <a:lstStyle/>
          <a:p>
            <a:pPr algn="ctr"/>
            <a:r>
              <a:rPr lang="en-US" dirty="0" smtClean="0"/>
              <a:t>Warm up</a:t>
            </a:r>
            <a:endParaRPr lang="en-US" dirty="0"/>
          </a:p>
        </p:txBody>
      </p:sp>
      <p:sp>
        <p:nvSpPr>
          <p:cNvPr id="5" name="preread"/>
          <p:cNvSpPr txBox="1">
            <a:spLocks/>
          </p:cNvSpPr>
          <p:nvPr/>
        </p:nvSpPr>
        <p:spPr>
          <a:xfrm>
            <a:off x="855133" y="1225551"/>
            <a:ext cx="10515600" cy="760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Pre-Read</a:t>
            </a:r>
            <a:endParaRPr lang="en-US" dirty="0"/>
          </a:p>
        </p:txBody>
      </p:sp>
      <p:sp>
        <p:nvSpPr>
          <p:cNvPr id="6" name="teacher read"/>
          <p:cNvSpPr txBox="1">
            <a:spLocks/>
          </p:cNvSpPr>
          <p:nvPr/>
        </p:nvSpPr>
        <p:spPr>
          <a:xfrm>
            <a:off x="855133" y="2354793"/>
            <a:ext cx="10515600" cy="760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Teacher Read</a:t>
            </a:r>
            <a:endParaRPr lang="en-US" dirty="0"/>
          </a:p>
        </p:txBody>
      </p:sp>
      <p:sp>
        <p:nvSpPr>
          <p:cNvPr id="7" name="test"/>
          <p:cNvSpPr txBox="1">
            <a:spLocks/>
          </p:cNvSpPr>
          <p:nvPr/>
        </p:nvSpPr>
        <p:spPr>
          <a:xfrm>
            <a:off x="855133" y="3484035"/>
            <a:ext cx="10515600" cy="760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8" name="student read"/>
          <p:cNvSpPr txBox="1">
            <a:spLocks/>
          </p:cNvSpPr>
          <p:nvPr/>
        </p:nvSpPr>
        <p:spPr>
          <a:xfrm>
            <a:off x="855133" y="4464052"/>
            <a:ext cx="10515600" cy="760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Students Read</a:t>
            </a:r>
            <a:endParaRPr lang="en-US" dirty="0"/>
          </a:p>
        </p:txBody>
      </p:sp>
      <p:sp>
        <p:nvSpPr>
          <p:cNvPr id="9" name="review"/>
          <p:cNvSpPr txBox="1">
            <a:spLocks/>
          </p:cNvSpPr>
          <p:nvPr/>
        </p:nvSpPr>
        <p:spPr>
          <a:xfrm>
            <a:off x="948267" y="5547786"/>
            <a:ext cx="10515600" cy="760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5698067" y="880533"/>
            <a:ext cx="812800" cy="34501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698067" y="1975380"/>
            <a:ext cx="812800" cy="34501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5698067" y="3139017"/>
            <a:ext cx="812800" cy="34501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706533" y="4119034"/>
            <a:ext cx="812800" cy="34501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5706533" y="5202768"/>
            <a:ext cx="812800" cy="34501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1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771" y="2083323"/>
            <a:ext cx="5220929" cy="21814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</a:rPr>
              <a:t>What do they have in common? 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8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ycling 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89" y="876465"/>
            <a:ext cx="4307456" cy="323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inging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794" y="4262439"/>
            <a:ext cx="5448377" cy="258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What do they have in common? 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6148" name="Picture 4" descr="Image result for swimming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89" y="1690688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171" y="1133548"/>
            <a:ext cx="3656774" cy="368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running 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13" y="2781290"/>
            <a:ext cx="7488820" cy="49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dancing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" y="3016251"/>
            <a:ext cx="1895475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01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Which one doesn’t belong? 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3074" name="stop" descr="Image result for stop sig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881" y="87824"/>
            <a:ext cx="4109884" cy="410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yield" descr="Image result for yield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20" y="2879209"/>
            <a:ext cx="1972021" cy="174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traffic light" descr="Related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543" y="1130710"/>
            <a:ext cx="1957900" cy="225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speed bump" descr="Related imag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209" y="2573637"/>
            <a:ext cx="3167003" cy="299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slwo children" descr="Image result for slow children sign 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44" y="1479756"/>
            <a:ext cx="1855186" cy="273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school crosssing" descr="Related imag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9" y="4475009"/>
            <a:ext cx="2231000" cy="22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one way" descr="Image result for one way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03" y="5189365"/>
            <a:ext cx="3760554" cy="132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swerve" descr="Image result for slowing down road sig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41" y="4031225"/>
            <a:ext cx="2702213" cy="270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&quot;No&quot; Symbol 3"/>
          <p:cNvSpPr/>
          <p:nvPr/>
        </p:nvSpPr>
        <p:spPr>
          <a:xfrm>
            <a:off x="6877044" y="2598240"/>
            <a:ext cx="2782786" cy="2841714"/>
          </a:xfrm>
          <a:prstGeom prst="noSmoking">
            <a:avLst>
              <a:gd name="adj" fmla="val 5978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266700" dist="38100" dir="2700000" sx="102000" sy="102000" algn="tl" rotWithShape="0">
              <a:prstClr val="black">
                <a:alpha val="74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&quot;No&quot; Symbol 12"/>
          <p:cNvSpPr/>
          <p:nvPr/>
        </p:nvSpPr>
        <p:spPr>
          <a:xfrm>
            <a:off x="4106795" y="1428040"/>
            <a:ext cx="2782786" cy="2841714"/>
          </a:xfrm>
          <a:prstGeom prst="noSmoking">
            <a:avLst>
              <a:gd name="adj" fmla="val 5978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266700" dist="38100" dir="2700000" sx="102000" sy="102000" algn="tl" rotWithShape="0">
              <a:prstClr val="black">
                <a:alpha val="74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&quot;No&quot; Symbol 13"/>
          <p:cNvSpPr/>
          <p:nvPr/>
        </p:nvSpPr>
        <p:spPr>
          <a:xfrm>
            <a:off x="8759554" y="924703"/>
            <a:ext cx="2782786" cy="2841714"/>
          </a:xfrm>
          <a:prstGeom prst="noSmoking">
            <a:avLst>
              <a:gd name="adj" fmla="val 5978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266700" dist="38100" dir="2700000" sx="102000" sy="102000" algn="tl" rotWithShape="0">
              <a:prstClr val="black">
                <a:alpha val="74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&quot;No&quot; Symbol 14"/>
          <p:cNvSpPr/>
          <p:nvPr/>
        </p:nvSpPr>
        <p:spPr>
          <a:xfrm>
            <a:off x="8998368" y="3972424"/>
            <a:ext cx="2782786" cy="2841714"/>
          </a:xfrm>
          <a:prstGeom prst="noSmoking">
            <a:avLst>
              <a:gd name="adj" fmla="val 5978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266700" dist="38100" dir="2700000" sx="102000" sy="102000" algn="tl" rotWithShape="0">
              <a:prstClr val="black">
                <a:alpha val="74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&quot;No&quot; Symbol 15"/>
          <p:cNvSpPr/>
          <p:nvPr/>
        </p:nvSpPr>
        <p:spPr>
          <a:xfrm>
            <a:off x="1759885" y="2142766"/>
            <a:ext cx="2782786" cy="2841714"/>
          </a:xfrm>
          <a:prstGeom prst="noSmoking">
            <a:avLst>
              <a:gd name="adj" fmla="val 5978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266700" dist="38100" dir="2700000" sx="102000" sy="102000" algn="tl" rotWithShape="0">
              <a:prstClr val="black">
                <a:alpha val="74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&quot;No&quot; Symbol 16"/>
          <p:cNvSpPr/>
          <p:nvPr/>
        </p:nvSpPr>
        <p:spPr>
          <a:xfrm>
            <a:off x="122196" y="22388"/>
            <a:ext cx="2782786" cy="2841714"/>
          </a:xfrm>
          <a:prstGeom prst="noSmoking">
            <a:avLst>
              <a:gd name="adj" fmla="val 5978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266700" dist="38100" dir="2700000" sx="102000" sy="102000" algn="tl" rotWithShape="0">
              <a:prstClr val="black">
                <a:alpha val="74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&quot;No&quot; Symbol 17"/>
          <p:cNvSpPr/>
          <p:nvPr/>
        </p:nvSpPr>
        <p:spPr>
          <a:xfrm>
            <a:off x="-54847" y="4169652"/>
            <a:ext cx="2782786" cy="2841714"/>
          </a:xfrm>
          <a:prstGeom prst="noSmoking">
            <a:avLst>
              <a:gd name="adj" fmla="val 5978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266700" dist="38100" dir="2700000" sx="102000" sy="102000" algn="tl" rotWithShape="0">
              <a:prstClr val="black">
                <a:alpha val="74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What do they have in common? 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Today I woke up at 7:30am.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I brushed my teeth at 8:00.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I went to school at 8:30.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What did you do today?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301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broccoli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43" y="1300957"/>
            <a:ext cx="128595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Grouping 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043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Fruits 							Vegetables </a:t>
            </a:r>
            <a:endParaRPr lang="en-US" sz="3600" dirty="0"/>
          </a:p>
        </p:txBody>
      </p:sp>
      <p:pic>
        <p:nvPicPr>
          <p:cNvPr id="2050" name="Picture 2" descr="Image result for banana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35" y="1948242"/>
            <a:ext cx="141808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arrot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6821">
            <a:off x="5928139" y="1896871"/>
            <a:ext cx="1422263" cy="46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potat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99" y="2816111"/>
            <a:ext cx="1199501" cy="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apple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62" y="2785948"/>
            <a:ext cx="83090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pineapple 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68" y="2862642"/>
            <a:ext cx="822731" cy="178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asparagus 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26" y="3890434"/>
            <a:ext cx="1045397" cy="13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eggplant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23" y="3765763"/>
            <a:ext cx="1209373" cy="6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durian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62" y="4407755"/>
            <a:ext cx="1467195" cy="102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tomato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73" y="4647140"/>
            <a:ext cx="748425" cy="7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omatoes" descr="Image result for tomato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72" y="4647140"/>
            <a:ext cx="748425" cy="7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dragon fruit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84" y="5484866"/>
            <a:ext cx="1251245" cy="76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purple kohlrabi 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45" y="5604388"/>
            <a:ext cx="1783254" cy="111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mage result for chives pn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51" y="5267872"/>
            <a:ext cx="2085225" cy="20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32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0.31419 0.075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37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0.52383 0.1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85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26367 0.048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40482 0.005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29231 -0.1759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-0.32461 0.03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0.48333 -0.1340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25482 0.047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7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5925 0.1291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-0.31224 0.1298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33568 0.1393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0.34583 0.0796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23385 0.1703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30977 0.0909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771" y="2083323"/>
            <a:ext cx="5220929" cy="21814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</a:rPr>
              <a:t>Brainstorming 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0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Capital Cities 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Students write down as much as they can think of.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Have students read their answers.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If an answer is the same as another group, cross it out.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What animals are </a:t>
            </a:r>
            <a:r>
              <a:rPr lang="en-US" dirty="0" smtClean="0"/>
              <a:t>there in my zoo?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Tim’s Zoo</a:t>
            </a:r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Image result for l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eleph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1996" cy="69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koa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"/>
            <a:ext cx="12192004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rhi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1367"/>
            <a:ext cx="12167087" cy="6846633"/>
          </a:xfrm>
          <a:prstGeom prst="rect">
            <a:avLst/>
          </a:prstGeom>
        </p:spPr>
      </p:pic>
      <p:pic>
        <p:nvPicPr>
          <p:cNvPr id="4110" name="Picture 14" descr="Image result for manat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" y="11364"/>
            <a:ext cx="12167092" cy="683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sun be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3" y="1"/>
            <a:ext cx="12185699" cy="684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mage result for bea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2"/>
            <a:ext cx="12142306" cy="68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Related 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" y="11364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Image result for chipmun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" y="11361"/>
            <a:ext cx="12142173" cy="682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66842" y="-11362"/>
            <a:ext cx="12680605" cy="6827349"/>
          </a:xfrm>
          <a:prstGeom prst="rect">
            <a:avLst/>
          </a:prstGeom>
        </p:spPr>
      </p:pic>
      <p:pic>
        <p:nvPicPr>
          <p:cNvPr id="19" name="Picture 2" descr="Related ima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884"/>
            <a:ext cx="12192000" cy="743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Image result for prairie do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756" y="-125657"/>
            <a:ext cx="13860561" cy="693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mage result for mountain goa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8975" y="-336884"/>
            <a:ext cx="14389766" cy="719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Image result for fennec fox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0401"/>
            <a:ext cx="12192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Image result for tapi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Image result for polar bea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5874"/>
            <a:ext cx="12192000" cy="72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result for okapi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32" y="0"/>
            <a:ext cx="13340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Image result for saol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802"/>
            <a:ext cx="12192000" cy="79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trex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74" y="-123357"/>
            <a:ext cx="13487174" cy="69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nicorn real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59" y="-1066803"/>
            <a:ext cx="12676890" cy="82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18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771" y="2083323"/>
            <a:ext cx="5220929" cy="21814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</a:rPr>
              <a:t>20 Questions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20 Questions 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Guess what the topic is…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You can ask 20 questions. </a:t>
            </a:r>
          </a:p>
          <a:p>
            <a:pPr marL="0" indent="0" algn="ctr">
              <a:buNone/>
            </a:pPr>
            <a:r>
              <a:rPr lang="en-US" dirty="0" smtClean="0"/>
              <a:t>The answers are Yes / No</a:t>
            </a:r>
            <a:endParaRPr lang="en-US" dirty="0"/>
          </a:p>
        </p:txBody>
      </p:sp>
      <p:pic>
        <p:nvPicPr>
          <p:cNvPr id="3074" name="Picture 2" descr="Image result for question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24092" y="1783647"/>
            <a:ext cx="5761232" cy="319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95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Pre-Reading Activities </a:t>
            </a:r>
            <a:endParaRPr lang="en-US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771" y="2083323"/>
            <a:ext cx="5220929" cy="21814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</a:rPr>
              <a:t>Leading Questions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leading 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01" y="630477"/>
            <a:ext cx="7943850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1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Leading Questions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Asking a series of questions to introduce students to the topic.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234" y="167635"/>
            <a:ext cx="2081292" cy="304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14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Leading Questions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How is the weather?</a:t>
            </a:r>
          </a:p>
          <a:p>
            <a:pPr marL="0" indent="0" algn="ctr">
              <a:buNone/>
            </a:pPr>
            <a:r>
              <a:rPr lang="en-US" dirty="0" smtClean="0"/>
              <a:t>Is it colder or warmer outside?  </a:t>
            </a:r>
          </a:p>
          <a:p>
            <a:pPr marL="0" indent="0" algn="ctr">
              <a:buNone/>
            </a:pPr>
            <a:r>
              <a:rPr lang="en-US" dirty="0" smtClean="0"/>
              <a:t>Would you go outside now? </a:t>
            </a:r>
          </a:p>
          <a:p>
            <a:pPr marL="0" indent="0" algn="ctr">
              <a:buNone/>
            </a:pPr>
            <a:r>
              <a:rPr lang="en-US" dirty="0" smtClean="0"/>
              <a:t>What should you wear when you go outside?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How is the weather in Australia now?  </a:t>
            </a:r>
          </a:p>
          <a:p>
            <a:pPr marL="0" indent="0" algn="ctr">
              <a:buNone/>
            </a:pPr>
            <a:r>
              <a:rPr lang="en-US" dirty="0" smtClean="0"/>
              <a:t>Would you wear your jacket there? </a:t>
            </a:r>
          </a:p>
          <a:p>
            <a:pPr marL="0" indent="0" algn="ctr">
              <a:buNone/>
            </a:pPr>
            <a:r>
              <a:rPr lang="en-US" dirty="0" smtClean="0"/>
              <a:t>What should you wear when it is hot?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69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Pre-Reading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534" y="2253005"/>
            <a:ext cx="10392266" cy="3923957"/>
          </a:xfrm>
        </p:spPr>
        <p:txBody>
          <a:bodyPr/>
          <a:lstStyle/>
          <a:p>
            <a:pPr algn="ctr"/>
            <a:r>
              <a:rPr lang="en-US" b="1" dirty="0" smtClean="0"/>
              <a:t>Elicit information </a:t>
            </a:r>
            <a:r>
              <a:rPr lang="en-US" dirty="0" smtClean="0"/>
              <a:t>about topic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Provide </a:t>
            </a:r>
            <a:r>
              <a:rPr lang="en-US" b="1" dirty="0" smtClean="0"/>
              <a:t>background knowledge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Introduce </a:t>
            </a:r>
            <a:r>
              <a:rPr lang="en-US" b="1" dirty="0" smtClean="0"/>
              <a:t>vocabulary / sentence </a:t>
            </a:r>
            <a:r>
              <a:rPr lang="en-US" b="1" dirty="0" smtClean="0"/>
              <a:t>structure</a:t>
            </a:r>
            <a:r>
              <a:rPr lang="en-US" dirty="0" smtClean="0"/>
              <a:t> 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8910" y="67733"/>
            <a:ext cx="2663676" cy="210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60" y="0"/>
            <a:ext cx="8877407" cy="6722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49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771" y="2083323"/>
            <a:ext cx="5220929" cy="21814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</a:rPr>
              <a:t>Scanning</a:t>
            </a:r>
            <a:br>
              <a:rPr lang="en-US" sz="6000" dirty="0" smtClean="0">
                <a:solidFill>
                  <a:srgbClr val="0070C0"/>
                </a:solidFill>
              </a:rPr>
            </a:br>
            <a:r>
              <a:rPr lang="en-US" sz="6000" dirty="0" smtClean="0">
                <a:solidFill>
                  <a:srgbClr val="0070C0"/>
                </a:solidFill>
              </a:rPr>
              <a:t>Skimming </a:t>
            </a:r>
            <a:r>
              <a:rPr lang="en-US" sz="6000" dirty="0" smtClean="0">
                <a:solidFill>
                  <a:srgbClr val="0070C0"/>
                </a:solidFill>
              </a:rPr>
              <a:t> 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Skimming</a:t>
            </a:r>
            <a:r>
              <a:rPr lang="en-US" b="1" dirty="0" smtClean="0"/>
              <a:t> </a:t>
            </a:r>
            <a:r>
              <a:rPr lang="en-US" b="1" dirty="0" smtClean="0"/>
              <a:t>and </a:t>
            </a:r>
            <a:r>
              <a:rPr lang="en-US" b="1" dirty="0" smtClean="0"/>
              <a:t>Scanning 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b="1" dirty="0" smtClean="0"/>
              <a:t>Goal = </a:t>
            </a:r>
            <a:r>
              <a:rPr lang="en-US" dirty="0" smtClean="0"/>
              <a:t>Students have an </a:t>
            </a:r>
            <a:r>
              <a:rPr lang="en-US" b="1" dirty="0" smtClean="0"/>
              <a:t>overview</a:t>
            </a:r>
            <a:r>
              <a:rPr lang="en-US" dirty="0" smtClean="0"/>
              <a:t> of the text. 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Goal = </a:t>
            </a:r>
            <a:r>
              <a:rPr lang="en-US" dirty="0" smtClean="0"/>
              <a:t>Students look for particular </a:t>
            </a:r>
            <a:r>
              <a:rPr lang="en-US" b="1" dirty="0" smtClean="0"/>
              <a:t>information</a:t>
            </a:r>
            <a:r>
              <a:rPr lang="en-US" dirty="0" smtClean="0"/>
              <a:t> in the text. 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87172" y="2878667"/>
            <a:ext cx="1058334" cy="56726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57866" y="3922781"/>
            <a:ext cx="1058334" cy="56726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63931" y="342413"/>
            <a:ext cx="32003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Skimming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2262" y="342412"/>
            <a:ext cx="32003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Scanning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8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-0.17787 0.32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16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-0.50326 0.4675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9" y="2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Skimming </a:t>
            </a:r>
            <a:r>
              <a:rPr lang="en-US" sz="4800" b="1" dirty="0" err="1" smtClean="0">
                <a:solidFill>
                  <a:srgbClr val="0070C0"/>
                </a:solidFill>
              </a:rPr>
              <a:t>vs</a:t>
            </a:r>
            <a:r>
              <a:rPr lang="en-US" sz="4800" b="1" dirty="0" smtClean="0">
                <a:solidFill>
                  <a:srgbClr val="0070C0"/>
                </a:solidFill>
              </a:rPr>
              <a:t> Scanning 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Teaching thes</a:t>
            </a:r>
            <a:r>
              <a:rPr lang="en-US" dirty="0" smtClean="0"/>
              <a:t>e techniques are useful for older students.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7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771" y="2083323"/>
            <a:ext cx="5220929" cy="21814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</a:rPr>
              <a:t>Previewing 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2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Warm Up and Pre-Reading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b="1" dirty="0" smtClean="0"/>
              <a:t>Goal = </a:t>
            </a:r>
            <a:r>
              <a:rPr lang="en-US" dirty="0" smtClean="0"/>
              <a:t>Students should guess the </a:t>
            </a:r>
            <a:r>
              <a:rPr lang="en-US" b="1" dirty="0" smtClean="0"/>
              <a:t>topic</a:t>
            </a:r>
            <a:r>
              <a:rPr lang="en-US" dirty="0" smtClean="0"/>
              <a:t>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Goal = Prepare</a:t>
            </a:r>
            <a:r>
              <a:rPr lang="en-US" dirty="0" smtClean="0"/>
              <a:t> the students for the reading.  </a:t>
            </a:r>
          </a:p>
          <a:p>
            <a:pPr marL="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37933" y="2878667"/>
            <a:ext cx="1058334" cy="56726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16200" y="3931709"/>
            <a:ext cx="1058334" cy="56726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16200" y="355292"/>
            <a:ext cx="32003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C00000"/>
                </a:solidFill>
              </a:rPr>
              <a:t>Warm Up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66504" y="355291"/>
            <a:ext cx="32003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C00000"/>
                </a:solidFill>
              </a:rPr>
              <a:t>Pre-Reading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1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0.11757 0.3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15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-0.44896 0.4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2296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70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8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Previewing 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Have the students </a:t>
            </a:r>
            <a:r>
              <a:rPr lang="en-US" b="1" dirty="0" smtClean="0"/>
              <a:t>guess what will happen </a:t>
            </a:r>
            <a:r>
              <a:rPr lang="en-US" dirty="0" smtClean="0"/>
              <a:t>in the reading.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From the “warm up”, they will already know the topic.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The use of “if” statements can help.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9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Example:  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Today’s story is about a girl who gets lost in the woods.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What are some dangerous things in the forest? </a:t>
            </a:r>
          </a:p>
          <a:p>
            <a:pPr marL="0" indent="0" algn="ctr">
              <a:buNone/>
            </a:pPr>
            <a:r>
              <a:rPr lang="en-US" dirty="0" smtClean="0"/>
              <a:t>If you met a wolf, what would you do? </a:t>
            </a:r>
          </a:p>
          <a:p>
            <a:pPr marL="0" indent="0" algn="ctr">
              <a:buNone/>
            </a:pPr>
            <a:r>
              <a:rPr lang="en-US" dirty="0" smtClean="0"/>
              <a:t>What do you think the girl does?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339933"/>
              </a:clrFrom>
              <a:clrTo>
                <a:srgbClr val="33993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796" y="3683357"/>
            <a:ext cx="1789463" cy="279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2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771" y="2083323"/>
            <a:ext cx="5220929" cy="21814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</a:rPr>
              <a:t>Targeted Vocabulary 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4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Targeted Vocabulary 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We have already discussed some vocabulary games.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Vocabulary they will find in the story.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23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066" y="2083323"/>
            <a:ext cx="6551767" cy="21814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</a:rPr>
              <a:t>Targeted </a:t>
            </a:r>
            <a:br>
              <a:rPr lang="en-US" sz="6000" dirty="0" smtClean="0">
                <a:solidFill>
                  <a:srgbClr val="0070C0"/>
                </a:solidFill>
              </a:rPr>
            </a:br>
            <a:r>
              <a:rPr lang="en-US" sz="6000" dirty="0" smtClean="0">
                <a:solidFill>
                  <a:srgbClr val="0070C0"/>
                </a:solidFill>
              </a:rPr>
              <a:t>Sentence Structure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7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Targeted Sentence Structure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Similar to vocabulary.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If there is a </a:t>
            </a:r>
            <a:r>
              <a:rPr lang="en-US" b="1" dirty="0" smtClean="0"/>
              <a:t>repeated structure </a:t>
            </a:r>
            <a:r>
              <a:rPr lang="en-US" dirty="0" smtClean="0"/>
              <a:t>in the story, it may be beneficial for the students to have some experience and exposure to it before reading</a:t>
            </a:r>
            <a:r>
              <a:rPr lang="en-US" dirty="0" smtClean="0"/>
              <a:t>.</a:t>
            </a:r>
          </a:p>
          <a:p>
            <a:pPr marL="0" indent="0" algn="ctr">
              <a:buNone/>
            </a:pPr>
            <a:r>
              <a:rPr lang="en-US" dirty="0" smtClean="0"/>
              <a:t>This is also true for targeted language.  </a:t>
            </a:r>
            <a:r>
              <a:rPr lang="en-US" dirty="0" smtClean="0"/>
              <a:t>  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Fill in the blanks and Make your own sentence activities work well.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52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710" y="1467984"/>
            <a:ext cx="8500055" cy="5390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May I have some ______? 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57622" y="365125"/>
            <a:ext cx="20166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water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4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May I have some ______? 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57622" y="365125"/>
            <a:ext cx="20166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juice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50" y="1690688"/>
            <a:ext cx="7606651" cy="507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7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May I have some ______? 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57622" y="365125"/>
            <a:ext cx="20166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grapes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45" y="1454640"/>
            <a:ext cx="8095110" cy="52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tretc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33" y="-474134"/>
            <a:ext cx="12192000" cy="812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32" y="365125"/>
            <a:ext cx="8009467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5599" y="1978558"/>
            <a:ext cx="6129867" cy="44356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Guess the topic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Indirect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Things about the topic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 are you?  How is the weather? 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May I have some ______? 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57622" y="365125"/>
            <a:ext cx="20166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money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67" y="2244479"/>
            <a:ext cx="7114265" cy="400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___________ some candies? 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92191" y="365124"/>
            <a:ext cx="3103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May I have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887"/>
            <a:ext cx="12307502" cy="558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___________ the scissors? 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00777" y="365124"/>
            <a:ext cx="35545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May I have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CEEE3"/>
              </a:clrFrom>
              <a:clrTo>
                <a:srgbClr val="ECEE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0777" y="2217983"/>
            <a:ext cx="6720994" cy="46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4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______watch the movie? 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89407" y="365125"/>
            <a:ext cx="35545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May I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01" y="1366234"/>
            <a:ext cx="10014397" cy="54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5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May I ______ the newspaper?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73509" y="365124"/>
            <a:ext cx="20166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read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339933"/>
              </a:clrFrom>
              <a:clrTo>
                <a:srgbClr val="33993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3509" y="1806597"/>
            <a:ext cx="498157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May I ______ the hamburger?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73509" y="365124"/>
            <a:ext cx="20166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eat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690687"/>
            <a:ext cx="85725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0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May I ______ some water?</a:t>
            </a:r>
            <a:endParaRPr lang="en-US" sz="4800" b="1" dirty="0">
              <a:solidFill>
                <a:srgbClr val="7030A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79383" y="365124"/>
            <a:ext cx="20166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drink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10" y="2224564"/>
            <a:ext cx="10515600" cy="46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0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0"/>
            <a:ext cx="9207247" cy="6905435"/>
          </a:xfrm>
        </p:spPr>
      </p:pic>
    </p:spTree>
    <p:extLst>
      <p:ext uri="{BB962C8B-B14F-4D97-AF65-F5344CB8AC3E}">
        <p14:creationId xmlns:p14="http://schemas.microsoft.com/office/powerpoint/2010/main" val="17581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066" y="2083323"/>
            <a:ext cx="6551767" cy="21814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</a:rPr>
              <a:t>Background Information 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6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C9DFEC"/>
              </a:clrFrom>
              <a:clrTo>
                <a:srgbClr val="C9DFEC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25" y="24473"/>
            <a:ext cx="6833527" cy="6833527"/>
          </a:xfrm>
        </p:spPr>
      </p:pic>
    </p:spTree>
    <p:extLst>
      <p:ext uri="{BB962C8B-B14F-4D97-AF65-F5344CB8AC3E}">
        <p14:creationId xmlns:p14="http://schemas.microsoft.com/office/powerpoint/2010/main" val="402692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inosaur classr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20929" cy="21814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</a:rPr>
              <a:t>Preparing the Classroom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Background Information 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 smtClean="0"/>
              <a:t>A </a:t>
            </a:r>
            <a:r>
              <a:rPr lang="en-US" b="1" dirty="0" smtClean="0"/>
              <a:t>short lesson </a:t>
            </a:r>
            <a:r>
              <a:rPr lang="en-US" dirty="0" smtClean="0"/>
              <a:t>concerning the topic of the story.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It </a:t>
            </a:r>
            <a:r>
              <a:rPr lang="en-US" b="1" dirty="0" smtClean="0"/>
              <a:t>prepares</a:t>
            </a:r>
            <a:r>
              <a:rPr lang="en-US" dirty="0" smtClean="0"/>
              <a:t> the students for the text.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Without background information, the students may not understand the point of the reading.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4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Example </a:t>
            </a:r>
            <a:endParaRPr lang="en-US" sz="4800" b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1517963"/>
            <a:ext cx="52387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0"/>
            <a:ext cx="12192000" cy="406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4684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Duck                   Goose                     Swan </a:t>
            </a:r>
            <a:endParaRPr lang="en-US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038" y="1702840"/>
            <a:ext cx="5081789" cy="345759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Ducks are large birds</a:t>
            </a:r>
            <a:br>
              <a:rPr lang="en-US" dirty="0" smtClean="0"/>
            </a:br>
            <a:r>
              <a:rPr lang="en-US" dirty="0" smtClean="0"/>
              <a:t>but</a:t>
            </a:r>
            <a:br>
              <a:rPr lang="en-US" dirty="0" smtClean="0"/>
            </a:br>
            <a:r>
              <a:rPr lang="en-US" dirty="0" smtClean="0"/>
              <a:t>Swans are some of the largest birds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2000" cy="6863281"/>
          </a:xfrm>
        </p:spPr>
      </p:pic>
    </p:spTree>
    <p:extLst>
      <p:ext uri="{BB962C8B-B14F-4D97-AF65-F5344CB8AC3E}">
        <p14:creationId xmlns:p14="http://schemas.microsoft.com/office/powerpoint/2010/main" val="10000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0"/>
            <a:ext cx="12192000" cy="4064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4684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Duckling             Gosling                   Cygnet    </a:t>
            </a:r>
            <a:endParaRPr lang="en-US" sz="4800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765" y="2794000"/>
            <a:ext cx="5327341" cy="40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49" y="2794000"/>
            <a:ext cx="5213414" cy="406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322" y="2794000"/>
            <a:ext cx="3679678" cy="40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4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765" y="2794000"/>
            <a:ext cx="5327341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8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35404 -0.2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-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066" y="2083323"/>
            <a:ext cx="6551767" cy="21814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</a:rPr>
              <a:t>Story Boards 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5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30" y="0"/>
            <a:ext cx="996114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234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888" y="0"/>
            <a:ext cx="9139254" cy="685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44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harry potter class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9" y="-1296776"/>
            <a:ext cx="10873033" cy="815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4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theme class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theme classr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0" y="-1824676"/>
            <a:ext cx="11576901" cy="868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23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</TotalTime>
  <Words>573</Words>
  <Application>Microsoft Office PowerPoint</Application>
  <PresentationFormat>Widescreen</PresentationFormat>
  <Paragraphs>139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Warm up</vt:lpstr>
      <vt:lpstr>Pre-Reading Activities </vt:lpstr>
      <vt:lpstr>Warm Up and Pre-Reading </vt:lpstr>
      <vt:lpstr>Warm Up</vt:lpstr>
      <vt:lpstr>Preparing the Classroom</vt:lpstr>
      <vt:lpstr>PowerPoint Presentation</vt:lpstr>
      <vt:lpstr>PowerPoint Presentation</vt:lpstr>
      <vt:lpstr>PowerPoint Presentation</vt:lpstr>
      <vt:lpstr>PowerPoint Presentation</vt:lpstr>
      <vt:lpstr>What do they have in common? </vt:lpstr>
      <vt:lpstr>What do they have in common? </vt:lpstr>
      <vt:lpstr>Which one doesn’t belong? </vt:lpstr>
      <vt:lpstr>What do they have in common? </vt:lpstr>
      <vt:lpstr>Grouping </vt:lpstr>
      <vt:lpstr>Brainstorming </vt:lpstr>
      <vt:lpstr>Capital Cities </vt:lpstr>
      <vt:lpstr>Tim’s Zoo</vt:lpstr>
      <vt:lpstr>20 Questions</vt:lpstr>
      <vt:lpstr>20 Questions </vt:lpstr>
      <vt:lpstr>Leading Questions</vt:lpstr>
      <vt:lpstr>PowerPoint Presentation</vt:lpstr>
      <vt:lpstr>Leading Questions</vt:lpstr>
      <vt:lpstr>Leading Questions</vt:lpstr>
      <vt:lpstr>Pre-Reading</vt:lpstr>
      <vt:lpstr>PowerPoint Presentation</vt:lpstr>
      <vt:lpstr>Scanning Skimming  </vt:lpstr>
      <vt:lpstr>Skimming and Scanning  </vt:lpstr>
      <vt:lpstr>Skimming vs Scanning </vt:lpstr>
      <vt:lpstr>Previewing </vt:lpstr>
      <vt:lpstr>PowerPoint Presentation</vt:lpstr>
      <vt:lpstr>Previewing </vt:lpstr>
      <vt:lpstr>Example:  </vt:lpstr>
      <vt:lpstr>Targeted Vocabulary </vt:lpstr>
      <vt:lpstr>Targeted Vocabulary </vt:lpstr>
      <vt:lpstr>Targeted  Sentence Structure</vt:lpstr>
      <vt:lpstr>Targeted Sentence Structure</vt:lpstr>
      <vt:lpstr>May I have some ______? </vt:lpstr>
      <vt:lpstr>May I have some ______? </vt:lpstr>
      <vt:lpstr>May I have some ______? </vt:lpstr>
      <vt:lpstr>May I have some ______? </vt:lpstr>
      <vt:lpstr>___________ some candies? </vt:lpstr>
      <vt:lpstr>___________ the scissors? </vt:lpstr>
      <vt:lpstr>______watch the movie? </vt:lpstr>
      <vt:lpstr>May I ______ the newspaper?</vt:lpstr>
      <vt:lpstr>May I ______ the hamburger?</vt:lpstr>
      <vt:lpstr>May I ______ some water?</vt:lpstr>
      <vt:lpstr>PowerPoint Presentation</vt:lpstr>
      <vt:lpstr>Background Information </vt:lpstr>
      <vt:lpstr>PowerPoint Presentation</vt:lpstr>
      <vt:lpstr>Background Information </vt:lpstr>
      <vt:lpstr>Example </vt:lpstr>
      <vt:lpstr>Duck                   Goose                     Swan </vt:lpstr>
      <vt:lpstr>Ducks are large birds but Swans are some of the largest birds</vt:lpstr>
      <vt:lpstr>Duckling             Gosling                   Cygnet    </vt:lpstr>
      <vt:lpstr>PowerPoint Presentation</vt:lpstr>
      <vt:lpstr>Story Boards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Pre-Reading Activities</dc:title>
  <dc:creator>Joseph Moore</dc:creator>
  <cp:lastModifiedBy>Tippy</cp:lastModifiedBy>
  <cp:revision>36</cp:revision>
  <dcterms:created xsi:type="dcterms:W3CDTF">2019-01-04T01:36:10Z</dcterms:created>
  <dcterms:modified xsi:type="dcterms:W3CDTF">2019-01-06T09:34:26Z</dcterms:modified>
</cp:coreProperties>
</file>