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78" r:id="rId9"/>
    <p:sldId id="276" r:id="rId10"/>
    <p:sldId id="268" r:id="rId11"/>
    <p:sldId id="269" r:id="rId12"/>
    <p:sldId id="267" r:id="rId13"/>
    <p:sldId id="265" r:id="rId14"/>
    <p:sldId id="266" r:id="rId15"/>
    <p:sldId id="270" r:id="rId16"/>
    <p:sldId id="272" r:id="rId17"/>
    <p:sldId id="271" r:id="rId18"/>
    <p:sldId id="310" r:id="rId19"/>
    <p:sldId id="273" r:id="rId20"/>
    <p:sldId id="274" r:id="rId21"/>
    <p:sldId id="275" r:id="rId22"/>
    <p:sldId id="277" r:id="rId23"/>
    <p:sldId id="283" r:id="rId24"/>
    <p:sldId id="286" r:id="rId25"/>
    <p:sldId id="287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8" r:id="rId34"/>
    <p:sldId id="296" r:id="rId35"/>
    <p:sldId id="297" r:id="rId36"/>
    <p:sldId id="299" r:id="rId37"/>
    <p:sldId id="288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8" r:id="rId46"/>
    <p:sldId id="309" r:id="rId47"/>
    <p:sldId id="307" r:id="rId48"/>
    <p:sldId id="285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D21C1-1866-446B-A330-11EA9B18E0C8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93DAA-03F2-4856-9A03-BD55C7FAA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21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3E50-AE42-4020-AC3C-BF3484B14C77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1891-9F65-4036-B1F7-35B7FE46F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57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3E50-AE42-4020-AC3C-BF3484B14C77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1891-9F65-4036-B1F7-35B7FE46F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93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3E50-AE42-4020-AC3C-BF3484B14C77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1891-9F65-4036-B1F7-35B7FE46F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8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3E50-AE42-4020-AC3C-BF3484B14C77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1891-9F65-4036-B1F7-35B7FE46F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7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3E50-AE42-4020-AC3C-BF3484B14C77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1891-9F65-4036-B1F7-35B7FE46F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71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3E50-AE42-4020-AC3C-BF3484B14C77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1891-9F65-4036-B1F7-35B7FE46F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20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3E50-AE42-4020-AC3C-BF3484B14C77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1891-9F65-4036-B1F7-35B7FE46F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41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3E50-AE42-4020-AC3C-BF3484B14C77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1891-9F65-4036-B1F7-35B7FE46F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71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3E50-AE42-4020-AC3C-BF3484B14C77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1891-9F65-4036-B1F7-35B7FE46F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98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3E50-AE42-4020-AC3C-BF3484B14C77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1891-9F65-4036-B1F7-35B7FE46F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6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3E50-AE42-4020-AC3C-BF3484B14C77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1891-9F65-4036-B1F7-35B7FE46F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90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2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13E50-AE42-4020-AC3C-BF3484B14C77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11891-9F65-4036-B1F7-35B7FE46F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9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0300"/>
            <a:ext cx="12192000" cy="7988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8952" y="1122362"/>
            <a:ext cx="8749048" cy="3166303"/>
          </a:xfrm>
        </p:spPr>
        <p:txBody>
          <a:bodyPr>
            <a:normAutofit/>
          </a:bodyPr>
          <a:lstStyle/>
          <a:p>
            <a:r>
              <a:rPr lang="en-US" sz="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reestyle Script" panose="030804020302050B0404" pitchFamily="66" charset="0"/>
              </a:rPr>
              <a:t>Teacher Reading</a:t>
            </a:r>
            <a:endParaRPr lang="en-US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09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b="1" dirty="0" err="1" smtClean="0"/>
              <a:t>멍멍</a:t>
            </a:r>
            <a:r>
              <a:rPr lang="en-US" sz="4000" dirty="0" smtClean="0"/>
              <a:t> 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063318"/>
            <a:ext cx="3353972" cy="17400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Woof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Bow-wow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Bark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151" y="1471874"/>
            <a:ext cx="3532141" cy="533153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01969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b="1" dirty="0" err="1" smtClean="0"/>
              <a:t>야옹</a:t>
            </a:r>
            <a:r>
              <a:rPr lang="en-US" sz="4000" dirty="0" smtClean="0"/>
              <a:t> 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Meow 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33" y="1690688"/>
            <a:ext cx="5692255" cy="569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b="1" dirty="0" err="1" smtClean="0"/>
              <a:t>꿀꿀꿀</a:t>
            </a:r>
            <a:r>
              <a:rPr lang="en-US" sz="4000" dirty="0" smtClean="0"/>
              <a:t> 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Oink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560" y="1690688"/>
            <a:ext cx="5569602" cy="4934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04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 smtClean="0"/>
              <a:t>음메</a:t>
            </a:r>
            <a:r>
              <a:rPr lang="ko-KR" altLang="en-US" sz="4000" dirty="0" smtClean="0"/>
              <a:t> 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Moo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1541" y="1360451"/>
            <a:ext cx="3677556" cy="5497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122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 smtClean="0"/>
              <a:t>꼬끼오 </a:t>
            </a:r>
            <a:endParaRPr lang="en-US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Cock-a-doodle-do 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2" y="1072495"/>
            <a:ext cx="5374603" cy="578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4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 smtClean="0"/>
              <a:t>빵</a:t>
            </a:r>
            <a:r>
              <a:rPr lang="ko-KR" altLang="en-US" sz="4000" dirty="0" smtClean="0"/>
              <a:t> 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Bang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7263" y="2170182"/>
            <a:ext cx="5362433" cy="2962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388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 smtClean="0"/>
              <a:t>에취</a:t>
            </a:r>
            <a:r>
              <a:rPr lang="ko-KR" altLang="en-US" sz="4000" dirty="0" smtClean="0"/>
              <a:t> 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Achoo</a:t>
            </a: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!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834" y="1155213"/>
            <a:ext cx="4431187" cy="552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5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 smtClean="0"/>
              <a:t>아야</a:t>
            </a:r>
            <a:r>
              <a:rPr lang="ko-KR" altLang="en-US" sz="4000" dirty="0" smtClean="0"/>
              <a:t> 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Ouch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803" y="873219"/>
            <a:ext cx="5719720" cy="6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7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leeping 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180" y="1336138"/>
            <a:ext cx="7507631" cy="462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/>
              <a:t>드르렁드르렁</a:t>
            </a:r>
            <a:r>
              <a:rPr lang="ko-KR" altLang="en-US" sz="4000" dirty="0" smtClean="0"/>
              <a:t> 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zzzzzzzzz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0435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 smtClean="0"/>
              <a:t>똑똑</a:t>
            </a:r>
            <a:r>
              <a:rPr lang="ko-KR" altLang="en-US" sz="4000" dirty="0" smtClean="0"/>
              <a:t> 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Knock </a:t>
            </a:r>
            <a:r>
              <a:rPr lang="en-US" altLang="ko-KR" sz="4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knock</a:t>
            </a:r>
            <a:endParaRPr lang="en-US" altLang="ko-KR" sz="4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(</a:t>
            </a:r>
            <a:r>
              <a:rPr lang="en-US" altLang="ko-KR" sz="4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blam</a:t>
            </a: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9868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Mortimer 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Robert </a:t>
            </a:r>
            <a:r>
              <a:rPr lang="en-US" dirty="0" err="1" smtClean="0"/>
              <a:t>Munsch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29" y="1226108"/>
            <a:ext cx="4762500" cy="4714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2382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 smtClean="0"/>
              <a:t>빵빵</a:t>
            </a:r>
            <a:r>
              <a:rPr lang="ko-KR" altLang="en-US" sz="4000" dirty="0" smtClean="0"/>
              <a:t> 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Honk </a:t>
            </a:r>
            <a:r>
              <a:rPr lang="en-US" altLang="ko-KR" sz="4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honk</a:t>
            </a:r>
            <a:endParaRPr lang="en-US" altLang="ko-KR" sz="4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Beep </a:t>
            </a:r>
            <a:r>
              <a:rPr lang="en-US" altLang="ko-KR" sz="4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beep</a:t>
            </a: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8049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2935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 smtClean="0"/>
              <a:t>칙칙폭폭 </a:t>
            </a:r>
            <a:endParaRPr lang="en-US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Choo-choo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8927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07"/>
            <a:ext cx="12192000" cy="6881707"/>
          </a:xfrm>
          <a:prstGeom prst="rect">
            <a:avLst/>
          </a:prstGeom>
        </p:spPr>
      </p:pic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 smtClean="0"/>
              <a:t>뿅</a:t>
            </a:r>
            <a:r>
              <a:rPr lang="en-US" altLang="ko-KR" sz="4000" b="1" dirty="0" smtClean="0"/>
              <a:t>, </a:t>
            </a:r>
            <a:r>
              <a:rPr lang="ko-KR" altLang="en-US" sz="4000" b="1" dirty="0" smtClean="0"/>
              <a:t>펑</a:t>
            </a:r>
            <a:r>
              <a:rPr lang="en-US" altLang="ko-KR" sz="4000" b="1" dirty="0" smtClean="0"/>
              <a:t>, </a:t>
            </a:r>
            <a:r>
              <a:rPr lang="ko-KR" altLang="en-US" sz="4000" b="1" dirty="0" smtClean="0"/>
              <a:t>팡</a:t>
            </a:r>
            <a:endParaRPr lang="en-US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Poof 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2932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 smtClean="0"/>
              <a:t>짝짝짝 </a:t>
            </a:r>
            <a:endParaRPr lang="en-US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Clap </a:t>
            </a:r>
            <a:r>
              <a:rPr lang="en-US" altLang="ko-KR" sz="4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clap</a:t>
            </a: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ko-KR" sz="4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clap</a:t>
            </a: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5985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46" y="2606721"/>
            <a:ext cx="11026254" cy="3570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3600" dirty="0" smtClean="0">
                <a:solidFill>
                  <a:srgbClr val="002060"/>
                </a:solidFill>
              </a:rPr>
              <a:t>Clang, clang, rattle-</a:t>
            </a:r>
            <a:r>
              <a:rPr lang="en-US" altLang="ko-KR" sz="3600" dirty="0" err="1" smtClean="0">
                <a:solidFill>
                  <a:srgbClr val="002060"/>
                </a:solidFill>
              </a:rPr>
              <a:t>bing</a:t>
            </a:r>
            <a:r>
              <a:rPr lang="en-US" altLang="ko-KR" sz="3600" dirty="0" smtClean="0">
                <a:solidFill>
                  <a:srgbClr val="002060"/>
                </a:solidFill>
              </a:rPr>
              <a:t>-bang</a:t>
            </a:r>
          </a:p>
          <a:p>
            <a:pPr marL="0" indent="0">
              <a:buNone/>
            </a:pPr>
            <a:r>
              <a:rPr lang="en-US" altLang="ko-KR" sz="3600" dirty="0" err="1" smtClean="0">
                <a:solidFill>
                  <a:srgbClr val="002060"/>
                </a:solidFill>
              </a:rPr>
              <a:t>Gonna</a:t>
            </a:r>
            <a:r>
              <a:rPr lang="en-US" altLang="ko-KR" sz="3600" dirty="0" smtClean="0">
                <a:solidFill>
                  <a:srgbClr val="002060"/>
                </a:solidFill>
              </a:rPr>
              <a:t> make my noise all day.</a:t>
            </a:r>
          </a:p>
          <a:p>
            <a:pPr marL="0" indent="0">
              <a:buNone/>
            </a:pPr>
            <a:r>
              <a:rPr lang="en-US" altLang="ko-KR" sz="3600" dirty="0" smtClean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r>
              <a:rPr lang="en-US" altLang="ko-KR" sz="3600" dirty="0" smtClean="0">
                <a:solidFill>
                  <a:srgbClr val="002060"/>
                </a:solidFill>
              </a:rPr>
              <a:t>Clang, clang, rattle-</a:t>
            </a:r>
            <a:r>
              <a:rPr lang="en-US" altLang="ko-KR" sz="3600" dirty="0" err="1" smtClean="0">
                <a:solidFill>
                  <a:srgbClr val="002060"/>
                </a:solidFill>
              </a:rPr>
              <a:t>bing</a:t>
            </a:r>
            <a:r>
              <a:rPr lang="en-US" altLang="ko-KR" sz="3600" dirty="0" smtClean="0">
                <a:solidFill>
                  <a:srgbClr val="002060"/>
                </a:solidFill>
              </a:rPr>
              <a:t>-bang</a:t>
            </a:r>
          </a:p>
          <a:p>
            <a:pPr marL="0" indent="0">
              <a:buNone/>
            </a:pPr>
            <a:r>
              <a:rPr lang="en-US" altLang="ko-KR" sz="3600" dirty="0" err="1" smtClean="0">
                <a:solidFill>
                  <a:srgbClr val="002060"/>
                </a:solidFill>
              </a:rPr>
              <a:t>Gonna</a:t>
            </a:r>
            <a:r>
              <a:rPr lang="en-US" altLang="ko-KR" sz="3600" dirty="0" smtClean="0">
                <a:solidFill>
                  <a:srgbClr val="002060"/>
                </a:solidFill>
              </a:rPr>
              <a:t> make my noise all day. </a:t>
            </a:r>
          </a:p>
          <a:p>
            <a:pPr marL="0" indent="0">
              <a:buNone/>
            </a:pP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129" y="536600"/>
            <a:ext cx="5267325" cy="4657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523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b="1" dirty="0" smtClean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Importance of Teacher Reading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16731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200" b="1" dirty="0" smtClean="0">
                <a:latin typeface="Candara" panose="020E0502030303020204" pitchFamily="34" charset="0"/>
              </a:rPr>
              <a:t>Model fluent speech</a:t>
            </a:r>
          </a:p>
          <a:p>
            <a:pPr marL="0" indent="0" algn="ctr">
              <a:buNone/>
            </a:pPr>
            <a:endParaRPr lang="en-US" sz="3200" b="1" dirty="0"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en-US" altLang="ko-KR" sz="3200" b="1" dirty="0" smtClean="0">
                <a:latin typeface="Candara" panose="020E0502030303020204" pitchFamily="34" charset="0"/>
              </a:rPr>
              <a:t>Creates interest </a:t>
            </a:r>
          </a:p>
          <a:p>
            <a:pPr marL="0" indent="0" algn="ctr">
              <a:buNone/>
            </a:pPr>
            <a:endParaRPr lang="en-US" sz="3200" b="1" dirty="0"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en-US" altLang="ko-KR" sz="3200" b="1" dirty="0" smtClean="0">
                <a:latin typeface="Candara" panose="020E0502030303020204" pitchFamily="34" charset="0"/>
              </a:rPr>
              <a:t>Improves understanding</a:t>
            </a:r>
          </a:p>
          <a:p>
            <a:pPr marL="0" indent="0" algn="ctr">
              <a:buNone/>
            </a:pPr>
            <a:r>
              <a:rPr lang="en-US" altLang="ko-KR" b="1" i="1" dirty="0" smtClean="0">
                <a:latin typeface="Candara" panose="020E0502030303020204" pitchFamily="34" charset="0"/>
              </a:rPr>
              <a:t>(oral language, vocabulary, comprehension) </a:t>
            </a:r>
          </a:p>
          <a:p>
            <a:pPr marL="0" indent="0" algn="ctr">
              <a:buNone/>
            </a:pPr>
            <a:endParaRPr lang="en-US" sz="3200" b="1" dirty="0"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en-US" altLang="ko-KR" sz="3200" b="1" dirty="0" smtClean="0">
                <a:latin typeface="Candara" panose="020E0502030303020204" pitchFamily="34" charset="0"/>
              </a:rPr>
              <a:t>Conveys mood </a:t>
            </a:r>
            <a:endParaRPr lang="en-US" sz="32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40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7200" b="1" dirty="0" smtClean="0">
                <a:latin typeface="Candara" panose="020E0502030303020204" pitchFamily="34" charset="0"/>
              </a:rPr>
              <a:t>Punctuation  </a:t>
            </a:r>
            <a:endParaRPr lang="en-US" sz="7200" b="1" dirty="0">
              <a:latin typeface="Candara" panose="020E0502030303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How to read using punctuation  </a:t>
            </a:r>
            <a:endParaRPr lang="en-US" i="1" dirty="0"/>
          </a:p>
        </p:txBody>
      </p:sp>
      <p:pic>
        <p:nvPicPr>
          <p:cNvPr id="1026" name="Picture 2" descr="Image result for exclamati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872" y="1494866"/>
            <a:ext cx="4254143" cy="377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83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Types of Punctuation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7983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7481"/>
            <a:ext cx="12192000" cy="843763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ko-KR" dirty="0" smtClean="0"/>
              <a:t>The cat is in the house.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90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at in the hou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5482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86518"/>
            <a:ext cx="10515600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ko-KR" dirty="0" smtClean="0"/>
              <a:t>The cat is in the house?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6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242" y="2163651"/>
            <a:ext cx="8340757" cy="4694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Candara" panose="020E0502030303020204" pitchFamily="34" charset="0"/>
              </a:rPr>
              <a:t>Robert </a:t>
            </a:r>
            <a:r>
              <a:rPr lang="en-US" b="1" dirty="0" err="1" smtClean="0">
                <a:latin typeface="Candara" panose="020E0502030303020204" pitchFamily="34" charset="0"/>
              </a:rPr>
              <a:t>Munsch’s</a:t>
            </a:r>
            <a:r>
              <a:rPr lang="en-US" b="1" dirty="0" smtClean="0">
                <a:latin typeface="Candara" panose="020E0502030303020204" pitchFamily="34" charset="0"/>
              </a:rPr>
              <a:t> Advice</a:t>
            </a:r>
            <a:endParaRPr lang="en-US" b="1" dirty="0">
              <a:latin typeface="Candara" panose="020E05020303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470" y="1941535"/>
            <a:ext cx="5343659" cy="4351338"/>
          </a:xfrm>
        </p:spPr>
        <p:txBody>
          <a:bodyPr anchor="ctr">
            <a:normAutofit/>
          </a:bodyPr>
          <a:lstStyle/>
          <a:p>
            <a:pPr marL="0" lvl="0" indent="0" algn="ctr">
              <a:buNone/>
            </a:pPr>
            <a:r>
              <a:rPr lang="en-US" sz="4400" dirty="0">
                <a:solidFill>
                  <a:srgbClr val="0070C0"/>
                </a:solidFill>
              </a:rPr>
              <a:t>Be crazy</a:t>
            </a:r>
          </a:p>
          <a:p>
            <a:pPr marL="0" lvl="0" indent="0" algn="ctr">
              <a:buNone/>
            </a:pPr>
            <a:r>
              <a:rPr lang="en-US" sz="4400" dirty="0">
                <a:solidFill>
                  <a:srgbClr val="0070C0"/>
                </a:solidFill>
              </a:rPr>
              <a:t>Use strange voice</a:t>
            </a:r>
          </a:p>
          <a:p>
            <a:pPr marL="0" lvl="0" indent="0" algn="ctr">
              <a:buNone/>
            </a:pPr>
            <a:r>
              <a:rPr lang="en-US" sz="4400" dirty="0">
                <a:solidFill>
                  <a:srgbClr val="0070C0"/>
                </a:solidFill>
              </a:rPr>
              <a:t>Involve your children </a:t>
            </a:r>
          </a:p>
          <a:p>
            <a:pPr marL="0" indent="0" algn="ctr">
              <a:buNone/>
            </a:pPr>
            <a:endParaRPr 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3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9576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ko-KR" dirty="0" smtClean="0"/>
              <a:t>The cat is in the house!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7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at 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84" y="-37307"/>
            <a:ext cx="12196884" cy="689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ko-KR" dirty="0" smtClean="0"/>
              <a:t>The cat is in the house…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1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0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51400"/>
            <a:ext cx="10515600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ko-KR" dirty="0" smtClean="0"/>
              <a:t>The “cat” is in the house.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5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me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-1129553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435" y="5134254"/>
            <a:ext cx="7328647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ko-KR" dirty="0" smtClean="0"/>
              <a:t>The cat said, “Meow.”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 result for cat sleep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368553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ko-KR" dirty="0" smtClean="0"/>
              <a:t>Today, the cat is in the house.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Image result for cat calend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1728">
            <a:off x="8493219" y="820948"/>
            <a:ext cx="2918853" cy="2918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51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playing with a c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527"/>
            <a:ext cx="12192000" cy="705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ko-KR" dirty="0" smtClean="0"/>
              <a:t>The cat (who I am supposed to babysit) is in the house.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1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cat in 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9953"/>
            <a:ext cx="12192000" cy="810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88" y="5250889"/>
            <a:ext cx="7256930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ko-KR" dirty="0" smtClean="0"/>
              <a:t>Note:  The cat is in the house.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3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89" y="0"/>
            <a:ext cx="10235821" cy="6840940"/>
          </a:xfrm>
        </p:spPr>
      </p:pic>
    </p:spTree>
    <p:extLst>
      <p:ext uri="{BB962C8B-B14F-4D97-AF65-F5344CB8AC3E}">
        <p14:creationId xmlns:p14="http://schemas.microsoft.com/office/powerpoint/2010/main" val="422123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50" y="12282"/>
            <a:ext cx="10372299" cy="6845718"/>
          </a:xfrm>
        </p:spPr>
      </p:pic>
    </p:spTree>
    <p:extLst>
      <p:ext uri="{BB962C8B-B14F-4D97-AF65-F5344CB8AC3E}">
        <p14:creationId xmlns:p14="http://schemas.microsoft.com/office/powerpoint/2010/main" val="80738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46" y="-1979"/>
            <a:ext cx="10393907" cy="6859979"/>
          </a:xfrm>
        </p:spPr>
      </p:pic>
    </p:spTree>
    <p:extLst>
      <p:ext uri="{BB962C8B-B14F-4D97-AF65-F5344CB8AC3E}">
        <p14:creationId xmlns:p14="http://schemas.microsoft.com/office/powerpoint/2010/main" val="355941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latin typeface="Candara" panose="020E0502030303020204" pitchFamily="34" charset="0"/>
              </a:rPr>
              <a:t>Intonation </a:t>
            </a:r>
            <a:endParaRPr lang="en-US" sz="4800" b="1" dirty="0">
              <a:latin typeface="Candara" panose="020E05020303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Includes:</a:t>
            </a:r>
          </a:p>
          <a:p>
            <a:pPr lvl="1"/>
            <a:r>
              <a:rPr lang="en-US" i="1" dirty="0" smtClean="0"/>
              <a:t>Tone</a:t>
            </a:r>
            <a:endParaRPr lang="en-US" dirty="0"/>
          </a:p>
          <a:p>
            <a:pPr lvl="1"/>
            <a:r>
              <a:rPr lang="en-US" i="1" dirty="0" smtClean="0"/>
              <a:t>pitch-range</a:t>
            </a:r>
            <a:endParaRPr lang="en-US" dirty="0"/>
          </a:p>
          <a:p>
            <a:pPr lvl="1"/>
            <a:r>
              <a:rPr lang="en-US" i="1" dirty="0" smtClean="0"/>
              <a:t>Loudness</a:t>
            </a:r>
            <a:endParaRPr lang="en-US" dirty="0"/>
          </a:p>
          <a:p>
            <a:pPr lvl="1"/>
            <a:r>
              <a:rPr lang="en-US" i="1" dirty="0" err="1" smtClean="0"/>
              <a:t>Rhythmicality</a:t>
            </a:r>
            <a:endParaRPr lang="en-US" dirty="0"/>
          </a:p>
          <a:p>
            <a:pPr lvl="1"/>
            <a:r>
              <a:rPr lang="en-US" i="1" dirty="0" smtClean="0"/>
              <a:t>tempo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428" y="2421228"/>
            <a:ext cx="6368572" cy="443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4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" y="0"/>
            <a:ext cx="10390909" cy="6858000"/>
          </a:xfrm>
        </p:spPr>
      </p:pic>
    </p:spTree>
    <p:extLst>
      <p:ext uri="{BB962C8B-B14F-4D97-AF65-F5344CB8AC3E}">
        <p14:creationId xmlns:p14="http://schemas.microsoft.com/office/powerpoint/2010/main" val="100788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515600" cy="6940296"/>
          </a:xfrm>
        </p:spPr>
      </p:pic>
    </p:spTree>
    <p:extLst>
      <p:ext uri="{BB962C8B-B14F-4D97-AF65-F5344CB8AC3E}">
        <p14:creationId xmlns:p14="http://schemas.microsoft.com/office/powerpoint/2010/main" val="397921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" y="0"/>
            <a:ext cx="10390909" cy="6858000"/>
          </a:xfrm>
        </p:spPr>
      </p:pic>
    </p:spTree>
    <p:extLst>
      <p:ext uri="{BB962C8B-B14F-4D97-AF65-F5344CB8AC3E}">
        <p14:creationId xmlns:p14="http://schemas.microsoft.com/office/powerpoint/2010/main" val="320042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" y="0"/>
            <a:ext cx="10390909" cy="6858000"/>
          </a:xfrm>
        </p:spPr>
      </p:pic>
    </p:spTree>
    <p:extLst>
      <p:ext uri="{BB962C8B-B14F-4D97-AF65-F5344CB8AC3E}">
        <p14:creationId xmlns:p14="http://schemas.microsoft.com/office/powerpoint/2010/main" val="219597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53" y="0"/>
            <a:ext cx="10261347" cy="6858000"/>
          </a:xfrm>
        </p:spPr>
      </p:pic>
    </p:spTree>
    <p:extLst>
      <p:ext uri="{BB962C8B-B14F-4D97-AF65-F5344CB8AC3E}">
        <p14:creationId xmlns:p14="http://schemas.microsoft.com/office/powerpoint/2010/main" val="191187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057"/>
            <a:ext cx="12192000" cy="4064000"/>
          </a:xfrm>
        </p:spPr>
      </p:pic>
    </p:spTree>
    <p:extLst>
      <p:ext uri="{BB962C8B-B14F-4D97-AF65-F5344CB8AC3E}">
        <p14:creationId xmlns:p14="http://schemas.microsoft.com/office/powerpoint/2010/main" val="452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004"/>
            <a:ext cx="12221020" cy="4483586"/>
          </a:xfrm>
        </p:spPr>
      </p:pic>
    </p:spTree>
    <p:extLst>
      <p:ext uri="{BB962C8B-B14F-4D97-AF65-F5344CB8AC3E}">
        <p14:creationId xmlns:p14="http://schemas.microsoft.com/office/powerpoint/2010/main" val="213642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5998" y="261657"/>
            <a:ext cx="8982075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5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7200" b="1" dirty="0" smtClean="0">
                <a:latin typeface="Candara" panose="020E0502030303020204" pitchFamily="34" charset="0"/>
              </a:rPr>
              <a:t>Choose a book </a:t>
            </a:r>
            <a:endParaRPr lang="en-US" sz="7200" b="1" dirty="0">
              <a:latin typeface="Candara" panose="020E0502030303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Practice reading to a partner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37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500" y="1595181"/>
            <a:ext cx="9892517" cy="5262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latin typeface="Candara" panose="020E0502030303020204" pitchFamily="34" charset="0"/>
              </a:rPr>
              <a:t>Expression</a:t>
            </a:r>
            <a:endParaRPr lang="en-US" sz="4800" b="1" dirty="0">
              <a:latin typeface="Candara" panose="020E05020303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5181"/>
            <a:ext cx="6117465" cy="526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2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Munsch’s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 Writing Style 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1673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One night Mortimer’s mother took him upstairs to bed –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When they got upstairs Mortimer’s mother opened the door to his room.  </a:t>
            </a:r>
          </a:p>
          <a:p>
            <a:pPr marL="0" indent="0">
              <a:buNone/>
            </a:pPr>
            <a:r>
              <a:rPr lang="en-US" dirty="0" smtClean="0"/>
              <a:t>She threw him on into bed and said,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“MORTIMER, BE QUIET.”</a:t>
            </a:r>
          </a:p>
          <a:p>
            <a:pPr marL="0" indent="0">
              <a:buNone/>
            </a:pPr>
            <a:r>
              <a:rPr lang="en-US" dirty="0" smtClean="0"/>
              <a:t>Mortimer shook his head, yes.  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39403" y="3918028"/>
            <a:ext cx="1262129" cy="525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002060"/>
                </a:solidFill>
              </a:rPr>
              <a:t>Thump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71670" y="3655436"/>
            <a:ext cx="1262129" cy="525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002060"/>
                </a:solidFill>
              </a:rPr>
              <a:t>Thump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733799" y="3359565"/>
            <a:ext cx="1262129" cy="525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002060"/>
                </a:solidFill>
              </a:rPr>
              <a:t>Thump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995928" y="3021609"/>
            <a:ext cx="1262129" cy="525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002060"/>
                </a:solidFill>
              </a:rPr>
              <a:t>Thump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258057" y="2683653"/>
            <a:ext cx="1262129" cy="525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002060"/>
                </a:solidFill>
              </a:rPr>
              <a:t>Thump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543799" y="2279174"/>
            <a:ext cx="1262129" cy="525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002060"/>
                </a:solidFill>
              </a:rPr>
              <a:t>Thump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1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>
                <a:latin typeface="Candara" panose="020E0502030303020204" pitchFamily="34" charset="0"/>
              </a:rPr>
              <a:t>Onomatopoeia    </a:t>
            </a:r>
            <a:endParaRPr lang="en-US" sz="7200" b="1" dirty="0">
              <a:latin typeface="Candara" panose="020E0502030303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Words that sound like the sounds.</a:t>
            </a:r>
          </a:p>
          <a:p>
            <a:r>
              <a:rPr lang="en-US" i="1" dirty="0" err="1" smtClean="0"/>
              <a:t>의성어</a:t>
            </a:r>
            <a:r>
              <a:rPr lang="en-US" i="1" dirty="0" smtClean="0"/>
              <a:t>   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566" y="381268"/>
            <a:ext cx="5080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7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EBF1F1"/>
              </a:clrFrom>
              <a:clrTo>
                <a:srgbClr val="EB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3" y="1690688"/>
            <a:ext cx="8417473" cy="5055416"/>
          </a:xfrm>
          <a:prstGeom prst="rect">
            <a:avLst/>
          </a:prstGeom>
        </p:spPr>
      </p:pic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Thump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 smtClean="0"/>
              <a:t>쿵쾅 </a:t>
            </a:r>
            <a:r>
              <a:rPr lang="ko-KR" altLang="en-US" sz="4000" b="1" dirty="0"/>
              <a:t>쿵쾅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2461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14" y="1587263"/>
            <a:ext cx="7690349" cy="42904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What sound does it make?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korean"/>
          <p:cNvSpPr txBox="1">
            <a:spLocks/>
          </p:cNvSpPr>
          <p:nvPr/>
        </p:nvSpPr>
        <p:spPr>
          <a:xfrm>
            <a:off x="120748" y="5340204"/>
            <a:ext cx="3353972" cy="133960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ko-KR" alt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한국어 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English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English</a:t>
            </a:r>
            <a:endParaRPr 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k sound"/>
          <p:cNvSpPr>
            <a:spLocks noGrp="1"/>
          </p:cNvSpPr>
          <p:nvPr>
            <p:ph idx="1"/>
          </p:nvPr>
        </p:nvSpPr>
        <p:spPr>
          <a:xfrm>
            <a:off x="120748" y="5340204"/>
            <a:ext cx="3353972" cy="133960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4000" b="1" dirty="0"/>
              <a:t>칭 칭 칭 </a:t>
            </a:r>
            <a:endParaRPr lang="en-US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e sound"/>
          <p:cNvSpPr txBox="1">
            <a:spLocks/>
          </p:cNvSpPr>
          <p:nvPr/>
        </p:nvSpPr>
        <p:spPr>
          <a:xfrm>
            <a:off x="8699696" y="5340204"/>
            <a:ext cx="3353972" cy="13396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Clang </a:t>
            </a:r>
            <a:r>
              <a:rPr lang="en-US" altLang="ko-KR" sz="40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clang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9303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408</Words>
  <Application>Microsoft Office PowerPoint</Application>
  <PresentationFormat>Widescreen</PresentationFormat>
  <Paragraphs>147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맑은 고딕</vt:lpstr>
      <vt:lpstr>Aharoni</vt:lpstr>
      <vt:lpstr>Arial</vt:lpstr>
      <vt:lpstr>Calibri</vt:lpstr>
      <vt:lpstr>Calibri Light</vt:lpstr>
      <vt:lpstr>Candara</vt:lpstr>
      <vt:lpstr>Freestyle Script</vt:lpstr>
      <vt:lpstr>Office Theme</vt:lpstr>
      <vt:lpstr>Teacher Reading</vt:lpstr>
      <vt:lpstr>Mortimer </vt:lpstr>
      <vt:lpstr>Robert Munsch’s Advice</vt:lpstr>
      <vt:lpstr>Intonation </vt:lpstr>
      <vt:lpstr>Expression</vt:lpstr>
      <vt:lpstr>Munsch’s Writing Style </vt:lpstr>
      <vt:lpstr>Onomatopoeia    </vt:lpstr>
      <vt:lpstr>What sound does it make? </vt:lpstr>
      <vt:lpstr>What sound does it make? </vt:lpstr>
      <vt:lpstr>What sound does it make? </vt:lpstr>
      <vt:lpstr>What sound does it make? </vt:lpstr>
      <vt:lpstr>What sound does it make? </vt:lpstr>
      <vt:lpstr>What sound does it make? </vt:lpstr>
      <vt:lpstr>What sound does it make? </vt:lpstr>
      <vt:lpstr>What sound does it make? </vt:lpstr>
      <vt:lpstr>What sound does it make? </vt:lpstr>
      <vt:lpstr>What sound does it make? </vt:lpstr>
      <vt:lpstr>What sound does it make? </vt:lpstr>
      <vt:lpstr>What sound does it make? </vt:lpstr>
      <vt:lpstr>What sound does it make? </vt:lpstr>
      <vt:lpstr>What sound does it make? </vt:lpstr>
      <vt:lpstr>What sound does it make? </vt:lpstr>
      <vt:lpstr>What sound does it make? </vt:lpstr>
      <vt:lpstr>PowerPoint Presentation</vt:lpstr>
      <vt:lpstr>Importance of Teacher Reading</vt:lpstr>
      <vt:lpstr>Punctuation  </vt:lpstr>
      <vt:lpstr>Types of Punctuation </vt:lpstr>
      <vt:lpstr>The cat is in the house. </vt:lpstr>
      <vt:lpstr>The cat is in the house? </vt:lpstr>
      <vt:lpstr>The cat is in the house! </vt:lpstr>
      <vt:lpstr>The cat is in the house… </vt:lpstr>
      <vt:lpstr>The “cat” is in the house. </vt:lpstr>
      <vt:lpstr>The cat said, “Meow.”</vt:lpstr>
      <vt:lpstr>Today, the cat is in the house. </vt:lpstr>
      <vt:lpstr>The cat (who I am supposed to babysit) is in the house. </vt:lpstr>
      <vt:lpstr>Note:  The cat is in the house.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Choose a book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Teacher Reading</dc:title>
  <dc:creator>Tippy</dc:creator>
  <cp:lastModifiedBy>Joseph Moore</cp:lastModifiedBy>
  <cp:revision>26</cp:revision>
  <dcterms:created xsi:type="dcterms:W3CDTF">2019-01-06T11:13:07Z</dcterms:created>
  <dcterms:modified xsi:type="dcterms:W3CDTF">2019-01-07T01:50:16Z</dcterms:modified>
</cp:coreProperties>
</file>