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8" r:id="rId4"/>
    <p:sldId id="294" r:id="rId5"/>
    <p:sldId id="295" r:id="rId6"/>
    <p:sldId id="296" r:id="rId7"/>
    <p:sldId id="297" r:id="rId8"/>
    <p:sldId id="262" r:id="rId9"/>
    <p:sldId id="298" r:id="rId10"/>
    <p:sldId id="257" r:id="rId11"/>
    <p:sldId id="286" r:id="rId12"/>
    <p:sldId id="258" r:id="rId13"/>
    <p:sldId id="285" r:id="rId14"/>
    <p:sldId id="272" r:id="rId15"/>
    <p:sldId id="259" r:id="rId16"/>
    <p:sldId id="287" r:id="rId17"/>
    <p:sldId id="273" r:id="rId18"/>
    <p:sldId id="260" r:id="rId19"/>
    <p:sldId id="288" r:id="rId20"/>
    <p:sldId id="274" r:id="rId21"/>
    <p:sldId id="261" r:id="rId22"/>
    <p:sldId id="289" r:id="rId23"/>
    <p:sldId id="264" r:id="rId24"/>
    <p:sldId id="275" r:id="rId25"/>
    <p:sldId id="265" r:id="rId26"/>
    <p:sldId id="290" r:id="rId27"/>
    <p:sldId id="276" r:id="rId28"/>
    <p:sldId id="268" r:id="rId29"/>
    <p:sldId id="291" r:id="rId30"/>
    <p:sldId id="277" r:id="rId31"/>
    <p:sldId id="266" r:id="rId32"/>
    <p:sldId id="292" r:id="rId33"/>
    <p:sldId id="271" r:id="rId34"/>
    <p:sldId id="293" r:id="rId35"/>
    <p:sldId id="267" r:id="rId36"/>
    <p:sldId id="2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3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C934-6E09-43B0-98B7-31EB425353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D971-B183-4C8F-B506-34F610A7B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udents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18" y="-18721"/>
            <a:ext cx="13098512" cy="68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1320800">
              <a:schemeClr val="accent1">
                <a:lumMod val="5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80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457200">
                    <a:schemeClr val="accent1">
                      <a:lumMod val="50000"/>
                      <a:alpha val="86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MyeongJo-Extra" panose="02030600000101010101" pitchFamily="18" charset="-127"/>
                <a:ea typeface="HYMyeongJo-Extra" panose="02030600000101010101" pitchFamily="18" charset="-127"/>
              </a:rPr>
              <a:t>Test</a:t>
            </a:r>
            <a:endParaRPr lang="en-US" sz="80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457200">
                  <a:schemeClr val="accent1">
                    <a:lumMod val="50000"/>
                    <a:alpha val="86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YMyeongJo-Extra" panose="02030600000101010101" pitchFamily="18" charset="-127"/>
              <a:ea typeface="HYMyeongJo-Extra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(After Teacher Reading)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49051" y="3052397"/>
            <a:ext cx="3101419" cy="603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Independent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11071781" y="3132847"/>
            <a:ext cx="1671687" cy="58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Group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315" y="3403079"/>
            <a:ext cx="11001081" cy="5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626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67707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4306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3053" y="3271629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28774" y="3289438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8399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0905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440" y="423333"/>
            <a:ext cx="4024762" cy="660400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Silent Independent Reading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453 0.38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660"/>
            <a:ext cx="7018867" cy="638280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Silent Independent </a:t>
            </a:r>
            <a:r>
              <a:rPr lang="en-US" dirty="0" smtClean="0">
                <a:solidFill>
                  <a:srgbClr val="00B050"/>
                </a:solidFill>
              </a:rPr>
              <a:t>Reading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vs.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Sustained Silent Reading </a:t>
            </a:r>
            <a:endParaRPr lang="en-US" dirty="0"/>
          </a:p>
        </p:txBody>
      </p:sp>
      <p:pic>
        <p:nvPicPr>
          <p:cNvPr id="2050" name="Picture 2" descr="Image result for read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5040" y="1135064"/>
            <a:ext cx="686192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Silent Independent 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31533"/>
            <a:ext cx="4411133" cy="3645430"/>
          </a:xfrm>
        </p:spPr>
        <p:txBody>
          <a:bodyPr>
            <a:normAutofit/>
          </a:bodyPr>
          <a:lstStyle/>
          <a:p>
            <a:r>
              <a:rPr lang="en-US" dirty="0" smtClean="0"/>
              <a:t>Read at own pace</a:t>
            </a:r>
          </a:p>
          <a:p>
            <a:r>
              <a:rPr lang="en-US" dirty="0" smtClean="0"/>
              <a:t>Take time to understand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01934" y="2531533"/>
            <a:ext cx="4351866" cy="3645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Reading at different levels</a:t>
            </a:r>
          </a:p>
          <a:p>
            <a:r>
              <a:rPr lang="en-US" dirty="0" smtClean="0"/>
              <a:t>How to evaluate </a:t>
            </a:r>
          </a:p>
          <a:p>
            <a:r>
              <a:rPr lang="en-US" dirty="0" smtClean="0"/>
              <a:t>Need to teach reading (comprehension) strategies </a:t>
            </a:r>
          </a:p>
          <a:p>
            <a:r>
              <a:rPr lang="en-US" dirty="0" smtClean="0"/>
              <a:t>How do you know when they are finished?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90688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Pros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1934" y="1690687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Cons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Silent Independent 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How do you know when they are finished? </a:t>
            </a:r>
          </a:p>
          <a:p>
            <a:pPr lvl="1"/>
            <a:r>
              <a:rPr lang="en-US" dirty="0" smtClean="0"/>
              <a:t>Did they complete the task? </a:t>
            </a:r>
          </a:p>
          <a:p>
            <a:endParaRPr lang="en-US" dirty="0"/>
          </a:p>
          <a:p>
            <a:r>
              <a:rPr lang="en-US" dirty="0" smtClean="0"/>
              <a:t>CCQ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65" y="3894667"/>
            <a:ext cx="5272835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49051" y="3052397"/>
            <a:ext cx="3101419" cy="603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Independent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11071781" y="3132847"/>
            <a:ext cx="1671687" cy="58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Group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315" y="3403079"/>
            <a:ext cx="11001081" cy="5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626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67707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4306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3053" y="3271629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28774" y="3289438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8399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0905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6200000">
            <a:off x="-1409546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Silent Independent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440" y="423333"/>
            <a:ext cx="4024762" cy="660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Partner Reading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15365 0.394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Partner 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turns reading to each other</a:t>
            </a:r>
          </a:p>
          <a:p>
            <a:endParaRPr lang="en-US" dirty="0"/>
          </a:p>
          <a:p>
            <a:r>
              <a:rPr lang="en-US" dirty="0" smtClean="0"/>
              <a:t>Length? </a:t>
            </a:r>
          </a:p>
          <a:p>
            <a:pPr lvl="1"/>
            <a:r>
              <a:rPr lang="en-US" dirty="0" smtClean="0"/>
              <a:t>Page, paragraph, sentence? </a:t>
            </a:r>
          </a:p>
          <a:p>
            <a:pPr lvl="1"/>
            <a:r>
              <a:rPr lang="en-US" dirty="0" smtClean="0"/>
              <a:t>At sound of the beep?</a:t>
            </a:r>
          </a:p>
          <a:p>
            <a:pPr lvl="1"/>
            <a:endParaRPr lang="en-US" dirty="0"/>
          </a:p>
          <a:p>
            <a:r>
              <a:rPr lang="en-US" dirty="0" smtClean="0"/>
              <a:t>Talking Stick</a:t>
            </a:r>
          </a:p>
          <a:p>
            <a:pPr lvl="1"/>
            <a:r>
              <a:rPr lang="en-US" dirty="0" smtClean="0"/>
              <a:t>Also a way to check if students are doing the task </a:t>
            </a:r>
            <a:br>
              <a:rPr lang="en-US" dirty="0" smtClean="0"/>
            </a:br>
            <a:r>
              <a:rPr lang="en-US" dirty="0" smtClean="0"/>
              <a:t>(is the stick constantly moving?)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talking sti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24" y="834002"/>
            <a:ext cx="6215727" cy="62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Partner 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31533"/>
            <a:ext cx="4411133" cy="3645430"/>
          </a:xfrm>
        </p:spPr>
        <p:txBody>
          <a:bodyPr>
            <a:normAutofit/>
          </a:bodyPr>
          <a:lstStyle/>
          <a:p>
            <a:r>
              <a:rPr lang="en-US" dirty="0"/>
              <a:t>Help each other</a:t>
            </a:r>
          </a:p>
          <a:p>
            <a:r>
              <a:rPr lang="en-US" dirty="0"/>
              <a:t>Less shy</a:t>
            </a:r>
          </a:p>
          <a:p>
            <a:r>
              <a:rPr lang="en-US" dirty="0"/>
              <a:t>Expressive</a:t>
            </a:r>
          </a:p>
          <a:p>
            <a:r>
              <a:rPr lang="en-US" dirty="0"/>
              <a:t>Ask each other CCQ  - figure it out together. </a:t>
            </a:r>
          </a:p>
          <a:p>
            <a:r>
              <a:rPr lang="en-US" dirty="0"/>
              <a:t>Teacher free to help students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01934" y="2531533"/>
            <a:ext cx="4351866" cy="3645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Classroom management</a:t>
            </a:r>
          </a:p>
          <a:p>
            <a:r>
              <a:rPr lang="en-US" dirty="0"/>
              <a:t>Issues go unchecked </a:t>
            </a:r>
            <a:r>
              <a:rPr lang="en-US" dirty="0" smtClean="0"/>
              <a:t>(pronunciation)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90688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Pros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1934" y="1690687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Cons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 descr="Image result for children reading to other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8" y="4291780"/>
            <a:ext cx="4277032" cy="256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49051" y="3052397"/>
            <a:ext cx="3101419" cy="603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Independent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11071781" y="3132847"/>
            <a:ext cx="1671687" cy="58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Group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315" y="3403079"/>
            <a:ext cx="11001081" cy="5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626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67707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4306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3053" y="3271629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28774" y="3289438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8399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0905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6200000">
            <a:off x="-1409546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Silent Independent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16200000">
            <a:off x="2241913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Partner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440" y="423333"/>
            <a:ext cx="4024762" cy="660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Buddy Reading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30573 0.38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Buddy 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level student read to lower level students.  </a:t>
            </a:r>
          </a:p>
          <a:p>
            <a:pPr lvl="1"/>
            <a:r>
              <a:rPr lang="en-US" dirty="0" smtClean="0"/>
              <a:t>Usually older students reading to younger students </a:t>
            </a:r>
          </a:p>
          <a:p>
            <a:pPr lvl="1"/>
            <a:endParaRPr lang="en-US" dirty="0"/>
          </a:p>
          <a:p>
            <a:r>
              <a:rPr lang="en-US" dirty="0" smtClean="0"/>
              <a:t>Rarely used in ESL</a:t>
            </a:r>
          </a:p>
          <a:p>
            <a:endParaRPr lang="en-US" dirty="0"/>
          </a:p>
        </p:txBody>
      </p:sp>
      <p:pic>
        <p:nvPicPr>
          <p:cNvPr id="1026" name="Picture 2" descr="Image result for rea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3192029"/>
            <a:ext cx="3931708" cy="3471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hildren reading to other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41" y="4354248"/>
            <a:ext cx="4208271" cy="242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Buddy Reading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31533"/>
            <a:ext cx="4411133" cy="3645430"/>
          </a:xfrm>
        </p:spPr>
        <p:txBody>
          <a:bodyPr>
            <a:normAutofit/>
          </a:bodyPr>
          <a:lstStyle/>
          <a:p>
            <a:r>
              <a:rPr lang="en-US" dirty="0"/>
              <a:t>Modelling and explanation from higher level. </a:t>
            </a:r>
          </a:p>
          <a:p>
            <a:r>
              <a:rPr lang="en-US" dirty="0"/>
              <a:t>Higher level can focus on being expressive.  </a:t>
            </a:r>
            <a:endParaRPr lang="en-US" dirty="0" smtClean="0"/>
          </a:p>
          <a:p>
            <a:r>
              <a:rPr lang="en-US" dirty="0" smtClean="0"/>
              <a:t>1:1 ratio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01934" y="2531533"/>
            <a:ext cx="4351866" cy="3645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Doesn’t conform to regular classes. </a:t>
            </a:r>
          </a:p>
          <a:p>
            <a:r>
              <a:rPr lang="en-US" dirty="0" smtClean="0"/>
              <a:t>Difficult to do </a:t>
            </a:r>
          </a:p>
          <a:p>
            <a:pPr lvl="1"/>
            <a:r>
              <a:rPr lang="en-US" dirty="0" smtClean="0"/>
              <a:t>How to choose higher level and low level students. </a:t>
            </a:r>
          </a:p>
          <a:p>
            <a:pPr lvl="1"/>
            <a:r>
              <a:rPr lang="en-US" dirty="0" smtClean="0"/>
              <a:t>Two grades? 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90688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Pros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1934" y="1690687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Cons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TEST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/>
              <a:t>CCQ</a:t>
            </a:r>
          </a:p>
          <a:p>
            <a:r>
              <a:rPr lang="en-US" sz="3200" dirty="0" smtClean="0"/>
              <a:t>Vocabulary</a:t>
            </a:r>
          </a:p>
          <a:p>
            <a:r>
              <a:rPr lang="en-US" sz="3200" dirty="0" smtClean="0"/>
              <a:t>General Questions for the whole class </a:t>
            </a:r>
          </a:p>
          <a:p>
            <a:pPr lvl="1"/>
            <a:r>
              <a:rPr lang="en-US" sz="2800" dirty="0" smtClean="0"/>
              <a:t>Answers will help the other students understand what is happening before they have to read.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11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49051" y="3052397"/>
            <a:ext cx="3101419" cy="603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Independent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11071781" y="3132847"/>
            <a:ext cx="1671687" cy="58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Group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315" y="3403079"/>
            <a:ext cx="11001081" cy="5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626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67707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4306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3053" y="3271629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28774" y="3289438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8399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0905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6200000">
            <a:off x="-1409546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Silent Independent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16200000">
            <a:off x="2241913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Partner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 rot="16200000">
            <a:off x="398613" y="3082847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Buddy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440" y="423333"/>
            <a:ext cx="4024762" cy="660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Round Robin Reading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00495 0.38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Round Robin Reading (RRR)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Maybe the most common</a:t>
            </a:r>
          </a:p>
          <a:p>
            <a:pPr lvl="1"/>
            <a:r>
              <a:rPr lang="en-US" dirty="0" smtClean="0"/>
              <a:t>May be the least effective </a:t>
            </a:r>
          </a:p>
          <a:p>
            <a:endParaRPr lang="en-US" dirty="0" smtClean="0"/>
          </a:p>
          <a:p>
            <a:r>
              <a:rPr lang="en-US" dirty="0" smtClean="0"/>
              <a:t>Students take turns reading to the class</a:t>
            </a:r>
          </a:p>
          <a:p>
            <a:endParaRPr lang="en-US" dirty="0" smtClean="0"/>
          </a:p>
        </p:txBody>
      </p:sp>
      <p:pic>
        <p:nvPicPr>
          <p:cNvPr id="7170" name="Picture 2" descr="Image result for group 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45" y="2893552"/>
            <a:ext cx="3742506" cy="3742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Round Robin Reading (RRR)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31533"/>
            <a:ext cx="4411133" cy="3645430"/>
          </a:xfrm>
        </p:spPr>
        <p:txBody>
          <a:bodyPr>
            <a:normAutofit/>
          </a:bodyPr>
          <a:lstStyle/>
          <a:p>
            <a:r>
              <a:rPr lang="en-US" dirty="0"/>
              <a:t>Easy</a:t>
            </a:r>
          </a:p>
          <a:p>
            <a:r>
              <a:rPr lang="en-US" dirty="0"/>
              <a:t>Can correct students</a:t>
            </a:r>
          </a:p>
          <a:p>
            <a:r>
              <a:rPr lang="en-US" dirty="0"/>
              <a:t>Classroom management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01934" y="2302931"/>
            <a:ext cx="4351866" cy="3645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Slow</a:t>
            </a:r>
          </a:p>
          <a:p>
            <a:r>
              <a:rPr lang="en-US" dirty="0" smtClean="0"/>
              <a:t>Boring</a:t>
            </a:r>
            <a:endParaRPr lang="en-US" dirty="0"/>
          </a:p>
          <a:p>
            <a:r>
              <a:rPr lang="en-US" dirty="0" smtClean="0"/>
              <a:t>Embarrassing </a:t>
            </a:r>
          </a:p>
          <a:p>
            <a:r>
              <a:rPr lang="en-US" dirty="0" smtClean="0"/>
              <a:t>Frustrating </a:t>
            </a:r>
            <a:endParaRPr lang="en-US" dirty="0"/>
          </a:p>
          <a:p>
            <a:r>
              <a:rPr lang="en-US" dirty="0"/>
              <a:t>Students pick up bad habits from low level students  </a:t>
            </a:r>
            <a:endParaRPr lang="en-US" dirty="0" smtClean="0"/>
          </a:p>
          <a:p>
            <a:r>
              <a:rPr lang="en-US" dirty="0" smtClean="0"/>
              <a:t>Students ‘zone out’ and reading comprehension decreases.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90688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Pros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1934" y="1690687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Cons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 descr="Image result for group 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49"/>
            <a:ext cx="6629400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86"/>
            <a:ext cx="79502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o" panose="020F0502020204030203" pitchFamily="34" charset="0"/>
              </a:rPr>
              <a:t>Other forms of RRR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3933"/>
            <a:ext cx="8145982" cy="5537200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b="1" dirty="0"/>
              <a:t>Popcorn Reading:</a:t>
            </a:r>
            <a:r>
              <a:rPr lang="en-US" dirty="0"/>
              <a:t> </a:t>
            </a:r>
            <a:r>
              <a:rPr lang="en-US" dirty="0" smtClean="0"/>
              <a:t> A </a:t>
            </a:r>
            <a:r>
              <a:rPr lang="en-US" dirty="0"/>
              <a:t>student reads orally for a time, and then calls out "popcorn" before selecting another student in class to read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Combat Reading:</a:t>
            </a:r>
            <a:r>
              <a:rPr lang="en-US" dirty="0"/>
              <a:t> </a:t>
            </a:r>
            <a:r>
              <a:rPr lang="en-US" dirty="0" smtClean="0"/>
              <a:t> A student nominates </a:t>
            </a:r>
            <a:r>
              <a:rPr lang="en-US" dirty="0"/>
              <a:t>a classmate to read in the attempt to catch a peer off </a:t>
            </a:r>
            <a:r>
              <a:rPr lang="en-US" dirty="0" smtClean="0"/>
              <a:t>task.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Popsicle </a:t>
            </a:r>
            <a:r>
              <a:rPr lang="en-US" b="1" dirty="0"/>
              <a:t>Stick Reading:</a:t>
            </a:r>
            <a:r>
              <a:rPr lang="en-US" dirty="0"/>
              <a:t> </a:t>
            </a:r>
            <a:r>
              <a:rPr lang="en-US" dirty="0" smtClean="0"/>
              <a:t> Student </a:t>
            </a:r>
            <a:r>
              <a:rPr lang="en-US" dirty="0"/>
              <a:t>names are written on Popsicle sticks and placed in a can. The learner whose name is drawn reads next</a:t>
            </a:r>
            <a:r>
              <a:rPr lang="en-US" dirty="0" smtClean="0"/>
              <a:t>.  </a:t>
            </a:r>
          </a:p>
          <a:p>
            <a:pPr lvl="0"/>
            <a:endParaRPr lang="en-US" dirty="0"/>
          </a:p>
          <a:p>
            <a:pPr lvl="0"/>
            <a:r>
              <a:rPr lang="en-US" b="1" dirty="0" smtClean="0"/>
              <a:t>Touch Go Reading:</a:t>
            </a:r>
            <a:r>
              <a:rPr lang="en-US" dirty="0" smtClean="0"/>
              <a:t> The instructor taps a student when it's his or her turn to read.</a:t>
            </a:r>
            <a:endParaRPr lang="en-US" dirty="0"/>
          </a:p>
        </p:txBody>
      </p:sp>
      <p:pic>
        <p:nvPicPr>
          <p:cNvPr id="3074" name="Picture 2" descr="Image result for talk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82" y="1"/>
            <a:ext cx="4046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49051" y="3052397"/>
            <a:ext cx="3101419" cy="603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Independent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11071781" y="3132847"/>
            <a:ext cx="1671687" cy="58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Group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315" y="3403079"/>
            <a:ext cx="11001081" cy="5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626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67707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4306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3053" y="3271629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28774" y="3289438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8399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0905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6200000">
            <a:off x="-1409546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Silent Independent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16200000">
            <a:off x="2241913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Partner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 rot="16200000">
            <a:off x="398613" y="3082847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Buddy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6200000">
            <a:off x="4091297" y="3091583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 Robin Reading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440" y="423333"/>
            <a:ext cx="4024762" cy="660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Group Reading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14166 0.38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Group Reading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take turns reading in their groups.</a:t>
            </a:r>
          </a:p>
          <a:p>
            <a:endParaRPr lang="en-US" dirty="0" smtClean="0"/>
          </a:p>
          <a:p>
            <a:r>
              <a:rPr lang="en-US" dirty="0" smtClean="0"/>
              <a:t>Student may be given role like:</a:t>
            </a:r>
          </a:p>
          <a:p>
            <a:pPr lvl="1"/>
            <a:r>
              <a:rPr lang="en-US" dirty="0" smtClean="0"/>
              <a:t>Leader</a:t>
            </a:r>
          </a:p>
          <a:p>
            <a:pPr lvl="1"/>
            <a:r>
              <a:rPr lang="en-US" dirty="0" smtClean="0"/>
              <a:t>Devil’s advocate </a:t>
            </a:r>
          </a:p>
          <a:p>
            <a:pPr lvl="1"/>
            <a:r>
              <a:rPr lang="en-US" dirty="0" smtClean="0"/>
              <a:t>Reporter  </a:t>
            </a:r>
          </a:p>
          <a:p>
            <a:endParaRPr lang="en-US" dirty="0"/>
          </a:p>
        </p:txBody>
      </p:sp>
      <p:pic>
        <p:nvPicPr>
          <p:cNvPr id="8194" name="Picture 2" descr="Image result for group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937000"/>
            <a:ext cx="5841999" cy="292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group read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58" y="3479800"/>
            <a:ext cx="5436148" cy="365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Group Reading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31533"/>
            <a:ext cx="4411133" cy="3645430"/>
          </a:xfrm>
        </p:spPr>
        <p:txBody>
          <a:bodyPr>
            <a:normAutofit/>
          </a:bodyPr>
          <a:lstStyle/>
          <a:p>
            <a:r>
              <a:rPr lang="en-US" dirty="0" smtClean="0"/>
              <a:t>More comfortable</a:t>
            </a:r>
          </a:p>
          <a:p>
            <a:r>
              <a:rPr lang="en-US" dirty="0" smtClean="0"/>
              <a:t>Take on responsibility</a:t>
            </a:r>
          </a:p>
          <a:p>
            <a:r>
              <a:rPr lang="en-US" dirty="0" smtClean="0"/>
              <a:t>Invested in text  </a:t>
            </a:r>
          </a:p>
          <a:p>
            <a:r>
              <a:rPr lang="en-US" dirty="0" smtClean="0"/>
              <a:t>Various perspectives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01934" y="2531533"/>
            <a:ext cx="4351866" cy="3645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Class management </a:t>
            </a:r>
          </a:p>
          <a:p>
            <a:r>
              <a:rPr lang="en-US" dirty="0" smtClean="0"/>
              <a:t>Keeping students on task</a:t>
            </a:r>
          </a:p>
          <a:p>
            <a:r>
              <a:rPr lang="en-US" dirty="0" smtClean="0"/>
              <a:t>Maturity level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90688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Pros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1934" y="1690687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Cons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4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49051" y="3052397"/>
            <a:ext cx="3101419" cy="603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Independent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11071781" y="3132847"/>
            <a:ext cx="1671687" cy="58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Group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315" y="3403079"/>
            <a:ext cx="11001081" cy="5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626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67707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4306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3053" y="3271629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28774" y="3289438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8399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0905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6200000">
            <a:off x="-1409546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Silent Independent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16200000">
            <a:off x="2241913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Partner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 rot="16200000">
            <a:off x="398613" y="3082847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Buddy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6200000">
            <a:off x="4091297" y="3091583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 Robin Reading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 rot="16200000">
            <a:off x="5902706" y="3092679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Group Reading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440" y="423333"/>
            <a:ext cx="4024762" cy="660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Choral Reading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44583 0.38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Choral Reading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whole class participates at the same time</a:t>
            </a:r>
          </a:p>
          <a:p>
            <a:r>
              <a:rPr lang="en-US" dirty="0" smtClean="0"/>
              <a:t>Reading at the same time (or listen and repeat)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42" name="Picture 2" descr="Image result for choral read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3099328"/>
            <a:ext cx="85915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Choral Reading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31533"/>
            <a:ext cx="4411133" cy="3645430"/>
          </a:xfrm>
        </p:spPr>
        <p:txBody>
          <a:bodyPr>
            <a:normAutofit/>
          </a:bodyPr>
          <a:lstStyle/>
          <a:p>
            <a:r>
              <a:rPr lang="en-US" dirty="0"/>
              <a:t>Comfortable because their voice disappears in the crowd</a:t>
            </a:r>
          </a:p>
          <a:p>
            <a:r>
              <a:rPr lang="en-US" dirty="0"/>
              <a:t>Unlikely to hear mistakes </a:t>
            </a:r>
          </a:p>
          <a:p>
            <a:r>
              <a:rPr lang="en-US" dirty="0"/>
              <a:t>Students copy teacher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01934" y="2531533"/>
            <a:ext cx="4351866" cy="3645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Difficult to make corrections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90688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Pros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1934" y="1690687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Cons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266" name="Picture 2" descr="Image result for class reading toge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27" y="3857096"/>
            <a:ext cx="7525746" cy="36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ok head he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7938"/>
            <a:ext cx="10591800" cy="6885938"/>
          </a:xfrm>
          <a:prstGeom prst="rect">
            <a:avLst/>
          </a:prstGeom>
          <a:noFill/>
          <a:effectLst>
            <a:glow rad="254000">
              <a:schemeClr val="bg1">
                <a:alpha val="8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59497" y="3415031"/>
            <a:ext cx="3233394" cy="25615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39951" y="3415031"/>
            <a:ext cx="3325698" cy="31177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43027" y="3415031"/>
            <a:ext cx="3233394" cy="31177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26 0.084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0026 0.0849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26 0.0849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49051" y="3052397"/>
            <a:ext cx="3101419" cy="603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Independent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11071781" y="3132847"/>
            <a:ext cx="1671687" cy="58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Group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315" y="3403079"/>
            <a:ext cx="11001081" cy="5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6626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67707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4306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3053" y="3271629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28774" y="3289438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8399" y="3280364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60905" y="3266390"/>
            <a:ext cx="273377" cy="273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6200000">
            <a:off x="-1409546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Silent Independent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16200000">
            <a:off x="2241913" y="3102511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Partner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 rot="16200000">
            <a:off x="398613" y="3082847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Buddy Reading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6200000">
            <a:off x="4091297" y="3091583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 Robin Reading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 rot="16200000">
            <a:off x="5902706" y="3092679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Group Reading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 rot="16200000">
            <a:off x="9592014" y="3091582"/>
            <a:ext cx="402476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Choral Reading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440" y="423333"/>
            <a:ext cx="4024762" cy="660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Class Theater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9557 0.38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Reader’s Theater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assume roles and read those parts </a:t>
            </a:r>
          </a:p>
          <a:p>
            <a:endParaRPr lang="en-US" dirty="0" smtClean="0"/>
          </a:p>
          <a:p>
            <a:r>
              <a:rPr lang="en-US" dirty="0" smtClean="0"/>
              <a:t>Useful for conversations / role plays / dialogue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 descr="Image result for role pla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49" y="2435814"/>
            <a:ext cx="4901120" cy="43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Reader’s Theater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31533"/>
            <a:ext cx="4411133" cy="3645430"/>
          </a:xfrm>
        </p:spPr>
        <p:txBody>
          <a:bodyPr>
            <a:normAutofit/>
          </a:bodyPr>
          <a:lstStyle/>
          <a:p>
            <a:r>
              <a:rPr lang="en-US" dirty="0"/>
              <a:t>Simulates real life </a:t>
            </a:r>
          </a:p>
          <a:p>
            <a:r>
              <a:rPr lang="en-US" dirty="0"/>
              <a:t>Freedom to be expressive </a:t>
            </a:r>
          </a:p>
          <a:p>
            <a:r>
              <a:rPr lang="en-US" dirty="0"/>
              <a:t>Invested in the character </a:t>
            </a:r>
          </a:p>
          <a:p>
            <a:r>
              <a:rPr lang="en-US" dirty="0"/>
              <a:t>Become experts on a part of the text, not responsible for it all. </a:t>
            </a:r>
          </a:p>
          <a:p>
            <a:r>
              <a:rPr lang="en-US" dirty="0"/>
              <a:t>Tactile learner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01933" y="2531533"/>
            <a:ext cx="4546599" cy="3645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Limited to exact numbers of roles </a:t>
            </a:r>
          </a:p>
          <a:p>
            <a:r>
              <a:rPr lang="en-US" dirty="0"/>
              <a:t>If a student doesn’t participate, what are they doing? </a:t>
            </a:r>
          </a:p>
          <a:p>
            <a:r>
              <a:rPr lang="en-US" dirty="0"/>
              <a:t>Uncomfortable for students </a:t>
            </a:r>
          </a:p>
          <a:p>
            <a:r>
              <a:rPr lang="en-US" dirty="0"/>
              <a:t>Not high enough level to act</a:t>
            </a:r>
          </a:p>
          <a:p>
            <a:r>
              <a:rPr lang="en-US" dirty="0"/>
              <a:t>Students goof off </a:t>
            </a:r>
          </a:p>
          <a:p>
            <a:r>
              <a:rPr lang="en-US" dirty="0"/>
              <a:t>Time constraints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90688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Pros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1934" y="1690687"/>
            <a:ext cx="4411132" cy="840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Cons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iley brocc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1063" y="2624602"/>
            <a:ext cx="3447068" cy="8853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Inside Out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2463" y="3638746"/>
            <a:ext cx="3154837" cy="3747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Practice Class Theater </a:t>
            </a:r>
            <a:endParaRPr lang="en-US" dirty="0"/>
          </a:p>
        </p:txBody>
      </p:sp>
      <p:pic>
        <p:nvPicPr>
          <p:cNvPr id="4" name="Picture 3" descr="Image result for inside out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4602"/>
            <a:ext cx="4158229" cy="4233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4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Reader’s Theater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some costumes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Extra roles</a:t>
            </a:r>
            <a:br>
              <a:rPr lang="en-US" dirty="0" smtClean="0"/>
            </a:br>
            <a:r>
              <a:rPr lang="en-US" dirty="0" smtClean="0"/>
              <a:t>(extra students can cheer when Kevin scores a goal)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42" y="0"/>
            <a:ext cx="3007254" cy="30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971" y="4019550"/>
            <a:ext cx="6829425" cy="28384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56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Props and Costumes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Daiso</a:t>
            </a:r>
          </a:p>
          <a:p>
            <a:r>
              <a:rPr lang="en-US" dirty="0" smtClean="0"/>
              <a:t>Flying Tiger </a:t>
            </a:r>
          </a:p>
          <a:p>
            <a:r>
              <a:rPr lang="en-US" dirty="0" err="1" smtClean="0"/>
              <a:t>HomePlus</a:t>
            </a:r>
            <a:r>
              <a:rPr lang="en-US" dirty="0" smtClean="0"/>
              <a:t> party section </a:t>
            </a:r>
          </a:p>
          <a:p>
            <a:endParaRPr lang="en-US" dirty="0"/>
          </a:p>
          <a:p>
            <a:r>
              <a:rPr lang="en-US" dirty="0" smtClean="0"/>
              <a:t>Masks </a:t>
            </a:r>
          </a:p>
          <a:p>
            <a:endParaRPr lang="en-US" dirty="0"/>
          </a:p>
          <a:p>
            <a:r>
              <a:rPr lang="en-US" dirty="0" smtClean="0"/>
              <a:t>Old clothes </a:t>
            </a:r>
          </a:p>
          <a:p>
            <a:endParaRPr lang="en-US" dirty="0"/>
          </a:p>
          <a:p>
            <a:r>
              <a:rPr lang="en-US" dirty="0" smtClean="0"/>
              <a:t>Choose their own costumes. 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867304"/>
            <a:ext cx="5508095" cy="5508096"/>
          </a:xfrm>
          <a:prstGeom prst="rect">
            <a:avLst/>
          </a:prstGeom>
          <a:ln>
            <a:noFill/>
          </a:ln>
          <a:effectLst>
            <a:glow rad="330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08525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What types of “student reading” have we done in this class?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5" y="2063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Grocery Store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" y="1346200"/>
            <a:ext cx="10439399" cy="551179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	Today I went to the grocery store.  At the check out, I accidently dropped </a:t>
            </a:r>
            <a:r>
              <a:rPr lang="en-US" dirty="0" smtClean="0"/>
              <a:t>an </a:t>
            </a:r>
            <a:r>
              <a:rPr lang="en-US" dirty="0" smtClean="0"/>
              <a:t>5</a:t>
            </a:r>
            <a:r>
              <a:rPr lang="ko-KR" altLang="en-US" dirty="0" smtClean="0"/>
              <a:t>만원</a:t>
            </a:r>
            <a:r>
              <a:rPr lang="en-US" dirty="0" smtClean="0"/>
              <a:t> </a:t>
            </a:r>
            <a:r>
              <a:rPr lang="en-US" dirty="0" smtClean="0"/>
              <a:t>bill.  The </a:t>
            </a:r>
            <a:r>
              <a:rPr lang="en-US" dirty="0"/>
              <a:t>lady in front of me picked it up, I thanked her and told her that it was mine and she said "The things found on earth are kept by the collector" and walks away.</a:t>
            </a:r>
          </a:p>
          <a:p>
            <a:pPr marL="0" indent="0" fontAlgn="base">
              <a:buNone/>
            </a:pPr>
            <a:r>
              <a:rPr lang="en-US" dirty="0" smtClean="0"/>
              <a:t>	I </a:t>
            </a:r>
            <a:r>
              <a:rPr lang="en-US" dirty="0"/>
              <a:t>looked at the cashier who </a:t>
            </a:r>
            <a:r>
              <a:rPr lang="en-US" dirty="0" smtClean="0"/>
              <a:t>was as </a:t>
            </a:r>
            <a:r>
              <a:rPr lang="en-US" dirty="0"/>
              <a:t>amazed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was and</a:t>
            </a:r>
            <a:r>
              <a:rPr lang="en-US" dirty="0"/>
              <a:t>, in a loud </a:t>
            </a:r>
            <a:r>
              <a:rPr lang="en-US" dirty="0" smtClean="0"/>
              <a:t>voice </a:t>
            </a:r>
            <a:r>
              <a:rPr lang="en-US" dirty="0"/>
              <a:t>I </a:t>
            </a:r>
            <a:r>
              <a:rPr lang="en-US" dirty="0" smtClean="0"/>
              <a:t>said </a:t>
            </a:r>
            <a:r>
              <a:rPr lang="en-US" dirty="0"/>
              <a:t>to the lady, </a:t>
            </a:r>
            <a:r>
              <a:rPr lang="en-US" dirty="0" smtClean="0"/>
              <a:t>“Is </a:t>
            </a:r>
            <a:r>
              <a:rPr lang="en-US" dirty="0"/>
              <a:t>this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</a:t>
            </a:r>
            <a:r>
              <a:rPr lang="en-US" dirty="0"/>
              <a:t>kind of joke?! Give me back my </a:t>
            </a:r>
            <a:r>
              <a:rPr lang="en-US" altLang="ko-KR" dirty="0"/>
              <a:t>5</a:t>
            </a:r>
            <a:r>
              <a:rPr lang="ko-KR" altLang="en-US" dirty="0" smtClean="0"/>
              <a:t>만원</a:t>
            </a:r>
            <a:r>
              <a:rPr lang="en-US" dirty="0" smtClean="0"/>
              <a:t>!"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	I </a:t>
            </a:r>
            <a:r>
              <a:rPr lang="en-US" dirty="0"/>
              <a:t>followed her into the parking lot, still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shouting</a:t>
            </a:r>
            <a:r>
              <a:rPr lang="en-US" dirty="0"/>
              <a:t>, but she would not stop. When she got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her car, she put her shopping bags 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ground </a:t>
            </a:r>
            <a:r>
              <a:rPr lang="en-US" dirty="0"/>
              <a:t>to open her car door. So I ran up,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grabbed </a:t>
            </a:r>
            <a:r>
              <a:rPr lang="en-US" dirty="0"/>
              <a:t>the bags and ran off yelling "The things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found </a:t>
            </a:r>
            <a:r>
              <a:rPr lang="en-US" dirty="0"/>
              <a:t>on earth are kept by the collector</a:t>
            </a:r>
            <a:r>
              <a:rPr lang="en-US" dirty="0" smtClean="0"/>
              <a:t>!!"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8038" y="3644901"/>
            <a:ext cx="5203962" cy="34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365125"/>
            <a:ext cx="6409267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Book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4" y="1825625"/>
            <a:ext cx="7315200" cy="435133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Where did the story take place? 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What happened to the author?  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How much money did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 smtClean="0">
                <a:solidFill>
                  <a:srgbClr val="7030A0"/>
                </a:solidFill>
              </a:rPr>
              <a:t>he take?  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How did the author get revenge?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576" y="517525"/>
            <a:ext cx="5390691" cy="39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365125"/>
            <a:ext cx="6409267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Head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4" y="1825625"/>
            <a:ext cx="7315200" cy="487150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you think it was a real story? 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Does this happen in real life?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did you think the author would do after leaving the store?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Would you do that?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Which is worse:  stealing the money or stealing the groceries?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051800" y="457199"/>
            <a:ext cx="3896254" cy="45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365125"/>
            <a:ext cx="6409267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Heart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4" y="1825625"/>
            <a:ext cx="7315200" cy="435133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feelings did you feel during this story?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Do people like this exist in the real world? 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Pretend you are a witness to this story, what would you do?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1734" y="2429934"/>
            <a:ext cx="4211604" cy="382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udents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18" y="-18721"/>
            <a:ext cx="13098512" cy="68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1320800">
              <a:schemeClr val="accent1">
                <a:lumMod val="5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80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457200">
                    <a:schemeClr val="accent1">
                      <a:lumMod val="50000"/>
                      <a:alpha val="86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YMyeongJo-Extra" panose="02030600000101010101" pitchFamily="18" charset="-127"/>
                <a:ea typeface="HYMyeongJo-Extra" panose="02030600000101010101" pitchFamily="18" charset="-127"/>
              </a:rPr>
              <a:t>Student Reading </a:t>
            </a:r>
            <a:endParaRPr lang="en-US" sz="80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457200">
                  <a:schemeClr val="accent1">
                    <a:lumMod val="50000"/>
                    <a:alpha val="86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YMyeongJo-Extra" panose="02030600000101010101" pitchFamily="18" charset="-127"/>
              <a:ea typeface="HYMyeongJo-Extra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+ Motivation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6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Pros and Cons 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With a </a:t>
            </a:r>
            <a:r>
              <a:rPr lang="en-US" b="1" dirty="0" smtClean="0"/>
              <a:t>partner</a:t>
            </a:r>
            <a:r>
              <a:rPr lang="en-US" dirty="0" smtClean="0"/>
              <a:t> (1 group with 3), take one of the reading types.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Read about that reading style and come up with some </a:t>
            </a:r>
            <a:r>
              <a:rPr lang="en-US" b="1" dirty="0" smtClean="0"/>
              <a:t>pros and cons</a:t>
            </a:r>
            <a:r>
              <a:rPr lang="en-US" dirty="0" smtClean="0"/>
              <a:t>.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(You can make a chart on the back of the paper)   </a:t>
            </a:r>
          </a:p>
          <a:p>
            <a:pPr marL="0" indent="0" algn="ctr">
              <a:buNone/>
            </a:pP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dirty="0" smtClean="0"/>
              <a:t>Also, </a:t>
            </a:r>
            <a:r>
              <a:rPr lang="en-US" b="1" dirty="0" smtClean="0"/>
              <a:t>when</a:t>
            </a:r>
            <a:r>
              <a:rPr lang="en-US" dirty="0" smtClean="0"/>
              <a:t> would you use that reading style?</a:t>
            </a:r>
          </a:p>
          <a:p>
            <a:pPr marL="0" indent="0" algn="ctr">
              <a:buNone/>
            </a:pPr>
            <a:r>
              <a:rPr lang="en-US" dirty="0" smtClean="0"/>
              <a:t>What </a:t>
            </a:r>
            <a:r>
              <a:rPr lang="en-US" b="1" dirty="0" smtClean="0"/>
              <a:t>kind of students </a:t>
            </a:r>
            <a:r>
              <a:rPr lang="en-US" dirty="0" smtClean="0"/>
              <a:t>would benefit from it?</a:t>
            </a:r>
          </a:p>
        </p:txBody>
      </p:sp>
    </p:spTree>
    <p:extLst>
      <p:ext uri="{BB962C8B-B14F-4D97-AF65-F5344CB8AC3E}">
        <p14:creationId xmlns:p14="http://schemas.microsoft.com/office/powerpoint/2010/main" val="31058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760</Words>
  <Application>Microsoft Office PowerPoint</Application>
  <PresentationFormat>Widescreen</PresentationFormat>
  <Paragraphs>226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Aleo</vt:lpstr>
      <vt:lpstr>HYMyeongJo-Extra</vt:lpstr>
      <vt:lpstr>맑은 고딕</vt:lpstr>
      <vt:lpstr>Arial</vt:lpstr>
      <vt:lpstr>Calibri</vt:lpstr>
      <vt:lpstr>Calibri Light</vt:lpstr>
      <vt:lpstr>Office Theme</vt:lpstr>
      <vt:lpstr>Test</vt:lpstr>
      <vt:lpstr>TEST</vt:lpstr>
      <vt:lpstr>PowerPoint Presentation</vt:lpstr>
      <vt:lpstr>The Grocery Store </vt:lpstr>
      <vt:lpstr>Book</vt:lpstr>
      <vt:lpstr>Head</vt:lpstr>
      <vt:lpstr>Heart</vt:lpstr>
      <vt:lpstr>Student Reading </vt:lpstr>
      <vt:lpstr>Pros and Cons </vt:lpstr>
      <vt:lpstr>Independent </vt:lpstr>
      <vt:lpstr>Silent Independent Reading  vs. Sustained Silent Reading </vt:lpstr>
      <vt:lpstr>Silent Independent Reading</vt:lpstr>
      <vt:lpstr>Silent Independent Reading</vt:lpstr>
      <vt:lpstr>Independent </vt:lpstr>
      <vt:lpstr>Partner Reading</vt:lpstr>
      <vt:lpstr>Partner Reading</vt:lpstr>
      <vt:lpstr>Independent </vt:lpstr>
      <vt:lpstr>Buddy Reading</vt:lpstr>
      <vt:lpstr>Buddy Reading </vt:lpstr>
      <vt:lpstr>Independent </vt:lpstr>
      <vt:lpstr>Round Robin Reading (RRR)</vt:lpstr>
      <vt:lpstr>Round Robin Reading (RRR)</vt:lpstr>
      <vt:lpstr>Other forms of RRR</vt:lpstr>
      <vt:lpstr>Independent </vt:lpstr>
      <vt:lpstr>Group Reading </vt:lpstr>
      <vt:lpstr>Group Reading </vt:lpstr>
      <vt:lpstr>Independent </vt:lpstr>
      <vt:lpstr>Choral Reading </vt:lpstr>
      <vt:lpstr>Choral Reading </vt:lpstr>
      <vt:lpstr>Independent </vt:lpstr>
      <vt:lpstr>Reader’s Theater </vt:lpstr>
      <vt:lpstr>Reader’s Theater </vt:lpstr>
      <vt:lpstr>Inside Out </vt:lpstr>
      <vt:lpstr>Reader’s Theater </vt:lpstr>
      <vt:lpstr>Props and Costumes </vt:lpstr>
      <vt:lpstr>What types of “student reading” have we done in this class?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Reading </dc:title>
  <dc:creator>Joseph Moore</dc:creator>
  <cp:lastModifiedBy>user</cp:lastModifiedBy>
  <cp:revision>45</cp:revision>
  <dcterms:created xsi:type="dcterms:W3CDTF">2019-01-09T04:23:33Z</dcterms:created>
  <dcterms:modified xsi:type="dcterms:W3CDTF">2019-01-15T02:03:20Z</dcterms:modified>
</cp:coreProperties>
</file>