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0" r:id="rId3"/>
    <p:sldId id="262" r:id="rId4"/>
    <p:sldId id="261" r:id="rId5"/>
    <p:sldId id="264" r:id="rId6"/>
    <p:sldId id="257" r:id="rId7"/>
    <p:sldId id="292" r:id="rId8"/>
    <p:sldId id="299" r:id="rId9"/>
    <p:sldId id="293" r:id="rId10"/>
    <p:sldId id="300" r:id="rId11"/>
    <p:sldId id="294" r:id="rId12"/>
    <p:sldId id="301" r:id="rId13"/>
    <p:sldId id="295" r:id="rId14"/>
    <p:sldId id="302" r:id="rId15"/>
    <p:sldId id="296" r:id="rId16"/>
    <p:sldId id="303" r:id="rId17"/>
    <p:sldId id="297" r:id="rId18"/>
    <p:sldId id="304" r:id="rId19"/>
    <p:sldId id="298" r:id="rId20"/>
    <p:sldId id="305" r:id="rId21"/>
    <p:sldId id="306" r:id="rId22"/>
    <p:sldId id="308" r:id="rId23"/>
    <p:sldId id="310" r:id="rId24"/>
    <p:sldId id="311" r:id="rId25"/>
    <p:sldId id="307" r:id="rId26"/>
    <p:sldId id="309" r:id="rId27"/>
    <p:sldId id="266" r:id="rId28"/>
    <p:sldId id="291" r:id="rId29"/>
    <p:sldId id="280" r:id="rId30"/>
    <p:sldId id="265" r:id="rId31"/>
    <p:sldId id="281" r:id="rId32"/>
    <p:sldId id="314" r:id="rId33"/>
    <p:sldId id="282" r:id="rId34"/>
    <p:sldId id="283" r:id="rId35"/>
    <p:sldId id="315" r:id="rId36"/>
    <p:sldId id="284" r:id="rId37"/>
    <p:sldId id="279" r:id="rId38"/>
    <p:sldId id="285" r:id="rId39"/>
    <p:sldId id="313" r:id="rId40"/>
    <p:sldId id="286" r:id="rId41"/>
    <p:sldId id="287" r:id="rId42"/>
    <p:sldId id="289" r:id="rId43"/>
    <p:sldId id="288" r:id="rId44"/>
    <p:sldId id="290" r:id="rId45"/>
    <p:sldId id="317" r:id="rId46"/>
    <p:sldId id="316" r:id="rId47"/>
    <p:sldId id="319" r:id="rId48"/>
    <p:sldId id="318" r:id="rId49"/>
    <p:sldId id="312" r:id="rId50"/>
    <p:sldId id="27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6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7B374-BE52-4245-AE27-3A4452126A66}"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06AEC-BA61-4C25-848A-DBEA121AEFC8}" type="slidenum">
              <a:rPr lang="en-US" smtClean="0"/>
              <a:t>‹#›</a:t>
            </a:fld>
            <a:endParaRPr lang="en-US"/>
          </a:p>
        </p:txBody>
      </p:sp>
    </p:spTree>
    <p:extLst>
      <p:ext uri="{BB962C8B-B14F-4D97-AF65-F5344CB8AC3E}">
        <p14:creationId xmlns:p14="http://schemas.microsoft.com/office/powerpoint/2010/main" val="56206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https://people.howstuffworks.com/propaganda1.htm </a:t>
            </a:r>
            <a:endParaRPr lang="en-US" dirty="0"/>
          </a:p>
        </p:txBody>
      </p:sp>
      <p:sp>
        <p:nvSpPr>
          <p:cNvPr id="4" name="Slide Number Placeholder 3"/>
          <p:cNvSpPr>
            <a:spLocks noGrp="1"/>
          </p:cNvSpPr>
          <p:nvPr>
            <p:ph type="sldNum" sz="quarter" idx="10"/>
          </p:nvPr>
        </p:nvSpPr>
        <p:spPr/>
        <p:txBody>
          <a:bodyPr/>
          <a:lstStyle/>
          <a:p>
            <a:fld id="{0C806AEC-BA61-4C25-848A-DBEA121AEFC8}" type="slidenum">
              <a:rPr lang="en-US" smtClean="0"/>
              <a:t>7</a:t>
            </a:fld>
            <a:endParaRPr lang="en-US"/>
          </a:p>
        </p:txBody>
      </p:sp>
    </p:spTree>
    <p:extLst>
      <p:ext uri="{BB962C8B-B14F-4D97-AF65-F5344CB8AC3E}">
        <p14:creationId xmlns:p14="http://schemas.microsoft.com/office/powerpoint/2010/main" val="152385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6AEC-BA61-4C25-848A-DBEA121AEFC8}" type="slidenum">
              <a:rPr lang="en-US" smtClean="0"/>
              <a:t>25</a:t>
            </a:fld>
            <a:endParaRPr lang="en-US"/>
          </a:p>
        </p:txBody>
      </p:sp>
    </p:spTree>
    <p:extLst>
      <p:ext uri="{BB962C8B-B14F-4D97-AF65-F5344CB8AC3E}">
        <p14:creationId xmlns:p14="http://schemas.microsoft.com/office/powerpoint/2010/main" val="1244745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6AEC-BA61-4C25-848A-DBEA121AEFC8}" type="slidenum">
              <a:rPr lang="en-US" smtClean="0"/>
              <a:t>47</a:t>
            </a:fld>
            <a:endParaRPr lang="en-US"/>
          </a:p>
        </p:txBody>
      </p:sp>
    </p:spTree>
    <p:extLst>
      <p:ext uri="{BB962C8B-B14F-4D97-AF65-F5344CB8AC3E}">
        <p14:creationId xmlns:p14="http://schemas.microsoft.com/office/powerpoint/2010/main" val="96943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https://people.howstuffworks.com/propaganda1.htm </a:t>
            </a:r>
            <a:endParaRPr lang="en-US"/>
          </a:p>
        </p:txBody>
      </p:sp>
      <p:sp>
        <p:nvSpPr>
          <p:cNvPr id="4" name="Slide Number Placeholder 3"/>
          <p:cNvSpPr>
            <a:spLocks noGrp="1"/>
          </p:cNvSpPr>
          <p:nvPr>
            <p:ph type="sldNum" sz="quarter" idx="10"/>
          </p:nvPr>
        </p:nvSpPr>
        <p:spPr/>
        <p:txBody>
          <a:bodyPr/>
          <a:lstStyle/>
          <a:p>
            <a:fld id="{0C806AEC-BA61-4C25-848A-DBEA121AEFC8}" type="slidenum">
              <a:rPr lang="en-US" smtClean="0"/>
              <a:t>9</a:t>
            </a:fld>
            <a:endParaRPr lang="en-US"/>
          </a:p>
        </p:txBody>
      </p:sp>
    </p:spTree>
    <p:extLst>
      <p:ext uri="{BB962C8B-B14F-4D97-AF65-F5344CB8AC3E}">
        <p14:creationId xmlns:p14="http://schemas.microsoft.com/office/powerpoint/2010/main" val="350106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https://people.howstuffworks.com/propaganda1.htm </a:t>
            </a:r>
            <a:endParaRPr lang="en-US"/>
          </a:p>
        </p:txBody>
      </p:sp>
      <p:sp>
        <p:nvSpPr>
          <p:cNvPr id="4" name="Slide Number Placeholder 3"/>
          <p:cNvSpPr>
            <a:spLocks noGrp="1"/>
          </p:cNvSpPr>
          <p:nvPr>
            <p:ph type="sldNum" sz="quarter" idx="10"/>
          </p:nvPr>
        </p:nvSpPr>
        <p:spPr/>
        <p:txBody>
          <a:bodyPr/>
          <a:lstStyle/>
          <a:p>
            <a:fld id="{0C806AEC-BA61-4C25-848A-DBEA121AEFC8}" type="slidenum">
              <a:rPr lang="en-US" smtClean="0"/>
              <a:t>11</a:t>
            </a:fld>
            <a:endParaRPr lang="en-US"/>
          </a:p>
        </p:txBody>
      </p:sp>
    </p:spTree>
    <p:extLst>
      <p:ext uri="{BB962C8B-B14F-4D97-AF65-F5344CB8AC3E}">
        <p14:creationId xmlns:p14="http://schemas.microsoft.com/office/powerpoint/2010/main" val="279207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https://people.howstuffworks.com/propaganda1.htm </a:t>
            </a:r>
            <a:endParaRPr lang="en-US"/>
          </a:p>
        </p:txBody>
      </p:sp>
      <p:sp>
        <p:nvSpPr>
          <p:cNvPr id="4" name="Slide Number Placeholder 3"/>
          <p:cNvSpPr>
            <a:spLocks noGrp="1"/>
          </p:cNvSpPr>
          <p:nvPr>
            <p:ph type="sldNum" sz="quarter" idx="10"/>
          </p:nvPr>
        </p:nvSpPr>
        <p:spPr/>
        <p:txBody>
          <a:bodyPr/>
          <a:lstStyle/>
          <a:p>
            <a:fld id="{0C806AEC-BA61-4C25-848A-DBEA121AEFC8}" type="slidenum">
              <a:rPr lang="en-US" smtClean="0"/>
              <a:t>13</a:t>
            </a:fld>
            <a:endParaRPr lang="en-US"/>
          </a:p>
        </p:txBody>
      </p:sp>
    </p:spTree>
    <p:extLst>
      <p:ext uri="{BB962C8B-B14F-4D97-AF65-F5344CB8AC3E}">
        <p14:creationId xmlns:p14="http://schemas.microsoft.com/office/powerpoint/2010/main" val="13760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https://people.howstuffworks.com/propaganda1.htm </a:t>
            </a:r>
            <a:endParaRPr lang="en-US"/>
          </a:p>
        </p:txBody>
      </p:sp>
      <p:sp>
        <p:nvSpPr>
          <p:cNvPr id="4" name="Slide Number Placeholder 3"/>
          <p:cNvSpPr>
            <a:spLocks noGrp="1"/>
          </p:cNvSpPr>
          <p:nvPr>
            <p:ph type="sldNum" sz="quarter" idx="10"/>
          </p:nvPr>
        </p:nvSpPr>
        <p:spPr/>
        <p:txBody>
          <a:bodyPr/>
          <a:lstStyle/>
          <a:p>
            <a:fld id="{0C806AEC-BA61-4C25-848A-DBEA121AEFC8}" type="slidenum">
              <a:rPr lang="en-US" smtClean="0"/>
              <a:t>15</a:t>
            </a:fld>
            <a:endParaRPr lang="en-US"/>
          </a:p>
        </p:txBody>
      </p:sp>
    </p:spTree>
    <p:extLst>
      <p:ext uri="{BB962C8B-B14F-4D97-AF65-F5344CB8AC3E}">
        <p14:creationId xmlns:p14="http://schemas.microsoft.com/office/powerpoint/2010/main" val="427568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https://people.howstuffworks.com/propaganda1.htm </a:t>
            </a:r>
            <a:endParaRPr lang="en-US"/>
          </a:p>
        </p:txBody>
      </p:sp>
      <p:sp>
        <p:nvSpPr>
          <p:cNvPr id="4" name="Slide Number Placeholder 3"/>
          <p:cNvSpPr>
            <a:spLocks noGrp="1"/>
          </p:cNvSpPr>
          <p:nvPr>
            <p:ph type="sldNum" sz="quarter" idx="10"/>
          </p:nvPr>
        </p:nvSpPr>
        <p:spPr/>
        <p:txBody>
          <a:bodyPr/>
          <a:lstStyle/>
          <a:p>
            <a:fld id="{0C806AEC-BA61-4C25-848A-DBEA121AEFC8}" type="slidenum">
              <a:rPr lang="en-US" smtClean="0"/>
              <a:t>17</a:t>
            </a:fld>
            <a:endParaRPr lang="en-US"/>
          </a:p>
        </p:txBody>
      </p:sp>
    </p:spTree>
    <p:extLst>
      <p:ext uri="{BB962C8B-B14F-4D97-AF65-F5344CB8AC3E}">
        <p14:creationId xmlns:p14="http://schemas.microsoft.com/office/powerpoint/2010/main" val="215149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https://people.howstuffworks.com/propaganda1.htm </a:t>
            </a:r>
            <a:endParaRPr lang="en-US"/>
          </a:p>
        </p:txBody>
      </p:sp>
      <p:sp>
        <p:nvSpPr>
          <p:cNvPr id="4" name="Slide Number Placeholder 3"/>
          <p:cNvSpPr>
            <a:spLocks noGrp="1"/>
          </p:cNvSpPr>
          <p:nvPr>
            <p:ph type="sldNum" sz="quarter" idx="10"/>
          </p:nvPr>
        </p:nvSpPr>
        <p:spPr/>
        <p:txBody>
          <a:bodyPr/>
          <a:lstStyle/>
          <a:p>
            <a:fld id="{0C806AEC-BA61-4C25-848A-DBEA121AEFC8}" type="slidenum">
              <a:rPr lang="en-US" smtClean="0"/>
              <a:t>19</a:t>
            </a:fld>
            <a:endParaRPr lang="en-US"/>
          </a:p>
        </p:txBody>
      </p:sp>
    </p:spTree>
    <p:extLst>
      <p:ext uri="{BB962C8B-B14F-4D97-AF65-F5344CB8AC3E}">
        <p14:creationId xmlns:p14="http://schemas.microsoft.com/office/powerpoint/2010/main" val="285259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6AEC-BA61-4C25-848A-DBEA121AEFC8}" type="slidenum">
              <a:rPr lang="en-US" smtClean="0"/>
              <a:t>21</a:t>
            </a:fld>
            <a:endParaRPr lang="en-US"/>
          </a:p>
        </p:txBody>
      </p:sp>
    </p:spTree>
    <p:extLst>
      <p:ext uri="{BB962C8B-B14F-4D97-AF65-F5344CB8AC3E}">
        <p14:creationId xmlns:p14="http://schemas.microsoft.com/office/powerpoint/2010/main" val="56266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06AEC-BA61-4C25-848A-DBEA121AEFC8}" type="slidenum">
              <a:rPr lang="en-US" smtClean="0"/>
              <a:t>23</a:t>
            </a:fld>
            <a:endParaRPr lang="en-US"/>
          </a:p>
        </p:txBody>
      </p:sp>
    </p:spTree>
    <p:extLst>
      <p:ext uri="{BB962C8B-B14F-4D97-AF65-F5344CB8AC3E}">
        <p14:creationId xmlns:p14="http://schemas.microsoft.com/office/powerpoint/2010/main" val="304638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A3FA0-FFEF-4B0B-9866-DA89108B5FB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400789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A3FA0-FFEF-4B0B-9866-DA89108B5FB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288067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A3FA0-FFEF-4B0B-9866-DA89108B5FB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256331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A3FA0-FFEF-4B0B-9866-DA89108B5FB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314860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A3FA0-FFEF-4B0B-9866-DA89108B5FB7}"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95967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A3FA0-FFEF-4B0B-9866-DA89108B5FB7}"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333541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A3FA0-FFEF-4B0B-9866-DA89108B5FB7}"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35467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A3FA0-FFEF-4B0B-9866-DA89108B5FB7}"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105110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A3FA0-FFEF-4B0B-9866-DA89108B5FB7}"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362486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A3FA0-FFEF-4B0B-9866-DA89108B5FB7}"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40697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A3FA0-FFEF-4B0B-9866-DA89108B5FB7}"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29CE0-93CB-40DD-9B9D-726AA0F1CE94}" type="slidenum">
              <a:rPr lang="en-US" smtClean="0"/>
              <a:t>‹#›</a:t>
            </a:fld>
            <a:endParaRPr lang="en-US"/>
          </a:p>
        </p:txBody>
      </p:sp>
    </p:spTree>
    <p:extLst>
      <p:ext uri="{BB962C8B-B14F-4D97-AF65-F5344CB8AC3E}">
        <p14:creationId xmlns:p14="http://schemas.microsoft.com/office/powerpoint/2010/main" val="284496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A3FA0-FFEF-4B0B-9866-DA89108B5FB7}"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29CE0-93CB-40DD-9B9D-726AA0F1CE94}" type="slidenum">
              <a:rPr lang="en-US" smtClean="0"/>
              <a:t>‹#›</a:t>
            </a:fld>
            <a:endParaRPr lang="en-US"/>
          </a:p>
        </p:txBody>
      </p:sp>
    </p:spTree>
    <p:extLst>
      <p:ext uri="{BB962C8B-B14F-4D97-AF65-F5344CB8AC3E}">
        <p14:creationId xmlns:p14="http://schemas.microsoft.com/office/powerpoint/2010/main" val="2980413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en.wikipedia.org/wiki/Congregation_for_the_Evangelization_of_Peopl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426685">
            <a:off x="7748834" y="3543503"/>
            <a:ext cx="4163505" cy="1058994"/>
          </a:xfrm>
        </p:spPr>
        <p:txBody>
          <a:bodyPr/>
          <a:lstStyle/>
          <a:p>
            <a:r>
              <a:rPr lang="en-US" b="1" dirty="0" smtClean="0">
                <a:ln w="6600">
                  <a:solidFill>
                    <a:sysClr val="windowText" lastClr="000000"/>
                  </a:solidFill>
                  <a:prstDash val="solid"/>
                </a:ln>
                <a:solidFill>
                  <a:srgbClr val="FFFFFF"/>
                </a:solidFill>
                <a:effectLst>
                  <a:outerShdw dist="38100" dir="2700000" algn="tl" rotWithShape="0">
                    <a:schemeClr val="accent2"/>
                  </a:outerShdw>
                </a:effectLst>
              </a:rPr>
              <a:t>Propaganda  </a:t>
            </a:r>
            <a:endParaRPr lang="en-US" b="1" dirty="0">
              <a:ln w="6600">
                <a:solidFill>
                  <a:sysClr val="windowText" lastClr="000000"/>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509877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itco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692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632722" y="5031089"/>
            <a:ext cx="3542763" cy="1826911"/>
          </a:xfrm>
          <a:prstGeom prst="rect">
            <a:avLst/>
          </a:prstGeom>
        </p:spPr>
      </p:pic>
    </p:spTree>
    <p:extLst>
      <p:ext uri="{BB962C8B-B14F-4D97-AF65-F5344CB8AC3E}">
        <p14:creationId xmlns:p14="http://schemas.microsoft.com/office/powerpoint/2010/main" val="1817349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b="1" dirty="0" smtClean="0">
                <a:solidFill>
                  <a:srgbClr val="0070C0"/>
                </a:solidFill>
              </a:rPr>
              <a:t>Glittering Generalities:</a:t>
            </a:r>
          </a:p>
          <a:p>
            <a:r>
              <a:rPr lang="en-US" dirty="0"/>
              <a:t>Glittering generalities are very common in political propaganda. Glittering generalities </a:t>
            </a:r>
            <a:r>
              <a:rPr lang="en-US" b="1" dirty="0"/>
              <a:t>combine words that have positive</a:t>
            </a:r>
            <a:r>
              <a:rPr lang="en-US" dirty="0"/>
              <a:t> connotations with a </a:t>
            </a:r>
            <a:r>
              <a:rPr lang="en-US" b="1" dirty="0"/>
              <a:t>concept that is particularly beloved</a:t>
            </a:r>
            <a:r>
              <a:rPr lang="en-US" dirty="0"/>
              <a:t>. Few people are willing to denounce any idea that purports to defend democracy or preserve freedom. The idea is that by using these terms in tandem, people will accept them as they are and avoid looking for supporting evidence. Other words used commonly in this technique include </a:t>
            </a:r>
            <a:r>
              <a:rPr lang="en-US" i="1" dirty="0"/>
              <a:t>liberty, dream and family</a:t>
            </a:r>
            <a:r>
              <a:rPr lang="en-US" dirty="0" smtClean="0"/>
              <a:t>.</a:t>
            </a:r>
            <a:endParaRPr lang="en-US" dirty="0"/>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300085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rot="20740884">
            <a:off x="2501412" y="583014"/>
            <a:ext cx="4463041" cy="60761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7622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b="1" dirty="0" smtClean="0">
                <a:solidFill>
                  <a:srgbClr val="0070C0"/>
                </a:solidFill>
              </a:rPr>
              <a:t>Card Stacking:</a:t>
            </a:r>
          </a:p>
          <a:p>
            <a:r>
              <a:rPr lang="en-US" dirty="0"/>
              <a:t>Card stacking is the presentation of </a:t>
            </a:r>
            <a:r>
              <a:rPr lang="en-US" b="1" dirty="0"/>
              <a:t>only the </a:t>
            </a:r>
            <a:r>
              <a:rPr lang="en-US" dirty="0"/>
              <a:t>details, statistics and other </a:t>
            </a:r>
            <a:r>
              <a:rPr lang="en-US" b="1" dirty="0"/>
              <a:t>information</a:t>
            </a:r>
            <a:r>
              <a:rPr lang="en-US" dirty="0"/>
              <a:t> that impacts public opinion </a:t>
            </a:r>
            <a:r>
              <a:rPr lang="en-US" b="1" dirty="0"/>
              <a:t>positively</a:t>
            </a:r>
            <a:r>
              <a:rPr lang="en-US" dirty="0"/>
              <a:t>. In other words, the bad stuff is left out entirely. Experts maintain that although the information that's presented is </a:t>
            </a:r>
            <a:r>
              <a:rPr lang="en-US" b="1" dirty="0"/>
              <a:t>usually true</a:t>
            </a:r>
            <a:r>
              <a:rPr lang="en-US" dirty="0"/>
              <a:t>, this type of propaganda technique presents a lopsided and unrealistic viewpoint that is dangerously deceptive. Card stacking is often used in </a:t>
            </a:r>
            <a:r>
              <a:rPr lang="en-US" i="1" dirty="0"/>
              <a:t>political campaign advertisements</a:t>
            </a:r>
            <a:r>
              <a:rPr lang="en-US" dirty="0"/>
              <a:t>.</a:t>
            </a:r>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2365581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health benefits of alcoh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21173" cy="692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55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b="1" dirty="0" smtClean="0">
                <a:solidFill>
                  <a:srgbClr val="0070C0"/>
                </a:solidFill>
              </a:rPr>
              <a:t>Plain Folks:</a:t>
            </a:r>
          </a:p>
          <a:p>
            <a:r>
              <a:rPr lang="en-US" dirty="0"/>
              <a:t>The plain folks technique is designed to get </a:t>
            </a:r>
            <a:r>
              <a:rPr lang="en-US" b="1" dirty="0"/>
              <a:t>ordinary</a:t>
            </a:r>
            <a:r>
              <a:rPr lang="en-US" dirty="0"/>
              <a:t> </a:t>
            </a:r>
            <a:r>
              <a:rPr lang="en-US" b="1" dirty="0"/>
              <a:t>citizens</a:t>
            </a:r>
            <a:r>
              <a:rPr lang="en-US" dirty="0"/>
              <a:t> to </a:t>
            </a:r>
            <a:r>
              <a:rPr lang="en-US" b="1" dirty="0"/>
              <a:t>identify with </a:t>
            </a:r>
            <a:r>
              <a:rPr lang="en-US" dirty="0"/>
              <a:t>a political candidate or other figure that they otherwise may have nothing in common with. For example, many politicians come from prestigious backgrounds and sport </a:t>
            </a:r>
            <a:r>
              <a:rPr lang="en-US" dirty="0" smtClean="0"/>
              <a:t>hefty bank account. </a:t>
            </a:r>
            <a:r>
              <a:rPr lang="en-US" dirty="0"/>
              <a:t>However, they often present themselves as humble people with ordinary lives by doing "</a:t>
            </a:r>
            <a:r>
              <a:rPr lang="en-US" b="1" dirty="0"/>
              <a:t>ordinary Joe</a:t>
            </a:r>
            <a:r>
              <a:rPr lang="en-US" dirty="0"/>
              <a:t>" activities in public, like </a:t>
            </a:r>
            <a:r>
              <a:rPr lang="en-US" i="1" dirty="0"/>
              <a:t>hunting, fishing </a:t>
            </a:r>
            <a:r>
              <a:rPr lang="en-US" i="1" dirty="0" smtClean="0"/>
              <a:t>or kissing babies.</a:t>
            </a:r>
            <a:endParaRPr lang="en-US" i="1" dirty="0"/>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3001884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589"/>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69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b="1" dirty="0" smtClean="0">
                <a:solidFill>
                  <a:srgbClr val="0070C0"/>
                </a:solidFill>
              </a:rPr>
              <a:t>Fear:</a:t>
            </a:r>
          </a:p>
          <a:p>
            <a:r>
              <a:rPr lang="en-US" dirty="0"/>
              <a:t>Propaganda based </a:t>
            </a:r>
            <a:r>
              <a:rPr lang="en-US" dirty="0" smtClean="0"/>
              <a:t>on fear</a:t>
            </a:r>
            <a:r>
              <a:rPr lang="en-US" dirty="0"/>
              <a:t> is designed to </a:t>
            </a:r>
            <a:r>
              <a:rPr lang="en-US" b="1" dirty="0"/>
              <a:t>scare people into choosing sides</a:t>
            </a:r>
            <a:r>
              <a:rPr lang="en-US" dirty="0"/>
              <a:t>. Often, worst-case scenarios are presented of horrible things to come if a particular action isn't taken. Special interest groups use this technique to encourage people to avoid behaviors such as </a:t>
            </a:r>
            <a:r>
              <a:rPr lang="en-US" i="1" dirty="0"/>
              <a:t>smoking</a:t>
            </a:r>
            <a:r>
              <a:rPr lang="en-US" dirty="0"/>
              <a:t>, </a:t>
            </a:r>
            <a:r>
              <a:rPr lang="en-US" i="1" dirty="0" smtClean="0"/>
              <a:t>drinking alcohol</a:t>
            </a:r>
            <a:r>
              <a:rPr lang="en-US" i="1" dirty="0"/>
              <a:t> and driving </a:t>
            </a:r>
            <a:r>
              <a:rPr lang="en-US" i="1" dirty="0" smtClean="0"/>
              <a:t>recklessly</a:t>
            </a:r>
            <a:r>
              <a:rPr lang="en-US" dirty="0"/>
              <a:t>.</a:t>
            </a:r>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3051286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west baptist 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79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marL="0" indent="0" algn="ctr">
              <a:buNone/>
            </a:pPr>
            <a:r>
              <a:rPr lang="en-US" b="1" dirty="0" smtClean="0">
                <a:solidFill>
                  <a:srgbClr val="0070C0"/>
                </a:solidFill>
              </a:rPr>
              <a:t>Transfer:</a:t>
            </a:r>
          </a:p>
          <a:p>
            <a:r>
              <a:rPr lang="en-US" dirty="0"/>
              <a:t>The transfer technique is more subliminal (operating on a subconscious rather than conscious level) than the other techniques we've discussed. Using this method, a group or person attempts to </a:t>
            </a:r>
            <a:r>
              <a:rPr lang="en-US" b="1" dirty="0"/>
              <a:t>align</a:t>
            </a:r>
            <a:r>
              <a:rPr lang="en-US" dirty="0"/>
              <a:t> themselves </a:t>
            </a:r>
            <a:r>
              <a:rPr lang="en-US" b="1" dirty="0"/>
              <a:t>with a beloved symbol </a:t>
            </a:r>
            <a:r>
              <a:rPr lang="en-US" dirty="0"/>
              <a:t>in an effort to transfer the status of the symbol to the cause they represent. Some people see parallels between propaganda and </a:t>
            </a:r>
            <a:r>
              <a:rPr lang="en-US" b="1" dirty="0"/>
              <a:t>subliminal messaging</a:t>
            </a:r>
            <a:r>
              <a:rPr lang="en-US" dirty="0"/>
              <a:t>, in which images or words are presented too quickly or abstractly for people to consciously recognize and process them. This method is really more common in advertising than in propaganda, although some political ads utilize subliminal messaging</a:t>
            </a:r>
            <a:r>
              <a:rPr lang="en-US" dirty="0" smtClean="0"/>
              <a:t>.</a:t>
            </a:r>
            <a:endParaRPr lang="en-US" dirty="0"/>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468309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chor="ctr"/>
          <a:lstStyle/>
          <a:p>
            <a:pPr algn="ctr"/>
            <a:r>
              <a:rPr lang="en-US" dirty="0" smtClean="0">
                <a:latin typeface="Arial Narrow" panose="020B0606020202030204" pitchFamily="34" charset="0"/>
              </a:rPr>
              <a:t>What is </a:t>
            </a:r>
            <a:r>
              <a:rPr lang="en-US" b="1" dirty="0" smtClean="0">
                <a:latin typeface="Arial Narrow" panose="020B0606020202030204" pitchFamily="34" charset="0"/>
              </a:rPr>
              <a:t>propaganda</a:t>
            </a:r>
            <a:r>
              <a:rPr lang="en-US" dirty="0" smtClean="0">
                <a:latin typeface="Arial Narrow" panose="020B0606020202030204" pitchFamily="34" charset="0"/>
              </a:rPr>
              <a:t>?   </a:t>
            </a:r>
            <a:endParaRPr lang="en-US" dirty="0">
              <a:latin typeface="Arial Narrow" panose="020B0606020202030204" pitchFamily="34" charset="0"/>
            </a:endParaRPr>
          </a:p>
        </p:txBody>
      </p:sp>
      <p:sp>
        <p:nvSpPr>
          <p:cNvPr id="3" name="Text Placeholder 2"/>
          <p:cNvSpPr>
            <a:spLocks noGrp="1"/>
          </p:cNvSpPr>
          <p:nvPr>
            <p:ph type="body" idx="1"/>
          </p:nvPr>
        </p:nvSpPr>
        <p:spPr/>
        <p:style>
          <a:lnRef idx="2">
            <a:schemeClr val="accent4"/>
          </a:lnRef>
          <a:fillRef idx="1">
            <a:schemeClr val="lt1"/>
          </a:fillRef>
          <a:effectRef idx="0">
            <a:schemeClr val="accent4"/>
          </a:effectRef>
          <a:fontRef idx="minor">
            <a:schemeClr val="dk1"/>
          </a:fontRef>
        </p:style>
        <p:txBody>
          <a:bodyPr anchor="ctr">
            <a:normAutofit/>
          </a:bodyPr>
          <a:lstStyle/>
          <a:p>
            <a:pPr algn="ctr"/>
            <a:r>
              <a:rPr lang="en-US" sz="4000" dirty="0" smtClean="0">
                <a:latin typeface="Baskerville BT" pitchFamily="2" charset="0"/>
              </a:rPr>
              <a:t>It is </a:t>
            </a:r>
            <a:r>
              <a:rPr lang="en-US" sz="4000" b="1" dirty="0" smtClean="0">
                <a:latin typeface="Baskerville BT" pitchFamily="2" charset="0"/>
              </a:rPr>
              <a:t>biased </a:t>
            </a:r>
            <a:r>
              <a:rPr lang="en-US" sz="4000" dirty="0" smtClean="0">
                <a:latin typeface="Baskerville BT" pitchFamily="2" charset="0"/>
              </a:rPr>
              <a:t>and is used to try to </a:t>
            </a:r>
            <a:r>
              <a:rPr lang="en-US" sz="4000" b="1" dirty="0" smtClean="0">
                <a:latin typeface="Baskerville BT" pitchFamily="2" charset="0"/>
              </a:rPr>
              <a:t>convince</a:t>
            </a:r>
            <a:r>
              <a:rPr lang="en-US" sz="4000" dirty="0" smtClean="0">
                <a:latin typeface="Baskerville BT" pitchFamily="2" charset="0"/>
              </a:rPr>
              <a:t> another person or people. </a:t>
            </a:r>
            <a:endParaRPr lang="en-US" sz="4000" dirty="0">
              <a:latin typeface="Baskerville BT" pitchFamily="2" charset="0"/>
            </a:endParaRPr>
          </a:p>
        </p:txBody>
      </p:sp>
    </p:spTree>
    <p:extLst>
      <p:ext uri="{BB962C8B-B14F-4D97-AF65-F5344CB8AC3E}">
        <p14:creationId xmlns:p14="http://schemas.microsoft.com/office/powerpoint/2010/main" val="2236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20" name="Picture 4" descr="Image result for putin on a 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621" y="-37126"/>
            <a:ext cx="9183329" cy="68951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708" y="-37126"/>
            <a:ext cx="5674292" cy="689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65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b="1" dirty="0" smtClean="0">
                <a:solidFill>
                  <a:srgbClr val="0070C0"/>
                </a:solidFill>
              </a:rPr>
              <a:t>Hyperbole:</a:t>
            </a:r>
          </a:p>
          <a:p>
            <a:r>
              <a:rPr lang="en-US" dirty="0" smtClean="0"/>
              <a:t>Hyperbole is an exaggerated claim or statement.  It adds emphasis, </a:t>
            </a:r>
            <a:r>
              <a:rPr lang="en-US" b="1" dirty="0" smtClean="0"/>
              <a:t>excitement</a:t>
            </a:r>
            <a:r>
              <a:rPr lang="en-US" dirty="0" smtClean="0"/>
              <a:t> and </a:t>
            </a:r>
            <a:r>
              <a:rPr lang="en-US" b="1" dirty="0" smtClean="0"/>
              <a:t>emotion</a:t>
            </a:r>
            <a:r>
              <a:rPr lang="en-US" dirty="0" smtClean="0"/>
              <a:t> to an argument.  </a:t>
            </a:r>
            <a:endParaRPr lang="en-US" dirty="0"/>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302878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4" name="Picture 4" descr="Image result for trump exagg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84" y="0"/>
            <a:ext cx="10293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85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b="1" dirty="0" smtClean="0">
                <a:solidFill>
                  <a:srgbClr val="0070C0"/>
                </a:solidFill>
              </a:rPr>
              <a:t>Celebrity Endorsement:</a:t>
            </a:r>
          </a:p>
          <a:p>
            <a:r>
              <a:rPr lang="en-US" dirty="0" smtClean="0"/>
              <a:t>To use this technique, have a </a:t>
            </a:r>
            <a:r>
              <a:rPr lang="en-US" b="1" dirty="0" smtClean="0"/>
              <a:t>famous person </a:t>
            </a:r>
            <a:r>
              <a:rPr lang="en-US" dirty="0" smtClean="0"/>
              <a:t>publically endorse your idea.  You can use these endorsements to associate your ideas with a celebrity.  People are more likely to follow your ideas if you have powerful or recognizable people </a:t>
            </a:r>
            <a:r>
              <a:rPr lang="en-US" b="1" dirty="0" smtClean="0"/>
              <a:t>associated</a:t>
            </a:r>
            <a:r>
              <a:rPr lang="en-US" dirty="0" smtClean="0"/>
              <a:t> with them. </a:t>
            </a:r>
            <a:endParaRPr lang="en-US" dirty="0"/>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301435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celebrity endors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63" y="0"/>
            <a:ext cx="134279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62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b="1" dirty="0" smtClean="0">
                <a:solidFill>
                  <a:srgbClr val="0070C0"/>
                </a:solidFill>
              </a:rPr>
              <a:t>Disinformation:</a:t>
            </a:r>
          </a:p>
          <a:p>
            <a:r>
              <a:rPr lang="en-US" dirty="0" smtClean="0"/>
              <a:t>If the other techniques don’t work, you can always just </a:t>
            </a:r>
            <a:r>
              <a:rPr lang="en-US" b="1" dirty="0" smtClean="0"/>
              <a:t>lie</a:t>
            </a:r>
            <a:r>
              <a:rPr lang="en-US" dirty="0" smtClean="0"/>
              <a:t> to people.  Spreading misinformation can change public opinion.  People </a:t>
            </a:r>
            <a:r>
              <a:rPr lang="en-US" b="1" dirty="0" smtClean="0"/>
              <a:t>don’t</a:t>
            </a:r>
            <a:r>
              <a:rPr lang="en-US" dirty="0" smtClean="0"/>
              <a:t> have the time to do all of the extra </a:t>
            </a:r>
            <a:r>
              <a:rPr lang="en-US" b="1" dirty="0" smtClean="0"/>
              <a:t>research</a:t>
            </a:r>
            <a:r>
              <a:rPr lang="en-US" dirty="0" smtClean="0"/>
              <a:t> to find out what is true.  In the modern world, computers and the world wide web have made misinformation more feasible.  Disinformation is particularly effective when combined with controlling information.  </a:t>
            </a:r>
            <a:endParaRPr lang="en-US" dirty="0"/>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3214717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Image result for russian hac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75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chor="ctr"/>
          <a:lstStyle/>
          <a:p>
            <a:pPr algn="ctr"/>
            <a:r>
              <a:rPr lang="en-US" dirty="0" smtClean="0">
                <a:latin typeface="Arial Narrow" panose="020B0606020202030204" pitchFamily="34" charset="0"/>
              </a:rPr>
              <a:t>Advertising or Propaganda?  </a:t>
            </a:r>
            <a:endParaRPr lang="en-US" dirty="0">
              <a:latin typeface="Arial Narrow" panose="020B0606020202030204" pitchFamily="34" charset="0"/>
            </a:endParaRPr>
          </a:p>
        </p:txBody>
      </p:sp>
      <p:sp>
        <p:nvSpPr>
          <p:cNvPr id="4" name="Text Placeholder 3"/>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chor="ctr"/>
          <a:lstStyle/>
          <a:p>
            <a:pPr algn="ctr"/>
            <a:r>
              <a:rPr lang="en-US" dirty="0" smtClean="0"/>
              <a:t>Who made it? </a:t>
            </a:r>
            <a:endParaRPr lang="en-US" dirty="0"/>
          </a:p>
        </p:txBody>
      </p:sp>
    </p:spTree>
    <p:extLst>
      <p:ext uri="{BB962C8B-B14F-4D97-AF65-F5344CB8AC3E}">
        <p14:creationId xmlns:p14="http://schemas.microsoft.com/office/powerpoint/2010/main" val="2716439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40% less fat, 30% less calories, big taste!</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4587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ropaganda slo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0"/>
            <a:ext cx="5016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Together we can do it.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10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chor="ctr"/>
          <a:lstStyle/>
          <a:p>
            <a:pPr algn="ctr"/>
            <a:r>
              <a:rPr lang="en-US" dirty="0" smtClean="0">
                <a:latin typeface="Arial Narrow" panose="020B0606020202030204" pitchFamily="34" charset="0"/>
              </a:rPr>
              <a:t>Who uses propaganda?   </a:t>
            </a:r>
            <a:endParaRPr lang="en-US" dirty="0">
              <a:latin typeface="Arial Narrow" panose="020B0606020202030204" pitchFamily="34" charset="0"/>
            </a:endParaRPr>
          </a:p>
        </p:txBody>
      </p:sp>
      <p:sp>
        <p:nvSpPr>
          <p:cNvPr id="3" name="Text Placeholder 2"/>
          <p:cNvSpPr>
            <a:spLocks noGrp="1"/>
          </p:cNvSpPr>
          <p:nvPr>
            <p:ph type="body" idx="1"/>
          </p:nvPr>
        </p:nvSpPr>
        <p:spPr/>
        <p:style>
          <a:lnRef idx="2">
            <a:schemeClr val="accent4"/>
          </a:lnRef>
          <a:fillRef idx="1">
            <a:schemeClr val="lt1"/>
          </a:fillRef>
          <a:effectRef idx="0">
            <a:schemeClr val="accent4"/>
          </a:effectRef>
          <a:fontRef idx="minor">
            <a:schemeClr val="dk1"/>
          </a:fontRef>
        </p:style>
        <p:txBody>
          <a:bodyPr anchor="ctr">
            <a:normAutofit/>
          </a:bodyPr>
          <a:lstStyle/>
          <a:p>
            <a:pPr algn="ctr"/>
            <a:r>
              <a:rPr lang="en-US" sz="4000" dirty="0" smtClean="0">
                <a:latin typeface="Baskerville BT" pitchFamily="2" charset="0"/>
              </a:rPr>
              <a:t>Usually governments but also:</a:t>
            </a:r>
          </a:p>
          <a:p>
            <a:pPr algn="ctr"/>
            <a:r>
              <a:rPr lang="en-US" sz="4000" b="1" dirty="0">
                <a:latin typeface="Baskerville BT" pitchFamily="2" charset="0"/>
              </a:rPr>
              <a:t>r</a:t>
            </a:r>
            <a:r>
              <a:rPr lang="en-US" sz="4000" b="1" dirty="0" smtClean="0">
                <a:latin typeface="Baskerville BT" pitchFamily="2" charset="0"/>
              </a:rPr>
              <a:t>eligions, media, companies, activists  </a:t>
            </a:r>
            <a:endParaRPr lang="en-US" sz="4000" b="1" dirty="0">
              <a:latin typeface="Baskerville BT" pitchFamily="2" charset="0"/>
            </a:endParaRPr>
          </a:p>
        </p:txBody>
      </p:sp>
    </p:spTree>
    <p:extLst>
      <p:ext uri="{BB962C8B-B14F-4D97-AF65-F5344CB8AC3E}">
        <p14:creationId xmlns:p14="http://schemas.microsoft.com/office/powerpoint/2010/main" val="16707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Save money.  Live better.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9796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ropaganda slo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841" y="3211"/>
            <a:ext cx="5229225" cy="68547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I want you.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148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xample of the bandwagon techn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905" y="0"/>
            <a:ext cx="9723531" cy="68678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9868"/>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Over 1 million Australians have already tried it.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7199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5509" y="0"/>
            <a:ext cx="4501091" cy="6901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The union make us strong.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229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3641" y="-135467"/>
            <a:ext cx="7108825" cy="7108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Women, come into the factories.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4179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veryones doing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548" y="-1742"/>
            <a:ext cx="6859742" cy="68597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Everyone’s doing it.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8407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ropaganda slo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5" y="0"/>
            <a:ext cx="4526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Change over to a victory job.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8220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you deserve a break mcdona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0788"/>
            <a:ext cx="12192000" cy="91440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you deserve a break mcdona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356" y="4402667"/>
            <a:ext cx="2664551" cy="1958446"/>
          </a:xfrm>
          <a:prstGeom prst="roundRect">
            <a:avLst>
              <a:gd name="adj" fmla="val 13782"/>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You deserve a break today.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2734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propaganda slo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842" y="-4727"/>
            <a:ext cx="4475691" cy="68627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Only you can give them wings.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130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enn lib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1353"/>
            <a:ext cx="12192000" cy="53478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Friendly.  Smart.  Loyal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4149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chor="ctr"/>
          <a:lstStyle/>
          <a:p>
            <a:pPr algn="ctr"/>
            <a:r>
              <a:rPr lang="en-US" dirty="0" smtClean="0">
                <a:latin typeface="Arial Narrow" panose="020B0606020202030204" pitchFamily="34" charset="0"/>
              </a:rPr>
              <a:t>When did propaganda start?  </a:t>
            </a:r>
            <a:endParaRPr lang="en-US" dirty="0">
              <a:latin typeface="Arial Narrow" panose="020B0606020202030204" pitchFamily="34" charset="0"/>
            </a:endParaRPr>
          </a:p>
        </p:txBody>
      </p:sp>
    </p:spTree>
    <p:extLst>
      <p:ext uri="{BB962C8B-B14F-4D97-AF65-F5344CB8AC3E}">
        <p14:creationId xmlns:p14="http://schemas.microsoft.com/office/powerpoint/2010/main" val="2514954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ttack 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He’s just not ready.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8950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mpaign slo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199"/>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Keep cool with Coolidge.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7385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Equity Resid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4" y="832878"/>
            <a:ext cx="12137656" cy="41335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Providing great lifestyles in places people most want to live, work, and play.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127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mpaign slo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Puppies.  Beer.  Happiness.  Sex.  Rainbows.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8266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1259"/>
            <a:ext cx="12192000" cy="43542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Have it your way.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4110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e best part of waking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846" y="0"/>
            <a:ext cx="7885766" cy="68771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effectLst>
                  <a:outerShdw blurRad="38100" dist="38100" dir="2700000" algn="tl">
                    <a:srgbClr val="000000">
                      <a:alpha val="43137"/>
                    </a:srgbClr>
                  </a:outerShdw>
                </a:effectLst>
              </a:rPr>
              <a:t>T</a:t>
            </a:r>
            <a:r>
              <a:rPr lang="en-US" sz="4800" dirty="0" smtClean="0">
                <a:effectLst>
                  <a:outerShdw blurRad="38100" dist="38100" dir="2700000" algn="tl">
                    <a:srgbClr val="000000">
                      <a:alpha val="43137"/>
                    </a:srgbClr>
                  </a:outerShdw>
                </a:effectLst>
              </a:rPr>
              <a:t>he best part of waking up.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2819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littering genera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351" y="0"/>
            <a:ext cx="7724401" cy="68702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Hope.  Action.  Change.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4099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8" name="Picture 4" descr="https://upload.wikimedia.org/wikipedia/commons/8/88/Freedomisinperil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14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upload.wikimedia.org/wikipedia/commons/thumb/9/9a/Your_Courage%2C_Your_Cheerfulness%2C_Your_Resolution_Will_Bring_Us_Victory.svg/800px-Your_Courage%2C_Your_Cheerfulness%2C_Your_Resolution_Will_Bring_Us_Victory.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037" y="0"/>
            <a:ext cx="4598751" cy="689237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s://upload.wikimedia.org/wikipedia/commons/thumb/9/90/Keep_Calm_And_Carry_On_-_Original_poster_-_Barter_Books_-_17-Oct-2011.jpg/800px-Keep_Calm_And_Carry_On_-_Original_poster_-_Barter_Books_-_17-Oct-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8628" y="0"/>
            <a:ext cx="4721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Keep calm and carry on.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3207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12"/>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1512"/>
                                        </p:tgtEl>
                                        <p:attrNameLst>
                                          <p:attrName>ppt_w</p:attrName>
                                        </p:attrNameLst>
                                      </p:cBhvr>
                                      <p:tavLst>
                                        <p:tav tm="0">
                                          <p:val>
                                            <p:strVal val="ppt_w"/>
                                          </p:val>
                                        </p:tav>
                                        <p:tav tm="100000">
                                          <p:val>
                                            <p:fltVal val="0"/>
                                          </p:val>
                                        </p:tav>
                                      </p:tavLst>
                                    </p:anim>
                                    <p:anim calcmode="lin" valueType="num">
                                      <p:cBhvr>
                                        <p:cTn id="7" dur="500"/>
                                        <p:tgtEl>
                                          <p:spTgt spid="21512"/>
                                        </p:tgtEl>
                                        <p:attrNameLst>
                                          <p:attrName>ppt_h</p:attrName>
                                        </p:attrNameLst>
                                      </p:cBhvr>
                                      <p:tavLst>
                                        <p:tav tm="0">
                                          <p:val>
                                            <p:strVal val="ppt_h"/>
                                          </p:val>
                                        </p:tav>
                                        <p:tav tm="100000">
                                          <p:val>
                                            <p:fltVal val="0"/>
                                          </p:val>
                                        </p:tav>
                                      </p:tavLst>
                                    </p:anim>
                                    <p:animEffect transition="out" filter="fade">
                                      <p:cBhvr>
                                        <p:cTn id="8" dur="500"/>
                                        <p:tgtEl>
                                          <p:spTgt spid="21512"/>
                                        </p:tgtEl>
                                      </p:cBhvr>
                                    </p:animEffect>
                                    <p:set>
                                      <p:cBhvr>
                                        <p:cTn id="9" dur="1" fill="hold">
                                          <p:stCondLst>
                                            <p:cond delay="499"/>
                                          </p:stCondLst>
                                        </p:cTn>
                                        <p:tgtEl>
                                          <p:spTgt spid="21512"/>
                                        </p:tgtEl>
                                        <p:attrNameLst>
                                          <p:attrName>style.visibility</p:attrName>
                                        </p:attrNameLst>
                                      </p:cBhvr>
                                      <p:to>
                                        <p:strVal val="hidden"/>
                                      </p:to>
                                    </p:set>
                                  </p:childTnLst>
                                </p:cTn>
                              </p:par>
                            </p:childTnLst>
                          </p:cTn>
                        </p:par>
                      </p:childTnLst>
                    </p:cTn>
                  </p:par>
                </p:childTnLst>
              </p:cTn>
              <p:nextCondLst>
                <p:cond evt="onClick" delay="0">
                  <p:tgtEl>
                    <p:spTgt spid="21512"/>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ì êµ­ì£¼ìììëê²°ììì°ë¦¬êµ°ëìì¸ë¯¼ìììì ê¸°ê°ë¥¼ë¨ì¹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940" y="0"/>
            <a:ext cx="10109013" cy="69690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ko-KR" altLang="en-US" sz="4800" dirty="0" smtClean="0">
                <a:effectLst>
                  <a:outerShdw blurRad="38100" dist="38100" dir="2700000" algn="tl">
                    <a:srgbClr val="000000">
                      <a:alpha val="43137"/>
                    </a:srgbClr>
                  </a:outerShdw>
                </a:effectLst>
              </a:rPr>
              <a:t>제국주의와의대결에서우리군대와인민의영웅적기개를떨치자</a:t>
            </a:r>
            <a:r>
              <a:rPr lang="en-US" altLang="ko-KR" sz="4800" dirty="0" smtClean="0">
                <a:effectLst>
                  <a:outerShdw blurRad="38100" dist="38100" dir="2700000" algn="tl">
                    <a:srgbClr val="000000">
                      <a:alpha val="43137"/>
                    </a:srgbClr>
                  </a:outerShdw>
                </a:effectLst>
              </a:rPr>
              <a:t>!</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5166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may contain: 1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1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64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When did propaganda start? </a:t>
            </a:r>
            <a:endParaRPr lang="en-US"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r>
              <a:rPr lang="en-US" dirty="0" smtClean="0"/>
              <a:t>The first use of propaganda’ was by the catholic church (1662).  It meant to propagate (spread) the word of god.  </a:t>
            </a:r>
          </a:p>
          <a:p>
            <a:pPr lvl="1"/>
            <a:r>
              <a:rPr lang="en-US" i="1" dirty="0" err="1">
                <a:hlinkClick r:id="rId2" tooltip="Congregation for the Evangelization of Peoples"/>
              </a:rPr>
              <a:t>Congregatio</a:t>
            </a:r>
            <a:r>
              <a:rPr lang="en-US" i="1" dirty="0">
                <a:hlinkClick r:id="rId2" tooltip="Congregation for the Evangelization of Peoples"/>
              </a:rPr>
              <a:t> de Propaganda Fide</a:t>
            </a:r>
            <a:endParaRPr lang="en-US" dirty="0"/>
          </a:p>
          <a:p>
            <a:endParaRPr lang="en-US" dirty="0" smtClean="0"/>
          </a:p>
          <a:p>
            <a:r>
              <a:rPr lang="en-US" dirty="0" smtClean="0"/>
              <a:t>The </a:t>
            </a:r>
            <a:r>
              <a:rPr lang="en-US" dirty="0" err="1" smtClean="0"/>
              <a:t>Behistun</a:t>
            </a:r>
            <a:r>
              <a:rPr lang="en-US" dirty="0" smtClean="0"/>
              <a:t> Inscription (515 BCE) </a:t>
            </a:r>
          </a:p>
          <a:p>
            <a:pPr lvl="1"/>
            <a:r>
              <a:rPr lang="en-US" dirty="0" smtClean="0"/>
              <a:t>Iran</a:t>
            </a:r>
          </a:p>
          <a:p>
            <a:pPr lvl="1"/>
            <a:r>
              <a:rPr lang="en-US" dirty="0" smtClean="0"/>
              <a:t>King Darius </a:t>
            </a:r>
          </a:p>
          <a:p>
            <a:endParaRPr lang="en-US" dirty="0" smtClean="0"/>
          </a:p>
          <a:p>
            <a:r>
              <a:rPr lang="en-US" dirty="0" smtClean="0"/>
              <a:t>The printing press (1439 AD) </a:t>
            </a:r>
            <a:endParaRPr lang="en-US" dirty="0"/>
          </a:p>
        </p:txBody>
      </p:sp>
      <p:pic>
        <p:nvPicPr>
          <p:cNvPr id="1026" name="Picture 2" descr="Bisotun Iran Relief Achamenid Peri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935" y="2758018"/>
            <a:ext cx="5410200" cy="4057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067074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dirty="0" smtClean="0"/>
              <a:t>Examples </a:t>
            </a:r>
            <a:endParaRPr lang="en-US"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r>
              <a:rPr lang="en-US" dirty="0" smtClean="0"/>
              <a:t>2016 US presidential election</a:t>
            </a:r>
          </a:p>
          <a:p>
            <a:r>
              <a:rPr lang="en-US" dirty="0"/>
              <a:t>Fake News, alternative facts </a:t>
            </a:r>
          </a:p>
          <a:p>
            <a:r>
              <a:rPr lang="en-US" dirty="0" smtClean="0"/>
              <a:t>Obama Campaign Posters </a:t>
            </a:r>
            <a:endParaRPr lang="en-US" dirty="0"/>
          </a:p>
          <a:p>
            <a:r>
              <a:rPr lang="en-US" dirty="0" smtClean="0"/>
              <a:t>Soviet Union posters </a:t>
            </a:r>
          </a:p>
          <a:p>
            <a:r>
              <a:rPr lang="en-US" dirty="0" smtClean="0"/>
              <a:t>Pro-Communism (socialism) posters </a:t>
            </a:r>
          </a:p>
          <a:p>
            <a:r>
              <a:rPr lang="en-US" dirty="0" smtClean="0"/>
              <a:t>North Korean anti-American posters.  </a:t>
            </a:r>
          </a:p>
          <a:p>
            <a:r>
              <a:rPr lang="en-US" dirty="0" smtClean="0"/>
              <a:t>Nazi WW2 (Triumph of Will 1935) </a:t>
            </a:r>
          </a:p>
          <a:p>
            <a:r>
              <a:rPr lang="en-US" dirty="0"/>
              <a:t>South Korea Sends balloons to North Korea – blasts music </a:t>
            </a:r>
          </a:p>
          <a:p>
            <a:r>
              <a:rPr lang="en-US" dirty="0" smtClean="0"/>
              <a:t>Disney + Dr. </a:t>
            </a:r>
            <a:r>
              <a:rPr lang="en-US" dirty="0" err="1" smtClean="0"/>
              <a:t>Suess</a:t>
            </a:r>
            <a:r>
              <a:rPr lang="en-US" dirty="0" smtClean="0"/>
              <a:t> during WW2 (Der </a:t>
            </a:r>
            <a:r>
              <a:rPr lang="en-US" dirty="0"/>
              <a:t>Fuehrer’s </a:t>
            </a:r>
            <a:r>
              <a:rPr lang="en-US" dirty="0" smtClean="0"/>
              <a:t>Face) </a:t>
            </a:r>
          </a:p>
          <a:p>
            <a:r>
              <a:rPr lang="en-US" dirty="0" smtClean="0"/>
              <a:t>George Orwell (Animal Farm, 1984) </a:t>
            </a:r>
          </a:p>
          <a:p>
            <a:r>
              <a:rPr lang="en-US" dirty="0" smtClean="0"/>
              <a:t>The American Dream </a:t>
            </a:r>
          </a:p>
          <a:p>
            <a:r>
              <a:rPr lang="en-US" smtClean="0"/>
              <a:t>The </a:t>
            </a:r>
            <a:r>
              <a:rPr lang="en-US"/>
              <a:t>C</a:t>
            </a:r>
            <a:r>
              <a:rPr lang="en-US" smtClean="0"/>
              <a:t>atholic </a:t>
            </a:r>
            <a:r>
              <a:rPr lang="en-US" dirty="0" smtClean="0"/>
              <a:t>Church </a:t>
            </a:r>
            <a:endParaRPr lang="en-US" dirty="0"/>
          </a:p>
        </p:txBody>
      </p:sp>
    </p:spTree>
    <p:extLst>
      <p:ext uri="{BB962C8B-B14F-4D97-AF65-F5344CB8AC3E}">
        <p14:creationId xmlns:p14="http://schemas.microsoft.com/office/powerpoint/2010/main" val="86367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solidFill>
                  <a:schemeClr val="accent1">
                    <a:lumMod val="75000"/>
                  </a:schemeClr>
                </a:solidFill>
              </a:rPr>
              <a:t>Types of Media </a:t>
            </a:r>
            <a:endParaRPr lang="en-US" dirty="0">
              <a:solidFill>
                <a:schemeClr val="accent1">
                  <a:lumMod val="75000"/>
                </a:schemeClr>
              </a:solidFill>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algn="ctr"/>
            <a:r>
              <a:rPr lang="en-US" dirty="0" smtClean="0"/>
              <a:t>Paintings</a:t>
            </a:r>
          </a:p>
          <a:p>
            <a:pPr algn="ctr"/>
            <a:r>
              <a:rPr lang="en-US" dirty="0" smtClean="0"/>
              <a:t>Cartoons</a:t>
            </a:r>
          </a:p>
          <a:p>
            <a:pPr algn="ctr"/>
            <a:r>
              <a:rPr lang="en-US" dirty="0" smtClean="0"/>
              <a:t>Posters</a:t>
            </a:r>
          </a:p>
          <a:p>
            <a:pPr algn="ctr"/>
            <a:r>
              <a:rPr lang="en-US" dirty="0" smtClean="0"/>
              <a:t>Pamphlets</a:t>
            </a:r>
          </a:p>
          <a:p>
            <a:pPr algn="ctr"/>
            <a:r>
              <a:rPr lang="en-US" dirty="0" smtClean="0"/>
              <a:t>Films</a:t>
            </a:r>
          </a:p>
          <a:p>
            <a:pPr algn="ctr"/>
            <a:r>
              <a:rPr lang="en-US" dirty="0" smtClean="0"/>
              <a:t>Radio shows</a:t>
            </a:r>
          </a:p>
          <a:p>
            <a:pPr algn="ctr"/>
            <a:r>
              <a:rPr lang="en-US" dirty="0" smtClean="0"/>
              <a:t>TV shows</a:t>
            </a:r>
          </a:p>
          <a:p>
            <a:pPr algn="ctr"/>
            <a:r>
              <a:rPr lang="en-US" dirty="0" smtClean="0"/>
              <a:t>Websites </a:t>
            </a:r>
            <a:endParaRPr lang="en-US" dirty="0"/>
          </a:p>
        </p:txBody>
      </p:sp>
      <p:pic>
        <p:nvPicPr>
          <p:cNvPr id="1026" name="Picture 2" descr="Image result for hope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36783">
            <a:off x="619712" y="1326249"/>
            <a:ext cx="2736581" cy="4104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disney propag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241" y="2379134"/>
            <a:ext cx="4020395" cy="2677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09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lstStyle/>
          <a:p>
            <a:pPr marL="0" indent="0" algn="ctr">
              <a:buNone/>
            </a:pPr>
            <a:r>
              <a:rPr lang="en-US" b="1" dirty="0" smtClean="0">
                <a:solidFill>
                  <a:srgbClr val="0070C0"/>
                </a:solidFill>
              </a:rPr>
              <a:t>Name Calling:</a:t>
            </a:r>
          </a:p>
          <a:p>
            <a:pPr marL="0" indent="0" algn="ctr">
              <a:buNone/>
            </a:pPr>
            <a:r>
              <a:rPr lang="en-US" dirty="0" smtClean="0"/>
              <a:t>A </a:t>
            </a:r>
            <a:r>
              <a:rPr lang="en-US" dirty="0"/>
              <a:t>commonly used technique is name-calling, which takes its cue from playground behavior. Often, this technique is utilized to </a:t>
            </a:r>
            <a:r>
              <a:rPr lang="en-US" b="1" dirty="0"/>
              <a:t>divert attention </a:t>
            </a:r>
            <a:r>
              <a:rPr lang="en-US" dirty="0"/>
              <a:t>when someone is trying to avoid answering a question or providing hard facts. Name-callers frequently use </a:t>
            </a:r>
            <a:r>
              <a:rPr lang="en-US" b="1" dirty="0"/>
              <a:t>labels</a:t>
            </a:r>
            <a:r>
              <a:rPr lang="en-US" dirty="0"/>
              <a:t> like </a:t>
            </a:r>
            <a:r>
              <a:rPr lang="en-US" i="1" dirty="0"/>
              <a:t>terrorist</a:t>
            </a:r>
            <a:r>
              <a:rPr lang="en-US" dirty="0"/>
              <a:t>, </a:t>
            </a:r>
            <a:r>
              <a:rPr lang="en-US" i="1" dirty="0"/>
              <a:t>traitor or hypocrite</a:t>
            </a:r>
            <a:r>
              <a:rPr lang="en-US" dirty="0"/>
              <a:t>. They also utilize </a:t>
            </a:r>
            <a:r>
              <a:rPr lang="en-US" b="1" dirty="0"/>
              <a:t>negatively charged words </a:t>
            </a:r>
            <a:r>
              <a:rPr lang="en-US" dirty="0"/>
              <a:t>to describe ideas or beliefs, including </a:t>
            </a:r>
            <a:r>
              <a:rPr lang="en-US" i="1" dirty="0"/>
              <a:t>radical, stingy and cowardly</a:t>
            </a:r>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2858383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crooked hill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663"/>
            <a:ext cx="12192000" cy="717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010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smtClean="0"/>
              <a:t>Propaganda Techniques </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chor="ctr"/>
          <a:lstStyle/>
          <a:p>
            <a:pPr marL="0" indent="0" algn="ctr">
              <a:buNone/>
            </a:pPr>
            <a:r>
              <a:rPr lang="en-US" b="1" dirty="0" smtClean="0">
                <a:solidFill>
                  <a:srgbClr val="0070C0"/>
                </a:solidFill>
              </a:rPr>
              <a:t>Bandwagon:</a:t>
            </a:r>
          </a:p>
          <a:p>
            <a:r>
              <a:rPr lang="en-US" dirty="0"/>
              <a:t>The bandwagon technique encourages the viewer or listener to </a:t>
            </a:r>
            <a:r>
              <a:rPr lang="en-US" b="1" dirty="0"/>
              <a:t>join the crowd </a:t>
            </a:r>
            <a:r>
              <a:rPr lang="en-US" dirty="0"/>
              <a:t>by aligning with the most </a:t>
            </a:r>
            <a:r>
              <a:rPr lang="en-US" b="1" dirty="0"/>
              <a:t>popular</a:t>
            </a:r>
            <a:r>
              <a:rPr lang="en-US" dirty="0"/>
              <a:t>, successful side of an issue. This type of persuasion, often used in religious and political propaganda, plays to the human desire to be on the </a:t>
            </a:r>
            <a:r>
              <a:rPr lang="en-US" b="1" dirty="0"/>
              <a:t>winning team</a:t>
            </a:r>
            <a:r>
              <a:rPr lang="en-US" dirty="0" smtClean="0"/>
              <a:t>.</a:t>
            </a:r>
            <a:endParaRPr lang="en-US" dirty="0"/>
          </a:p>
        </p:txBody>
      </p:sp>
      <p:sp>
        <p:nvSpPr>
          <p:cNvPr id="4" name="Rounded Rectangle 3"/>
          <p:cNvSpPr/>
          <p:nvPr/>
        </p:nvSpPr>
        <p:spPr>
          <a:xfrm>
            <a:off x="161365"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Advertising </a:t>
            </a:r>
            <a:endParaRPr lang="en-US" dirty="0">
              <a:solidFill>
                <a:schemeClr val="bg2">
                  <a:lumMod val="50000"/>
                </a:schemeClr>
              </a:solidFill>
            </a:endParaRPr>
          </a:p>
        </p:txBody>
      </p:sp>
      <p:sp>
        <p:nvSpPr>
          <p:cNvPr id="5" name="Rounded Rectangle 4"/>
          <p:cNvSpPr/>
          <p:nvPr/>
        </p:nvSpPr>
        <p:spPr>
          <a:xfrm>
            <a:off x="9435353" y="5943600"/>
            <a:ext cx="2563906" cy="717176"/>
          </a:xfrm>
          <a:prstGeom prst="roundRect">
            <a:avLst>
              <a:gd name="adj" fmla="val 491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lumMod val="50000"/>
                  </a:schemeClr>
                </a:solidFill>
              </a:rPr>
              <a:t>Propaganda  </a:t>
            </a:r>
            <a:endParaRPr lang="en-US" dirty="0">
              <a:solidFill>
                <a:schemeClr val="bg2">
                  <a:lumMod val="50000"/>
                </a:schemeClr>
              </a:solidFill>
            </a:endParaRPr>
          </a:p>
        </p:txBody>
      </p:sp>
    </p:spTree>
    <p:extLst>
      <p:ext uri="{BB962C8B-B14F-4D97-AF65-F5344CB8AC3E}">
        <p14:creationId xmlns:p14="http://schemas.microsoft.com/office/powerpoint/2010/main" val="419533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572</Words>
  <Application>Microsoft Office PowerPoint</Application>
  <PresentationFormat>Widescreen</PresentationFormat>
  <Paragraphs>129</Paragraphs>
  <Slides>50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맑은 고딕</vt:lpstr>
      <vt:lpstr>Arial</vt:lpstr>
      <vt:lpstr>Arial Narrow</vt:lpstr>
      <vt:lpstr>Baskerville BT</vt:lpstr>
      <vt:lpstr>Calibri</vt:lpstr>
      <vt:lpstr>Calibri Light</vt:lpstr>
      <vt:lpstr>Office Theme</vt:lpstr>
      <vt:lpstr>Propaganda  </vt:lpstr>
      <vt:lpstr>What is propaganda?   </vt:lpstr>
      <vt:lpstr>Who uses propaganda?   </vt:lpstr>
      <vt:lpstr>When did propaganda start?  </vt:lpstr>
      <vt:lpstr>When did propaganda start? </vt:lpstr>
      <vt:lpstr>Types of Media </vt:lpstr>
      <vt:lpstr>Propaganda Techniques </vt:lpstr>
      <vt:lpstr>PowerPoint Presentation</vt:lpstr>
      <vt:lpstr>Propaganda Techniques </vt:lpstr>
      <vt:lpstr>PowerPoint Presentation</vt:lpstr>
      <vt:lpstr>Propaganda Techniques </vt:lpstr>
      <vt:lpstr>PowerPoint Presentation</vt:lpstr>
      <vt:lpstr>Propaganda Techniques </vt:lpstr>
      <vt:lpstr>PowerPoint Presentation</vt:lpstr>
      <vt:lpstr>Propaganda Techniques </vt:lpstr>
      <vt:lpstr>PowerPoint Presentation</vt:lpstr>
      <vt:lpstr>Propaganda Techniques </vt:lpstr>
      <vt:lpstr>PowerPoint Presentation</vt:lpstr>
      <vt:lpstr>Propaganda Techniques </vt:lpstr>
      <vt:lpstr>PowerPoint Presentation</vt:lpstr>
      <vt:lpstr>Propaganda Techniques </vt:lpstr>
      <vt:lpstr>PowerPoint Presentation</vt:lpstr>
      <vt:lpstr>Propaganda Techniques </vt:lpstr>
      <vt:lpstr>PowerPoint Presentation</vt:lpstr>
      <vt:lpstr>Propaganda Techniques </vt:lpstr>
      <vt:lpstr>PowerPoint Presentation</vt:lpstr>
      <vt:lpstr>Advertising or Propaganda?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dc:title>
  <dc:creator>Joseph Moore</dc:creator>
  <cp:lastModifiedBy>Joseph Moore</cp:lastModifiedBy>
  <cp:revision>46</cp:revision>
  <dcterms:created xsi:type="dcterms:W3CDTF">2019-01-23T05:30:34Z</dcterms:created>
  <dcterms:modified xsi:type="dcterms:W3CDTF">2019-01-28T03:41:03Z</dcterms:modified>
</cp:coreProperties>
</file>