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71" r:id="rId12"/>
    <p:sldId id="268" r:id="rId13"/>
    <p:sldId id="270" r:id="rId14"/>
    <p:sldId id="269" r:id="rId15"/>
    <p:sldId id="272" r:id="rId16"/>
    <p:sldId id="258" r:id="rId17"/>
    <p:sldId id="273" r:id="rId18"/>
    <p:sldId id="274" r:id="rId19"/>
    <p:sldId id="275" r:id="rId20"/>
    <p:sldId id="304" r:id="rId21"/>
    <p:sldId id="276" r:id="rId22"/>
    <p:sldId id="277" r:id="rId23"/>
    <p:sldId id="278" r:id="rId24"/>
    <p:sldId id="279" r:id="rId25"/>
    <p:sldId id="284" r:id="rId26"/>
    <p:sldId id="303" r:id="rId27"/>
    <p:sldId id="285" r:id="rId28"/>
    <p:sldId id="286" r:id="rId29"/>
    <p:sldId id="302" r:id="rId30"/>
    <p:sldId id="280" r:id="rId31"/>
    <p:sldId id="281" r:id="rId32"/>
    <p:sldId id="305" r:id="rId33"/>
    <p:sldId id="282" r:id="rId34"/>
    <p:sldId id="287" r:id="rId35"/>
    <p:sldId id="289" r:id="rId36"/>
    <p:sldId id="283" r:id="rId37"/>
    <p:sldId id="290" r:id="rId38"/>
    <p:sldId id="291" r:id="rId39"/>
    <p:sldId id="292" r:id="rId40"/>
    <p:sldId id="293" r:id="rId41"/>
    <p:sldId id="294" r:id="rId42"/>
    <p:sldId id="306" r:id="rId43"/>
    <p:sldId id="296" r:id="rId44"/>
    <p:sldId id="295" r:id="rId45"/>
    <p:sldId id="297" r:id="rId46"/>
    <p:sldId id="298" r:id="rId47"/>
    <p:sldId id="299" r:id="rId48"/>
    <p:sldId id="307" r:id="rId49"/>
    <p:sldId id="300" r:id="rId50"/>
    <p:sldId id="301" r:id="rId51"/>
    <p:sldId id="308" r:id="rId52"/>
    <p:sldId id="259" r:id="rId53"/>
    <p:sldId id="309" r:id="rId54"/>
    <p:sldId id="310" r:id="rId55"/>
    <p:sldId id="320" r:id="rId56"/>
    <p:sldId id="317" r:id="rId57"/>
    <p:sldId id="313" r:id="rId58"/>
    <p:sldId id="312" r:id="rId59"/>
    <p:sldId id="316" r:id="rId60"/>
    <p:sldId id="315" r:id="rId61"/>
    <p:sldId id="318" r:id="rId62"/>
    <p:sldId id="314" r:id="rId63"/>
    <p:sldId id="319" r:id="rId64"/>
    <p:sldId id="31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113" d="100"/>
          <a:sy n="113" d="100"/>
        </p:scale>
        <p:origin x="6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940C53-32E7-4019-B713-819CDAEA6B4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367332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40C53-32E7-4019-B713-819CDAEA6B4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120427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40C53-32E7-4019-B713-819CDAEA6B4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376297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940C53-32E7-4019-B713-819CDAEA6B4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56170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40C53-32E7-4019-B713-819CDAEA6B4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73726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940C53-32E7-4019-B713-819CDAEA6B45}"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88085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940C53-32E7-4019-B713-819CDAEA6B45}"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32019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940C53-32E7-4019-B713-819CDAEA6B45}"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188879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40C53-32E7-4019-B713-819CDAEA6B45}"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241519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40C53-32E7-4019-B713-819CDAEA6B45}"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406312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940C53-32E7-4019-B713-819CDAEA6B45}"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9A73F-8AED-4A1C-8E54-49260E7B9347}" type="slidenum">
              <a:rPr lang="en-US" smtClean="0"/>
              <a:t>‹#›</a:t>
            </a:fld>
            <a:endParaRPr lang="en-US"/>
          </a:p>
        </p:txBody>
      </p:sp>
    </p:spTree>
    <p:extLst>
      <p:ext uri="{BB962C8B-B14F-4D97-AF65-F5344CB8AC3E}">
        <p14:creationId xmlns:p14="http://schemas.microsoft.com/office/powerpoint/2010/main" val="309651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40C53-32E7-4019-B713-819CDAEA6B45}" type="datetimeFigureOut">
              <a:rPr lang="en-US" smtClean="0"/>
              <a:t>2/13/2019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9A73F-8AED-4A1C-8E54-49260E7B9347}" type="slidenum">
              <a:rPr lang="en-US" smtClean="0"/>
              <a:t>‹#›</a:t>
            </a:fld>
            <a:endParaRPr lang="en-US"/>
          </a:p>
        </p:txBody>
      </p:sp>
    </p:spTree>
    <p:extLst>
      <p:ext uri="{BB962C8B-B14F-4D97-AF65-F5344CB8AC3E}">
        <p14:creationId xmlns:p14="http://schemas.microsoft.com/office/powerpoint/2010/main" val="1467297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OIK59oRNAIQ"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www.pitt.edu/~dash/type0124.html" TargetMode="External"/><Relationship Id="rId13" Type="http://schemas.openxmlformats.org/officeDocument/2006/relationships/hyperlink" Target="https://etc.usf.edu/lit2go/141/the-blue-fairy-book/3132/aladdin-and-the-wonderful-lamp/" TargetMode="External"/><Relationship Id="rId3" Type="http://schemas.openxmlformats.org/officeDocument/2006/relationships/hyperlink" Target="https://www.pitt.edu/~dash/type0410.html" TargetMode="External"/><Relationship Id="rId7" Type="http://schemas.openxmlformats.org/officeDocument/2006/relationships/hyperlink" Target="https://archive.org/details/hunchbackofnotre1hugo/page/24" TargetMode="External"/><Relationship Id="rId12" Type="http://schemas.openxmlformats.org/officeDocument/2006/relationships/hyperlink" Target="https://www.pitt.edu/~dash/grimm012.html" TargetMode="External"/><Relationship Id="rId2" Type="http://schemas.openxmlformats.org/officeDocument/2006/relationships/hyperlink" Target="http://hca.gilead.org.il/li_merma.html" TargetMode="External"/><Relationship Id="rId1" Type="http://schemas.openxmlformats.org/officeDocument/2006/relationships/slideLayout" Target="../slideLayouts/slideLayout2.xml"/><Relationship Id="rId6" Type="http://schemas.openxmlformats.org/officeDocument/2006/relationships/hyperlink" Target="http://fathom.lib.uchicago.edu/2/72810000/72810000_pinocchio.pdf" TargetMode="External"/><Relationship Id="rId11" Type="http://schemas.openxmlformats.org/officeDocument/2006/relationships/hyperlink" Target="https://genius.com/Italo-calvino-the-false-grandmother-annotated" TargetMode="External"/><Relationship Id="rId5" Type="http://schemas.openxmlformats.org/officeDocument/2006/relationships/hyperlink" Target="http://www.authorama.com/grimms-fairy-tales-35.html" TargetMode="External"/><Relationship Id="rId10" Type="http://schemas.openxmlformats.org/officeDocument/2006/relationships/hyperlink" Target="https://www.pitt.edu/~dash/grimm001.html" TargetMode="External"/><Relationship Id="rId4" Type="http://schemas.openxmlformats.org/officeDocument/2006/relationships/hyperlink" Target="http://gutenberg.net.au/ebooks03/0300081h.html" TargetMode="External"/><Relationship Id="rId9" Type="http://schemas.openxmlformats.org/officeDocument/2006/relationships/hyperlink" Target="https://www.pitt.edu/~dash/grimm050.html"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1765" y="2545975"/>
            <a:ext cx="5477436" cy="963987"/>
          </a:xfrm>
        </p:spPr>
        <p:txBody>
          <a:bodyPr/>
          <a:lstStyle/>
          <a:p>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Fairy Tales </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sp>
        <p:nvSpPr>
          <p:cNvPr id="3" name="Subtitle 2"/>
          <p:cNvSpPr>
            <a:spLocks noGrp="1"/>
          </p:cNvSpPr>
          <p:nvPr>
            <p:ph type="subTitle" idx="1"/>
          </p:nvPr>
        </p:nvSpPr>
        <p:spPr/>
        <p:txBody>
          <a:bodyPr/>
          <a:lstStyle/>
          <a:p>
            <a:r>
              <a:rPr lang="en-US" dirty="0" smtClean="0">
                <a:hlinkClick r:id="rId2"/>
              </a:rPr>
              <a:t>https://www.youtube.com/watch?v=OIK59oRNAIQ</a:t>
            </a:r>
            <a:r>
              <a:rPr lang="en-US" dirty="0" smtClean="0"/>
              <a:t> </a:t>
            </a:r>
            <a:endParaRPr lang="en-US" dirty="0"/>
          </a:p>
        </p:txBody>
      </p:sp>
    </p:spTree>
    <p:extLst>
      <p:ext uri="{BB962C8B-B14F-4D97-AF65-F5344CB8AC3E}">
        <p14:creationId xmlns:p14="http://schemas.microsoft.com/office/powerpoint/2010/main" val="2448333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Gnome </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11266" name="Picture 2" descr="Image result for gnomes 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5642" y="209550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9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Mermaid</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12290" name="Picture 2" descr="Image result for mermaid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642" y="1346728"/>
            <a:ext cx="4450292" cy="542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6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Fairy Godmother </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13314" name="Picture 2" descr="Image result for fairy godmother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466" y="1147234"/>
            <a:ext cx="3008842" cy="5641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2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Princesses </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5" name="Picture 2" descr="Image result for disney princes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027905"/>
            <a:ext cx="9440333" cy="57822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8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Princes </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14342"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08" y="1245128"/>
            <a:ext cx="11003492" cy="5593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0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6386" name="Picture 2" descr="Image result for dis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88" y="0"/>
            <a:ext cx="140978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39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r>
              <a:rPr lang="en-US" dirty="0" smtClean="0"/>
              <a:t>First feature length animation film (1937) </a:t>
            </a:r>
          </a:p>
          <a:p>
            <a:endParaRPr lang="en-US" dirty="0" smtClean="0"/>
          </a:p>
          <a:p>
            <a:r>
              <a:rPr lang="en-US" dirty="0" smtClean="0"/>
              <a:t>Based on a German fairy tale called </a:t>
            </a:r>
            <a:r>
              <a:rPr lang="en-US" i="1" dirty="0" err="1"/>
              <a:t>Sneewittchen</a:t>
            </a:r>
            <a:r>
              <a:rPr lang="en-US" dirty="0"/>
              <a:t> </a:t>
            </a:r>
            <a:endParaRPr lang="en-US" dirty="0" smtClean="0"/>
          </a:p>
          <a:p>
            <a:endParaRPr lang="en-US" dirty="0"/>
          </a:p>
          <a:p>
            <a:r>
              <a:rPr lang="en-US" dirty="0" err="1" smtClean="0"/>
              <a:t>Grimms</a:t>
            </a:r>
            <a:r>
              <a:rPr lang="en-US" dirty="0" smtClean="0"/>
              <a:t>’ Fairy Tales (1812)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Once upon a time, there was a queen.  She enjoyed sewing, but one day she pricked her finger while sewing. Three drops of blood fell on to the fresh white snow sitting on her black windowsill.  The queen wished that she could have a daughter with skin as white as snow, lips as red as blood and hair as black as ivory.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12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Some time later, the queen had a beautiful baby girl.  Her skin was as white as snow.  Her lips were as red as blood.  And her hair was as black as ivory.  She named her daughter, Snow White.  </a:t>
            </a:r>
          </a:p>
          <a:p>
            <a:pPr marL="0" indent="0">
              <a:buNone/>
            </a:pPr>
            <a:r>
              <a:rPr lang="en-US" dirty="0" smtClean="0"/>
              <a:t>Unfortunately, the queen would not see her daughter grow up as she died shortly after giving birth.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4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About one year later, the King married another woman.  The new queen was vain and wicked, but very pretty.  Every day she would ask a magic mirror, “Magic mirror on the wall, who is the fairest of us all?”  </a:t>
            </a:r>
          </a:p>
          <a:p>
            <a:pPr marL="0" indent="0">
              <a:buNone/>
            </a:pPr>
            <a:r>
              <a:rPr lang="en-US" dirty="0" smtClean="0"/>
              <a:t>Every day the mirror would answer, “You are.”  This </a:t>
            </a:r>
            <a:br>
              <a:rPr lang="en-US" dirty="0" smtClean="0"/>
            </a:br>
            <a:r>
              <a:rPr lang="en-US" dirty="0" smtClean="0"/>
              <a:t>made the queen very happy because the mirror </a:t>
            </a:r>
            <a:br>
              <a:rPr lang="en-US" dirty="0" smtClean="0"/>
            </a:br>
            <a:r>
              <a:rPr lang="en-US" dirty="0" smtClean="0"/>
              <a:t>could not lie.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4034" name="Picture 2" descr="File:Franz JÃ¼ttner Schneewittchen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3874" y="3979333"/>
            <a:ext cx="3758126" cy="287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95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Fairy Tales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r>
              <a:rPr lang="en-US" dirty="0" smtClean="0"/>
              <a:t>Starting from an oral tradition, fairy tales have been passed own through the generations.  </a:t>
            </a:r>
          </a:p>
          <a:p>
            <a:endParaRPr lang="en-US" dirty="0"/>
          </a:p>
          <a:p>
            <a:r>
              <a:rPr lang="en-US" dirty="0" smtClean="0"/>
              <a:t>They are short stories (usually with magical elements) </a:t>
            </a:r>
            <a:endParaRPr lang="en-US" dirty="0"/>
          </a:p>
        </p:txBody>
      </p:sp>
      <p:pic>
        <p:nvPicPr>
          <p:cNvPr id="1026" name="Picture 2" descr="Image result for fairy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87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4034" name="Picture 2" descr="File:Franz JÃ¼ttner Schneewittche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409" y="0"/>
            <a:ext cx="895318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473356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As Snow White got older, she became more and more beautiful.  </a:t>
            </a:r>
          </a:p>
          <a:p>
            <a:pPr marL="0" indent="0">
              <a:buNone/>
            </a:pPr>
            <a:r>
              <a:rPr lang="en-US" dirty="0" smtClean="0"/>
              <a:t>Not long after Snow White turned 7 years old, the queen asked the mirror her usual question, “Magic Mirror on the wall, who is the fairest of us all?”  </a:t>
            </a:r>
          </a:p>
          <a:p>
            <a:pPr marL="0" indent="0">
              <a:buNone/>
            </a:pPr>
            <a:r>
              <a:rPr lang="en-US" dirty="0" smtClean="0"/>
              <a:t>The mirror responded, "</a:t>
            </a:r>
            <a:r>
              <a:rPr lang="en-US" dirty="0"/>
              <a:t>Queen, you are full fair, 'tis </a:t>
            </a:r>
            <a:r>
              <a:rPr lang="en-US" dirty="0" smtClean="0"/>
              <a:t>true, but </a:t>
            </a:r>
            <a:r>
              <a:rPr lang="en-US" dirty="0"/>
              <a:t>Snow-white fairer is than you."</a:t>
            </a:r>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0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This made the queen very </a:t>
            </a:r>
            <a:r>
              <a:rPr lang="en-US" dirty="0" smtClean="0"/>
              <a:t>envious</a:t>
            </a:r>
            <a:r>
              <a:rPr lang="en-US" dirty="0" smtClean="0"/>
              <a:t>.  She ordered a hunter to take Snow White into the woods and kills her.  She also asked the hunter to bring back Snow White’s heart to prove he had killed her.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2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The hunter took the young Snow White into the forest.  He raised his sword high into the air, but he couldn’t kill the child.  Snow White was saddened but promised to go into the forest and never come back.  </a:t>
            </a:r>
          </a:p>
          <a:p>
            <a:pPr marL="0" indent="0">
              <a:buNone/>
            </a:pPr>
            <a:r>
              <a:rPr lang="en-US" dirty="0" smtClean="0"/>
              <a:t>The hunter thought the animals would kill her anyways.  Just then, a boar ran by.  The hunter killed the boar and removed its heart.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81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He gave the heart to the queen, saying it was the heart of Snow White.  The queen took the heart and cooked it with some salt.  She ate the heart </a:t>
            </a:r>
            <a:r>
              <a:rPr lang="en-US" dirty="0" smtClean="0"/>
              <a:t>content </a:t>
            </a:r>
            <a:r>
              <a:rPr lang="en-US" dirty="0" smtClean="0"/>
              <a:t>knowing that Snow White was dead.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22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Meanwhile, Snow White ran through the forest.  She was terrified, as any child would be.  She ran until her legs hurt too much to continue.  At that time, she saw a small house in the distance.  </a:t>
            </a:r>
          </a:p>
          <a:p>
            <a:pPr marL="0" indent="0">
              <a:buNone/>
            </a:pPr>
            <a:r>
              <a:rPr lang="en-US" dirty="0" smtClean="0"/>
              <a:t>She used all of her remaining energy to get to the house.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6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https://upload.wikimedia.org/wikipedia/commons/a/ad/Franz_J%C3%BCttner_Schneewittche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586" y="0"/>
            <a:ext cx="89208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4964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When she looked through the window, no one was there.  She needed a rest, so she went inside.  </a:t>
            </a:r>
          </a:p>
          <a:p>
            <a:pPr marL="0" indent="0">
              <a:buNone/>
            </a:pPr>
            <a:r>
              <a:rPr lang="en-US" dirty="0" smtClean="0"/>
              <a:t>The house was full of small things.  There was a small </a:t>
            </a:r>
            <a:r>
              <a:rPr lang="en-US" dirty="0" smtClean="0"/>
              <a:t>table </a:t>
            </a:r>
            <a:r>
              <a:rPr lang="en-US" dirty="0" smtClean="0"/>
              <a:t>with </a:t>
            </a:r>
            <a:r>
              <a:rPr lang="en-US" dirty="0" smtClean="0"/>
              <a:t>seven </a:t>
            </a:r>
            <a:r>
              <a:rPr lang="en-US" dirty="0" smtClean="0"/>
              <a:t>small chairs, seven small cups and seven small plates.   Snow White was extremely hungry and thirsty, so she ate just a little from each plate.  She drank just a little from each cup.  </a:t>
            </a:r>
          </a:p>
          <a:p>
            <a:pPr marL="0" indent="0">
              <a:buNone/>
            </a:pPr>
            <a:r>
              <a:rPr lang="en-US" dirty="0" smtClean="0"/>
              <a:t>There were also 7 small beds side by side.  She lied down and had a nap.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41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Later, the house owners came home.  They were dwarfs.  They worked in a mine all day.  They noticed some of their food was missing and some of their wine had been drunk.  Then they noticed Snow White sleeping in their beds. </a:t>
            </a:r>
          </a:p>
          <a:p>
            <a:pPr marL="0" indent="0">
              <a:buNone/>
            </a:pPr>
            <a:r>
              <a:rPr lang="en-US" dirty="0" smtClean="0"/>
              <a:t>When they saw how beautiful the child was, they let her stay.  When she woke up, Snow white told the dwarfs how her step mother tried to have her killed.  She promised to cook, sew and clean for the dwarfs if they let her stay there.  </a:t>
            </a:r>
          </a:p>
          <a:p>
            <a:pPr marL="0" indent="0">
              <a:buNone/>
            </a:pPr>
            <a:r>
              <a:rPr lang="en-US" dirty="0" smtClean="0"/>
              <a:t>The dwarfs told her to stay inside and don’t let anyone into the house because the queen might send someone to kill her again. </a:t>
            </a:r>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4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6" name="Picture 2" descr="https://upload.wikimedia.org/wikipedia/commons/5/54/Franz_J%C3%BCttner_Schneewittchen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676" y="0"/>
            <a:ext cx="88766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4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Elf</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2050" name="Picture 2" descr="Image result for elf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574" y="2069647"/>
            <a:ext cx="4306359" cy="4306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Back in the castle, the queen was quite pleased that Snow White was dead.  She asked the mirror, “Magic mirror on the wall, who is the fairest of us all?”  </a:t>
            </a:r>
          </a:p>
          <a:p>
            <a:pPr marL="0" indent="0">
              <a:buNone/>
            </a:pPr>
            <a:r>
              <a:rPr lang="en-US" dirty="0" smtClean="0"/>
              <a:t>She was shocked when the mirror said, </a:t>
            </a:r>
            <a:r>
              <a:rPr lang="en-US" dirty="0"/>
              <a:t>"Queen, thou art of beauty </a:t>
            </a:r>
            <a:r>
              <a:rPr lang="en-US" dirty="0" smtClean="0"/>
              <a:t>rare, but </a:t>
            </a:r>
            <a:r>
              <a:rPr lang="en-US" dirty="0"/>
              <a:t>Snow-white living in the </a:t>
            </a:r>
            <a:r>
              <a:rPr lang="en-US" dirty="0" smtClean="0"/>
              <a:t>glen with </a:t>
            </a:r>
            <a:r>
              <a:rPr lang="en-US" dirty="0"/>
              <a:t>the seven little </a:t>
            </a:r>
            <a:r>
              <a:rPr lang="en-US" dirty="0" smtClean="0"/>
              <a:t>men is </a:t>
            </a:r>
            <a:r>
              <a:rPr lang="en-US" dirty="0"/>
              <a:t>a thousand times more fair</a:t>
            </a:r>
            <a:r>
              <a:rPr lang="en-US" dirty="0" smtClean="0"/>
              <a:t>.“</a:t>
            </a:r>
          </a:p>
          <a:p>
            <a:pPr marL="0" indent="0">
              <a:buNone/>
            </a:pPr>
            <a:r>
              <a:rPr lang="en-US" dirty="0" smtClean="0"/>
              <a:t>This made the queen very angry as the mirror always told the truth.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6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The queen thought of a cunning plan.  She painted her face and dressed like an old peddler woman.  </a:t>
            </a:r>
          </a:p>
          <a:p>
            <a:pPr marL="0" indent="0">
              <a:buNone/>
            </a:pPr>
            <a:r>
              <a:rPr lang="en-US" dirty="0" smtClean="0"/>
              <a:t>She crossed the seven mountains and found the small house where the seven dwarfs lived.  She shouted, “Fine wares for sale!  Fine wares for sale!”</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2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8130" name="Picture 2" descr="https://upload.wikimedia.org/wikipedia/commons/2/20/Franz_J%C3%BCttner_Schneewittchen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6" y="0"/>
            <a:ext cx="8929158" cy="690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914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Snow White went outside to meet the woman.  “Good day ma’am.  What are you selling?” she said.  “Laces, beautiful laces of all colors,” answered the disguised queen.  </a:t>
            </a:r>
          </a:p>
          <a:p>
            <a:pPr marL="0" indent="0">
              <a:buNone/>
            </a:pPr>
            <a:r>
              <a:rPr lang="en-US" dirty="0" smtClean="0"/>
              <a:t>Snow White found one that she really liked.  The old woman said, “Let me help you put it on.”</a:t>
            </a:r>
          </a:p>
          <a:p>
            <a:pPr marL="0" indent="0">
              <a:buNone/>
            </a:pPr>
            <a:r>
              <a:rPr lang="en-US" dirty="0" smtClean="0"/>
              <a:t>But the old woman, who was secretly the queen, pulled the lace tightly against Snow White’s neck.  Snow White could not breath and eventually she fell to the ground dead.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Shortly after that, the dwarfs came home.  They saw Snow White lying motionless on the ground.  They lifted her up and cut the lace.  Luckily, Snow White was still alive.  </a:t>
            </a:r>
          </a:p>
          <a:p>
            <a:pPr marL="0" indent="0">
              <a:buNone/>
            </a:pPr>
            <a:r>
              <a:rPr lang="en-US" dirty="0" smtClean="0"/>
              <a:t>The dwarfs understood that the old woman was the queen and they warned Snow White not to talk to anyone.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15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Back at the castle, the queen asked the mirror, “Magic mirror on the wall, who is the fairest of us all?”</a:t>
            </a:r>
          </a:p>
          <a:p>
            <a:pPr marL="0" indent="0">
              <a:buNone/>
            </a:pPr>
            <a:r>
              <a:rPr lang="en-US" dirty="0" smtClean="0"/>
              <a:t>The mirror responded, “Queen, thou art of beauty rare, but Snow White living in the glen with the seven little men is a thousand times more fair.”</a:t>
            </a:r>
          </a:p>
          <a:p>
            <a:pPr marL="0" indent="0">
              <a:buNone/>
            </a:pPr>
            <a:r>
              <a:rPr lang="en-US" dirty="0" smtClean="0"/>
              <a:t>The queen was angry and thought of a new plan.  She painted her face and went back to the small house of the seven dwarfs.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3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“Wares for sale!  Wares for sale!” said the old woman.  </a:t>
            </a:r>
          </a:p>
          <a:p>
            <a:pPr marL="0" indent="0">
              <a:buNone/>
            </a:pPr>
            <a:r>
              <a:rPr lang="en-US" dirty="0" smtClean="0"/>
              <a:t>But Snow White was smart.  She told the old woman, “Go away, I must not let anyone in.”  </a:t>
            </a:r>
          </a:p>
          <a:p>
            <a:pPr marL="0" indent="0">
              <a:buNone/>
            </a:pPr>
            <a:r>
              <a:rPr lang="en-US" dirty="0" smtClean="0"/>
              <a:t>“But you are not forbidden to look,” said the queen.  </a:t>
            </a:r>
          </a:p>
          <a:p>
            <a:pPr marL="0" indent="0">
              <a:buNone/>
            </a:pPr>
            <a:r>
              <a:rPr lang="en-US" dirty="0" smtClean="0"/>
              <a:t>Snow White was young and naïve.  She thought, “that’s true.”  And she went outside.  </a:t>
            </a:r>
          </a:p>
          <a:p>
            <a:pPr marL="0" indent="0">
              <a:buNone/>
            </a:pPr>
            <a:r>
              <a:rPr lang="en-US" dirty="0" smtClean="0"/>
              <a:t>The old woman was selling beautiful combs.  Snow White really liked this because the dwarfs did not have </a:t>
            </a:r>
            <a:r>
              <a:rPr lang="en-US" dirty="0" smtClean="0"/>
              <a:t>appropriate combs </a:t>
            </a:r>
            <a:r>
              <a:rPr lang="en-US" dirty="0" smtClean="0"/>
              <a:t>for her fine black hair. </a:t>
            </a:r>
            <a:r>
              <a:rPr lang="en-US" dirty="0" smtClean="0"/>
              <a:t>Little </a:t>
            </a:r>
            <a:r>
              <a:rPr lang="en-US" dirty="0" smtClean="0"/>
              <a:t>did she know that the queen had poisoned the comb.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0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The queen offered to help Snow White by combing her hair properly.  Snow White agreed and let the old woman comb her hair.   As she combed, the poison soaked into Snow White’s head.  She fell to the ground dead.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The dwarfs came home to find Snow White again lying on the ground.  They removed the comb and Snow white got better.  </a:t>
            </a:r>
          </a:p>
          <a:p>
            <a:pPr marL="0" indent="0">
              <a:buNone/>
            </a:pPr>
            <a:r>
              <a:rPr lang="en-US" dirty="0" smtClean="0"/>
              <a:t>Again, they warned Snow White to stay away from strangers and not to let anyone in the house.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9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Back at the castle, the queen asked the mirror again, “Magic mirror on the wall, who is the fairest of us all?”</a:t>
            </a:r>
          </a:p>
          <a:p>
            <a:pPr marL="0" indent="0">
              <a:buNone/>
            </a:pPr>
            <a:r>
              <a:rPr lang="en-US" dirty="0" smtClean="0"/>
              <a:t>Again, the mirror said, “Queen, thou art of beauty rare, but Snow White living in the glen with the seven little men is a thousand times more fair.”  </a:t>
            </a:r>
          </a:p>
          <a:p>
            <a:pPr marL="0" indent="0">
              <a:buNone/>
            </a:pPr>
            <a:r>
              <a:rPr lang="en-US" dirty="0" smtClean="0"/>
              <a:t>Well, this made the queen furious.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1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Dragon </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5122" name="Picture 2" descr="Image result for drago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9" y="885831"/>
            <a:ext cx="7313463" cy="5813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7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She had to think of an even more devious plan.  </a:t>
            </a:r>
          </a:p>
          <a:p>
            <a:pPr marL="0" indent="0">
              <a:buNone/>
            </a:pPr>
            <a:r>
              <a:rPr lang="en-US" dirty="0" smtClean="0"/>
              <a:t>She found an apple that was half white and half red.  She poisoned the red side of the apple with a strong poison.  Whoever ate, even a little, of this poison would surely die.  </a:t>
            </a:r>
          </a:p>
          <a:p>
            <a:pPr marL="0" indent="0">
              <a:buNone/>
            </a:pPr>
            <a:r>
              <a:rPr lang="en-US" dirty="0" smtClean="0"/>
              <a:t>Again </a:t>
            </a:r>
            <a:r>
              <a:rPr lang="en-US" smtClean="0"/>
              <a:t>she </a:t>
            </a:r>
            <a:r>
              <a:rPr lang="en-US" smtClean="0"/>
              <a:t>painted </a:t>
            </a:r>
            <a:r>
              <a:rPr lang="en-US" dirty="0" smtClean="0"/>
              <a:t>her face and went back to the small house owned by the dwarfs.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2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The queen knocked on the door. </a:t>
            </a:r>
          </a:p>
          <a:p>
            <a:pPr marL="0" indent="0">
              <a:buNone/>
            </a:pPr>
            <a:r>
              <a:rPr lang="en-US" dirty="0" smtClean="0"/>
              <a:t>“Go away,” said Snow White, “I dare not take anything from you.”  </a:t>
            </a:r>
          </a:p>
          <a:p>
            <a:pPr marL="0" indent="0">
              <a:buNone/>
            </a:pPr>
            <a:r>
              <a:rPr lang="en-US" dirty="0" smtClean="0"/>
              <a:t>The woman responded, “Are you afraid of poison?  Look, I will eat some.”  She cut the apple and ate a slice from the white side.  </a:t>
            </a:r>
          </a:p>
          <a:p>
            <a:pPr marL="0" indent="0">
              <a:buNone/>
            </a:pPr>
            <a:r>
              <a:rPr lang="en-US" dirty="0" smtClean="0"/>
              <a:t>The woman appeared be healthy, so Snow White stretched out her hand and took the apple.  Immediately after biting the apple, she fell to the floor dead.  </a:t>
            </a:r>
          </a:p>
          <a:p>
            <a:pPr marL="0" indent="0">
              <a:buNone/>
            </a:pPr>
            <a:r>
              <a:rPr lang="en-US" dirty="0" smtClean="0"/>
              <a:t>The queen started laughing.  Finally, Snow White was dead.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7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ttps://upload.wikimedia.org/wikipedia/commons/3/32/Franz_J%C3%BCttner_Schneewittchen_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7" y="-31205"/>
            <a:ext cx="8912225" cy="688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583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When the queen returned to the castle, she asked the mirror, “Magic mirror on the wall, who is the fairest of us all?”</a:t>
            </a:r>
          </a:p>
          <a:p>
            <a:pPr marL="0" indent="0">
              <a:buNone/>
            </a:pPr>
            <a:endParaRPr lang="en-US" dirty="0"/>
          </a:p>
          <a:p>
            <a:pPr marL="0" indent="0">
              <a:buNone/>
            </a:pPr>
            <a:r>
              <a:rPr lang="en-US" dirty="0" smtClean="0"/>
              <a:t>Finally the mirror answered, “You are the fairest now”</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5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The dwarfs returned home to find Snow White dead on the ground.  They sat her up and tried to revive her, but she didn’t move.  But she looked like she was still alive.  For three days, they cried and mourned.  </a:t>
            </a:r>
          </a:p>
          <a:p>
            <a:pPr marL="0" indent="0">
              <a:buNone/>
            </a:pPr>
            <a:r>
              <a:rPr lang="en-US" dirty="0" smtClean="0"/>
              <a:t>She was so young and beautiful.  Her skin was still as white as snow, her lips as red as blood, and her hair as black as ivory.  They decided to make a special coffin for her out of glass.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7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They did not want to leave her, so they kept the coffin in the forest.  One of the dwarfs always stayed beside the coffin to guard it.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One day, a prince was riding by on his horse and saw the girl in the coffin.  He said, “Let me have the coffin, and I will give you whatever you like to ask for it.”  The dwarfs refused to sell it. </a:t>
            </a:r>
          </a:p>
          <a:p>
            <a:pPr marL="0" indent="0">
              <a:buNone/>
            </a:pPr>
            <a:r>
              <a:rPr lang="en-US" dirty="0" smtClean="0"/>
              <a:t>“I can not live without looking upon Snow White,” explained the prince, “If you let me have her, I will care for you as though you were my family.”  The dwarfs saw how much he cared and let him take the girl away.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1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As the servants were carrying the coffin, one of them tripped on a rock.  The coffin fell.  There was a piece of apple stuck in Snow White’s throat but the fall dislodged the apple and she could breathe again.  </a:t>
            </a:r>
          </a:p>
          <a:p>
            <a:pPr marL="0" indent="0">
              <a:buNone/>
            </a:pPr>
            <a:r>
              <a:rPr lang="en-US" dirty="0" smtClean="0"/>
              <a:t>She was so grateful that she agreed to marry the prince.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4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descr="https://upload.wikimedia.org/wikipedia/commons/2/2b/Franz_J%C3%BCttner_Schneewittchen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788" y="0"/>
            <a:ext cx="88724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039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They invited everyone to the wedding, including the queen.  So, the queen asked the mirror again, “Magic mirror on the wall, who is the fairest of us all?”</a:t>
            </a:r>
          </a:p>
          <a:p>
            <a:pPr marL="0" indent="0">
              <a:buNone/>
            </a:pPr>
            <a:r>
              <a:rPr lang="en-US" dirty="0" smtClean="0"/>
              <a:t>The mirror said, “Oh queen, although you are of beauty rare.  The young bride is a thousand times more fair.” </a:t>
            </a:r>
          </a:p>
          <a:p>
            <a:pPr marL="0" indent="0">
              <a:buNone/>
            </a:pPr>
            <a:r>
              <a:rPr lang="en-US" dirty="0" smtClean="0"/>
              <a:t>The queen was angry.  She needed to meet this new bride.  She did not know that it was Snow White.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66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Witch </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6146" name="Picture 2" descr="Image result for witch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333" y="1451504"/>
            <a:ext cx="6412442" cy="4994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8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Snow White and the Seven Dwarfs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pPr marL="0" indent="0">
              <a:buNone/>
            </a:pPr>
            <a:r>
              <a:rPr lang="en-US" dirty="0" smtClean="0"/>
              <a:t>When the queen arrived at the wedding, they made her wear red hot iron shoes and forced her to dance until she died.  </a:t>
            </a:r>
            <a:endParaRPr lang="en-US" dirty="0"/>
          </a:p>
        </p:txBody>
      </p:sp>
      <p:pic>
        <p:nvPicPr>
          <p:cNvPr id="1026" name="Picture 2" descr="Image result for fairy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6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snow white and the seven dwarf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https://upload.wikimedia.org/wikipedia/commons/2/27/Franz_J%C3%BCttner_Schneewittchen_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960" y="-4251"/>
            <a:ext cx="8846080" cy="68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63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Fairy Tales Change Over Time</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r>
              <a:rPr lang="en-US" dirty="0" smtClean="0"/>
              <a:t>Choose a fairy tale that you are familiar with.</a:t>
            </a:r>
          </a:p>
          <a:p>
            <a:endParaRPr lang="en-US" dirty="0"/>
          </a:p>
          <a:p>
            <a:r>
              <a:rPr lang="en-US" dirty="0" smtClean="0"/>
              <a:t>Read the ‘original’ text</a:t>
            </a:r>
          </a:p>
          <a:p>
            <a:endParaRPr lang="en-US" dirty="0"/>
          </a:p>
          <a:p>
            <a:r>
              <a:rPr lang="en-US" dirty="0" smtClean="0"/>
              <a:t>Discuss the differences between the old text and the story you know. </a:t>
            </a:r>
            <a:endParaRPr lang="en-US" dirty="0"/>
          </a:p>
        </p:txBody>
      </p:sp>
      <p:pic>
        <p:nvPicPr>
          <p:cNvPr id="1026" name="Picture 2" descr="Image result for fairy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77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Resources </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n-US" sz="1800" dirty="0"/>
              <a:t>Little Mermaid - </a:t>
            </a:r>
            <a:r>
              <a:rPr lang="en-US" sz="1800" u="sng" dirty="0">
                <a:hlinkClick r:id="rId2"/>
              </a:rPr>
              <a:t>http://hca.gilead.org.il/li_merma.html</a:t>
            </a:r>
            <a:endParaRPr lang="en-US" sz="1800" dirty="0"/>
          </a:p>
          <a:p>
            <a:r>
              <a:rPr lang="en-US" sz="1800" dirty="0"/>
              <a:t>Sleeping Beauty - </a:t>
            </a:r>
            <a:r>
              <a:rPr lang="en-US" sz="1800" u="sng" dirty="0">
                <a:hlinkClick r:id="rId3"/>
              </a:rPr>
              <a:t>https://www.pitt.edu/~dash/type0410.html</a:t>
            </a:r>
            <a:endParaRPr lang="en-US" sz="1800" dirty="0"/>
          </a:p>
          <a:p>
            <a:r>
              <a:rPr lang="en-US" sz="1800" dirty="0"/>
              <a:t>Peter Pan - </a:t>
            </a:r>
            <a:r>
              <a:rPr lang="en-US" sz="1800" u="sng" dirty="0">
                <a:hlinkClick r:id="rId4"/>
              </a:rPr>
              <a:t>http://gutenberg.net.au/ebooks03/0300081h.html</a:t>
            </a:r>
            <a:r>
              <a:rPr lang="en-US" sz="1800" dirty="0"/>
              <a:t> </a:t>
            </a:r>
          </a:p>
          <a:p>
            <a:r>
              <a:rPr lang="en-US" sz="1800" dirty="0"/>
              <a:t>Cinderella - </a:t>
            </a:r>
            <a:r>
              <a:rPr lang="en-US" sz="1800" u="sng" dirty="0">
                <a:hlinkClick r:id="rId5"/>
              </a:rPr>
              <a:t>http://www.authorama.com/grimms-fairy-tales-35.html</a:t>
            </a:r>
            <a:r>
              <a:rPr lang="en-US" sz="1800" dirty="0"/>
              <a:t> </a:t>
            </a:r>
          </a:p>
          <a:p>
            <a:r>
              <a:rPr lang="en-US" sz="1800" dirty="0"/>
              <a:t>Pinocchio - </a:t>
            </a:r>
            <a:r>
              <a:rPr lang="en-US" sz="1800" u="sng" dirty="0">
                <a:hlinkClick r:id="rId6"/>
              </a:rPr>
              <a:t>http://fathom.lib.uchicago.edu/2/72810000/72810000_pinocchio.pdf</a:t>
            </a:r>
            <a:endParaRPr lang="en-US" sz="1800" dirty="0"/>
          </a:p>
          <a:p>
            <a:r>
              <a:rPr lang="en-US" sz="1800" dirty="0"/>
              <a:t>The Hunchback of Notre Dame - </a:t>
            </a:r>
            <a:r>
              <a:rPr lang="en-US" sz="1800" u="sng" dirty="0">
                <a:hlinkClick r:id="rId7"/>
              </a:rPr>
              <a:t>https://archive.org/details/hunchbackofnotre1hugo/page/24</a:t>
            </a:r>
            <a:r>
              <a:rPr lang="en-US" sz="1800" dirty="0"/>
              <a:t> </a:t>
            </a:r>
          </a:p>
          <a:p>
            <a:pPr marL="0" indent="0">
              <a:buNone/>
            </a:pPr>
            <a:r>
              <a:rPr lang="en-US" sz="1800" dirty="0"/>
              <a:t>Three Little Pigs - </a:t>
            </a:r>
            <a:r>
              <a:rPr lang="en-US" sz="1800" dirty="0">
                <a:hlinkClick r:id="rId8"/>
              </a:rPr>
              <a:t>https://www.pitt.edu/~</a:t>
            </a:r>
            <a:r>
              <a:rPr lang="en-US" sz="1800" dirty="0" smtClean="0">
                <a:hlinkClick r:id="rId8"/>
              </a:rPr>
              <a:t>dash/type0124.html</a:t>
            </a:r>
            <a:endParaRPr lang="en-US" sz="1800" dirty="0" smtClean="0"/>
          </a:p>
          <a:p>
            <a:pPr marL="0" indent="0">
              <a:buNone/>
            </a:pPr>
            <a:r>
              <a:rPr lang="en-US" sz="1800" dirty="0"/>
              <a:t>Sleeping Beauty - </a:t>
            </a:r>
            <a:r>
              <a:rPr lang="en-US" sz="1800" dirty="0">
                <a:hlinkClick r:id="rId9"/>
              </a:rPr>
              <a:t>https://www.pitt.edu/~</a:t>
            </a:r>
            <a:r>
              <a:rPr lang="en-US" sz="1800" dirty="0" smtClean="0">
                <a:hlinkClick r:id="rId9"/>
              </a:rPr>
              <a:t>dash/grimm050.html</a:t>
            </a:r>
            <a:endParaRPr lang="en-US" sz="1800" dirty="0" smtClean="0"/>
          </a:p>
          <a:p>
            <a:pPr marL="0" indent="0">
              <a:buNone/>
            </a:pPr>
            <a:r>
              <a:rPr lang="en-US" sz="1800" dirty="0" smtClean="0"/>
              <a:t>The </a:t>
            </a:r>
            <a:r>
              <a:rPr lang="en-US" sz="1800" dirty="0"/>
              <a:t>Frog Prince - </a:t>
            </a:r>
            <a:r>
              <a:rPr lang="en-US" sz="1800" dirty="0">
                <a:hlinkClick r:id="rId10"/>
              </a:rPr>
              <a:t>https://www.pitt.edu/~</a:t>
            </a:r>
            <a:r>
              <a:rPr lang="en-US" sz="1800" dirty="0" smtClean="0">
                <a:hlinkClick r:id="rId10"/>
              </a:rPr>
              <a:t>dash/grimm001.html</a:t>
            </a:r>
            <a:r>
              <a:rPr lang="en-US" sz="1800" dirty="0" smtClean="0"/>
              <a:t> </a:t>
            </a:r>
          </a:p>
          <a:p>
            <a:pPr marL="0" indent="0">
              <a:buNone/>
            </a:pPr>
            <a:r>
              <a:rPr lang="en-US" sz="1800" dirty="0" smtClean="0"/>
              <a:t>Little Red </a:t>
            </a:r>
            <a:r>
              <a:rPr lang="en-US" sz="1800" dirty="0"/>
              <a:t>Riding Hood - </a:t>
            </a:r>
            <a:r>
              <a:rPr lang="en-US" sz="1800" dirty="0">
                <a:hlinkClick r:id="rId11"/>
              </a:rPr>
              <a:t>https://</a:t>
            </a:r>
            <a:r>
              <a:rPr lang="en-US" sz="1800" dirty="0" smtClean="0">
                <a:hlinkClick r:id="rId11"/>
              </a:rPr>
              <a:t>genius.com/Italo-calvino-the-false-grandmother-annotated</a:t>
            </a:r>
            <a:r>
              <a:rPr lang="en-US" sz="1800" dirty="0" smtClean="0"/>
              <a:t> </a:t>
            </a:r>
          </a:p>
          <a:p>
            <a:pPr marL="0" indent="0">
              <a:buNone/>
            </a:pPr>
            <a:r>
              <a:rPr lang="en-US" sz="1800" dirty="0" smtClean="0"/>
              <a:t>Rapunzel </a:t>
            </a:r>
            <a:r>
              <a:rPr lang="en-US" sz="1800" dirty="0"/>
              <a:t>– </a:t>
            </a:r>
            <a:r>
              <a:rPr lang="en-US" sz="1800" dirty="0">
                <a:hlinkClick r:id="rId12"/>
              </a:rPr>
              <a:t>https://www.pitt.edu/~</a:t>
            </a:r>
            <a:r>
              <a:rPr lang="en-US" sz="1800" dirty="0" smtClean="0">
                <a:hlinkClick r:id="rId12"/>
              </a:rPr>
              <a:t>dash/grimm012.html</a:t>
            </a:r>
            <a:r>
              <a:rPr lang="en-US" sz="1800" dirty="0" smtClean="0"/>
              <a:t> </a:t>
            </a:r>
          </a:p>
          <a:p>
            <a:pPr marL="0" indent="0">
              <a:buNone/>
            </a:pPr>
            <a:r>
              <a:rPr lang="en-US" sz="1800" dirty="0" smtClean="0"/>
              <a:t>Aladdin </a:t>
            </a:r>
            <a:r>
              <a:rPr lang="en-US" sz="1800" dirty="0"/>
              <a:t>– </a:t>
            </a:r>
            <a:r>
              <a:rPr lang="en-US" sz="1800" dirty="0">
                <a:hlinkClick r:id="rId13"/>
              </a:rPr>
              <a:t>https://etc.usf.edu/lit2go/141/the-blue-fairy-book/3132/aladdin-and-the-wonderful-lamp</a:t>
            </a:r>
            <a:r>
              <a:rPr lang="en-US" sz="1800" dirty="0" smtClean="0">
                <a:hlinkClick r:id="rId13"/>
              </a:rPr>
              <a:t>/</a:t>
            </a:r>
            <a:r>
              <a:rPr lang="en-US" sz="1800" dirty="0" smtClean="0"/>
              <a:t> </a:t>
            </a:r>
          </a:p>
        </p:txBody>
      </p:sp>
    </p:spTree>
    <p:extLst>
      <p:ext uri="{BB962C8B-B14F-4D97-AF65-F5344CB8AC3E}">
        <p14:creationId xmlns:p14="http://schemas.microsoft.com/office/powerpoint/2010/main" val="595320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The Moral of the Story</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r>
              <a:rPr lang="en-US" dirty="0" smtClean="0"/>
              <a:t>Classic fairy tales were told to teach lessons</a:t>
            </a:r>
          </a:p>
          <a:p>
            <a:endParaRPr lang="en-US" dirty="0"/>
          </a:p>
          <a:p>
            <a:r>
              <a:rPr lang="en-US" dirty="0" smtClean="0"/>
              <a:t>The lessons are called morals</a:t>
            </a:r>
          </a:p>
          <a:p>
            <a:endParaRPr lang="en-US" dirty="0"/>
          </a:p>
          <a:p>
            <a:r>
              <a:rPr lang="en-US" dirty="0" smtClean="0"/>
              <a:t>Can you guess the morals of the following stories? </a:t>
            </a:r>
            <a:endParaRPr lang="en-US" dirty="0"/>
          </a:p>
        </p:txBody>
      </p:sp>
      <p:pic>
        <p:nvPicPr>
          <p:cNvPr id="1026" name="Picture 2" descr="Image result for fairy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144000" cy="3657599"/>
          </a:xfrm>
        </p:spPr>
        <p:style>
          <a:lnRef idx="2">
            <a:schemeClr val="accent3"/>
          </a:lnRef>
          <a:fillRef idx="1">
            <a:schemeClr val="lt1"/>
          </a:fillRef>
          <a:effectRef idx="0">
            <a:schemeClr val="accent3"/>
          </a:effectRef>
          <a:fontRef idx="minor">
            <a:schemeClr val="dk1"/>
          </a:fontRef>
        </p:style>
        <p:txBody>
          <a:bodyPr anchor="ctr"/>
          <a:lstStyle/>
          <a:p>
            <a:r>
              <a:rPr lang="en-US" b="1" dirty="0" smtClean="0">
                <a:ln w="22225">
                  <a:solidFill>
                    <a:schemeClr val="accent2"/>
                  </a:solidFill>
                  <a:prstDash val="solid"/>
                </a:ln>
                <a:solidFill>
                  <a:schemeClr val="accent2">
                    <a:lumMod val="40000"/>
                    <a:lumOff val="60000"/>
                  </a:schemeClr>
                </a:solidFill>
              </a:rPr>
              <a:t>Snow White and the Seven Dwarfs</a:t>
            </a:r>
            <a:r>
              <a:rPr lang="en-US" dirty="0" smtClean="0"/>
              <a:t/>
            </a:r>
            <a:br>
              <a:rPr lang="en-US" dirty="0" smtClean="0"/>
            </a:br>
            <a:r>
              <a:rPr lang="en-US" sz="1000" dirty="0" smtClean="0"/>
              <a:t> </a:t>
            </a:r>
            <a:r>
              <a:rPr lang="en-US" dirty="0" smtClean="0"/>
              <a:t/>
            </a:r>
            <a:br>
              <a:rPr lang="en-US" dirty="0" smtClean="0"/>
            </a:br>
            <a:r>
              <a:rPr lang="en-US" sz="4400" dirty="0" smtClean="0"/>
              <a:t>Don’t trust strangers.  </a:t>
            </a:r>
            <a:endParaRPr lang="en-US" dirty="0"/>
          </a:p>
        </p:txBody>
      </p:sp>
      <p:pic>
        <p:nvPicPr>
          <p:cNvPr id="3" name="Picture 2" descr="Image result for snow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1"/>
            <a:ext cx="12192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32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144000" cy="3657599"/>
          </a:xfrm>
        </p:spPr>
        <p:style>
          <a:lnRef idx="2">
            <a:schemeClr val="accent3"/>
          </a:lnRef>
          <a:fillRef idx="1">
            <a:schemeClr val="lt1"/>
          </a:fillRef>
          <a:effectRef idx="0">
            <a:schemeClr val="accent3"/>
          </a:effectRef>
          <a:fontRef idx="minor">
            <a:schemeClr val="dk1"/>
          </a:fontRef>
        </p:style>
        <p:txBody>
          <a:bodyPr anchor="ctr"/>
          <a:lstStyle/>
          <a:p>
            <a:r>
              <a:rPr lang="en-US" b="1" dirty="0" smtClean="0">
                <a:ln w="22225">
                  <a:solidFill>
                    <a:schemeClr val="accent2"/>
                  </a:solidFill>
                  <a:prstDash val="solid"/>
                </a:ln>
                <a:solidFill>
                  <a:schemeClr val="accent2">
                    <a:lumMod val="40000"/>
                    <a:lumOff val="60000"/>
                  </a:schemeClr>
                </a:solidFill>
              </a:rPr>
              <a:t>The Tortoise and the Hare</a:t>
            </a:r>
            <a:r>
              <a:rPr lang="en-US" dirty="0" smtClean="0"/>
              <a:t/>
            </a:r>
            <a:br>
              <a:rPr lang="en-US" dirty="0" smtClean="0"/>
            </a:br>
            <a:r>
              <a:rPr lang="en-US" sz="1000" dirty="0" smtClean="0"/>
              <a:t> </a:t>
            </a:r>
            <a:r>
              <a:rPr lang="en-US" dirty="0" smtClean="0"/>
              <a:t/>
            </a:r>
            <a:br>
              <a:rPr lang="en-US" dirty="0" smtClean="0"/>
            </a:br>
            <a:r>
              <a:rPr lang="en-US" sz="4400" dirty="0" smtClean="0"/>
              <a:t>Slow and steady wins the race</a:t>
            </a:r>
            <a:endParaRPr lang="en-US" dirty="0"/>
          </a:p>
        </p:txBody>
      </p:sp>
      <p:pic>
        <p:nvPicPr>
          <p:cNvPr id="8194" name="Picture 2" descr="Image result for the tortoise and the h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7" y="-228600"/>
            <a:ext cx="12192000" cy="812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3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144000" cy="3657599"/>
          </a:xfrm>
        </p:spPr>
        <p:style>
          <a:lnRef idx="2">
            <a:schemeClr val="accent3"/>
          </a:lnRef>
          <a:fillRef idx="1">
            <a:schemeClr val="lt1"/>
          </a:fillRef>
          <a:effectRef idx="0">
            <a:schemeClr val="accent3"/>
          </a:effectRef>
          <a:fontRef idx="minor">
            <a:schemeClr val="dk1"/>
          </a:fontRef>
        </p:style>
        <p:txBody>
          <a:bodyPr anchor="ctr"/>
          <a:lstStyle/>
          <a:p>
            <a:r>
              <a:rPr lang="en-US" b="1" dirty="0" smtClean="0">
                <a:ln w="22225">
                  <a:solidFill>
                    <a:schemeClr val="accent2"/>
                  </a:solidFill>
                  <a:prstDash val="solid"/>
                </a:ln>
                <a:solidFill>
                  <a:schemeClr val="accent2">
                    <a:lumMod val="40000"/>
                    <a:lumOff val="60000"/>
                  </a:schemeClr>
                </a:solidFill>
              </a:rPr>
              <a:t>Three Little Pigs</a:t>
            </a:r>
            <a:r>
              <a:rPr lang="en-US" dirty="0" smtClean="0"/>
              <a:t/>
            </a:r>
            <a:br>
              <a:rPr lang="en-US" dirty="0" smtClean="0"/>
            </a:br>
            <a:r>
              <a:rPr lang="en-US" sz="1000" dirty="0" smtClean="0"/>
              <a:t> </a:t>
            </a:r>
            <a:r>
              <a:rPr lang="en-US" dirty="0" smtClean="0"/>
              <a:t/>
            </a:r>
            <a:br>
              <a:rPr lang="en-US" dirty="0" smtClean="0"/>
            </a:br>
            <a:r>
              <a:rPr lang="en-US" sz="4400" dirty="0" smtClean="0"/>
              <a:t>Don’t be lazy.  </a:t>
            </a:r>
            <a:br>
              <a:rPr lang="en-US" sz="4400" dirty="0" smtClean="0"/>
            </a:br>
            <a:r>
              <a:rPr lang="en-US" sz="4400" dirty="0" smtClean="0"/>
              <a:t>Hard work and patience is important</a:t>
            </a:r>
            <a:endParaRPr lang="en-US" dirty="0"/>
          </a:p>
        </p:txBody>
      </p:sp>
      <p:pic>
        <p:nvPicPr>
          <p:cNvPr id="7170" name="Picture 2" descr="Image result for three little pi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86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144000" cy="3657599"/>
          </a:xfrm>
        </p:spPr>
        <p:style>
          <a:lnRef idx="2">
            <a:schemeClr val="accent3"/>
          </a:lnRef>
          <a:fillRef idx="1">
            <a:schemeClr val="lt1"/>
          </a:fillRef>
          <a:effectRef idx="0">
            <a:schemeClr val="accent3"/>
          </a:effectRef>
          <a:fontRef idx="minor">
            <a:schemeClr val="dk1"/>
          </a:fontRef>
        </p:style>
        <p:txBody>
          <a:bodyPr anchor="ctr"/>
          <a:lstStyle/>
          <a:p>
            <a:r>
              <a:rPr lang="en-US" b="1" dirty="0" smtClean="0">
                <a:ln w="22225">
                  <a:solidFill>
                    <a:schemeClr val="accent2"/>
                  </a:solidFill>
                  <a:prstDash val="solid"/>
                </a:ln>
                <a:solidFill>
                  <a:schemeClr val="accent2">
                    <a:lumMod val="40000"/>
                    <a:lumOff val="60000"/>
                  </a:schemeClr>
                </a:solidFill>
              </a:rPr>
              <a:t>Little Red Riding Hood</a:t>
            </a:r>
            <a:r>
              <a:rPr lang="en-US" dirty="0" smtClean="0"/>
              <a:t/>
            </a:r>
            <a:br>
              <a:rPr lang="en-US" dirty="0" smtClean="0"/>
            </a:br>
            <a:r>
              <a:rPr lang="en-US" sz="1000" dirty="0" smtClean="0"/>
              <a:t> </a:t>
            </a:r>
            <a:r>
              <a:rPr lang="en-US" dirty="0" smtClean="0"/>
              <a:t/>
            </a:r>
            <a:br>
              <a:rPr lang="en-US" dirty="0" smtClean="0"/>
            </a:br>
            <a:r>
              <a:rPr lang="en-US" sz="4400" dirty="0" smtClean="0"/>
              <a:t>Don’t trust strangers, especially overly nice ones . </a:t>
            </a:r>
            <a:endParaRPr lang="en-US" dirty="0"/>
          </a:p>
        </p:txBody>
      </p:sp>
      <p:pic>
        <p:nvPicPr>
          <p:cNvPr id="9218" name="Picture 2" descr="Image result for little red riding h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3641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218"/>
                                        </p:tgtEl>
                                      </p:cBhvr>
                                    </p:animEffect>
                                    <p:set>
                                      <p:cBhvr>
                                        <p:cTn id="7" dur="1" fill="hold">
                                          <p:stCondLst>
                                            <p:cond delay="4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144000" cy="3657599"/>
          </a:xfrm>
        </p:spPr>
        <p:style>
          <a:lnRef idx="2">
            <a:schemeClr val="accent3"/>
          </a:lnRef>
          <a:fillRef idx="1">
            <a:schemeClr val="lt1"/>
          </a:fillRef>
          <a:effectRef idx="0">
            <a:schemeClr val="accent3"/>
          </a:effectRef>
          <a:fontRef idx="minor">
            <a:schemeClr val="dk1"/>
          </a:fontRef>
        </p:style>
        <p:txBody>
          <a:bodyPr anchor="ctr"/>
          <a:lstStyle/>
          <a:p>
            <a:r>
              <a:rPr lang="en-US" b="1" dirty="0" smtClean="0">
                <a:ln w="22225">
                  <a:solidFill>
                    <a:schemeClr val="accent2"/>
                  </a:solidFill>
                  <a:prstDash val="solid"/>
                </a:ln>
                <a:solidFill>
                  <a:schemeClr val="accent2">
                    <a:lumMod val="40000"/>
                    <a:lumOff val="60000"/>
                  </a:schemeClr>
                </a:solidFill>
              </a:rPr>
              <a:t>The Lion and the Mouse</a:t>
            </a:r>
            <a:r>
              <a:rPr lang="en-US" dirty="0" smtClean="0"/>
              <a:t/>
            </a:r>
            <a:br>
              <a:rPr lang="en-US" dirty="0" smtClean="0"/>
            </a:br>
            <a:r>
              <a:rPr lang="en-US" sz="1000" dirty="0" smtClean="0"/>
              <a:t> </a:t>
            </a:r>
            <a:r>
              <a:rPr lang="en-US" dirty="0" smtClean="0"/>
              <a:t/>
            </a:r>
            <a:br>
              <a:rPr lang="en-US" dirty="0" smtClean="0"/>
            </a:br>
            <a:r>
              <a:rPr lang="en-US" sz="4400" dirty="0" smtClean="0"/>
              <a:t>Kindness is rewarded.  </a:t>
            </a:r>
            <a:br>
              <a:rPr lang="en-US" sz="4400" dirty="0" smtClean="0"/>
            </a:br>
            <a:r>
              <a:rPr lang="en-US" sz="4400" dirty="0" smtClean="0"/>
              <a:t>It doesn’t matter your size, you can always help. </a:t>
            </a:r>
            <a:endParaRPr lang="en-US" dirty="0"/>
          </a:p>
        </p:txBody>
      </p:sp>
      <p:pic>
        <p:nvPicPr>
          <p:cNvPr id="4098" name="Picture 2" descr="Image result for the lion and the m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6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Giant </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7170" name="Picture 2" descr="Image result for giant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0408"/>
            <a:ext cx="5054600" cy="7566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144000" cy="3657599"/>
          </a:xfrm>
        </p:spPr>
        <p:style>
          <a:lnRef idx="2">
            <a:schemeClr val="accent3"/>
          </a:lnRef>
          <a:fillRef idx="1">
            <a:schemeClr val="lt1"/>
          </a:fillRef>
          <a:effectRef idx="0">
            <a:schemeClr val="accent3"/>
          </a:effectRef>
          <a:fontRef idx="minor">
            <a:schemeClr val="dk1"/>
          </a:fontRef>
        </p:style>
        <p:txBody>
          <a:bodyPr anchor="ctr"/>
          <a:lstStyle/>
          <a:p>
            <a:r>
              <a:rPr lang="en-US" b="1" dirty="0" smtClean="0">
                <a:ln w="22225">
                  <a:solidFill>
                    <a:schemeClr val="accent2"/>
                  </a:solidFill>
                  <a:prstDash val="solid"/>
                </a:ln>
                <a:solidFill>
                  <a:schemeClr val="accent2">
                    <a:lumMod val="40000"/>
                    <a:lumOff val="60000"/>
                  </a:schemeClr>
                </a:solidFill>
              </a:rPr>
              <a:t>The Frog Prince</a:t>
            </a:r>
            <a:r>
              <a:rPr lang="en-US" dirty="0" smtClean="0"/>
              <a:t/>
            </a:r>
            <a:br>
              <a:rPr lang="en-US" dirty="0" smtClean="0"/>
            </a:br>
            <a:r>
              <a:rPr lang="en-US" sz="1000" dirty="0" smtClean="0"/>
              <a:t> </a:t>
            </a:r>
            <a:r>
              <a:rPr lang="en-US" dirty="0" smtClean="0"/>
              <a:t/>
            </a:r>
            <a:br>
              <a:rPr lang="en-US" dirty="0" smtClean="0"/>
            </a:br>
            <a:r>
              <a:rPr lang="en-US" sz="4400" dirty="0" smtClean="0"/>
              <a:t>Looks are deceiving.   </a:t>
            </a:r>
            <a:endParaRPr lang="en-US" dirty="0"/>
          </a:p>
        </p:txBody>
      </p:sp>
      <p:pic>
        <p:nvPicPr>
          <p:cNvPr id="4" name="Picture 3"/>
          <p:cNvPicPr>
            <a:picLocks noChangeAspect="1"/>
          </p:cNvPicPr>
          <p:nvPr/>
        </p:nvPicPr>
        <p:blipFill>
          <a:blip r:embed="rId2"/>
          <a:stretch>
            <a:fillRect/>
          </a:stretch>
        </p:blipFill>
        <p:spPr>
          <a:xfrm>
            <a:off x="0" y="0"/>
            <a:ext cx="13004800" cy="6858000"/>
          </a:xfrm>
          <a:prstGeom prst="rect">
            <a:avLst/>
          </a:prstGeom>
        </p:spPr>
      </p:pic>
    </p:spTree>
    <p:extLst>
      <p:ext uri="{BB962C8B-B14F-4D97-AF65-F5344CB8AC3E}">
        <p14:creationId xmlns:p14="http://schemas.microsoft.com/office/powerpoint/2010/main" val="21031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144000" cy="3657599"/>
          </a:xfrm>
        </p:spPr>
        <p:style>
          <a:lnRef idx="2">
            <a:schemeClr val="accent3"/>
          </a:lnRef>
          <a:fillRef idx="1">
            <a:schemeClr val="lt1"/>
          </a:fillRef>
          <a:effectRef idx="0">
            <a:schemeClr val="accent3"/>
          </a:effectRef>
          <a:fontRef idx="minor">
            <a:schemeClr val="dk1"/>
          </a:fontRef>
        </p:style>
        <p:txBody>
          <a:bodyPr anchor="ctr"/>
          <a:lstStyle/>
          <a:p>
            <a:r>
              <a:rPr lang="en-US" b="1" dirty="0" smtClean="0">
                <a:ln w="22225">
                  <a:solidFill>
                    <a:schemeClr val="accent2"/>
                  </a:solidFill>
                  <a:prstDash val="solid"/>
                </a:ln>
                <a:solidFill>
                  <a:schemeClr val="accent2">
                    <a:lumMod val="40000"/>
                    <a:lumOff val="60000"/>
                  </a:schemeClr>
                </a:solidFill>
              </a:rPr>
              <a:t>The Scorpion and the Frog</a:t>
            </a:r>
            <a:r>
              <a:rPr lang="en-US" dirty="0" smtClean="0"/>
              <a:t/>
            </a:r>
            <a:br>
              <a:rPr lang="en-US" dirty="0" smtClean="0"/>
            </a:br>
            <a:r>
              <a:rPr lang="en-US" sz="1000" dirty="0" smtClean="0"/>
              <a:t> </a:t>
            </a:r>
            <a:r>
              <a:rPr lang="en-US" dirty="0" smtClean="0"/>
              <a:t/>
            </a:r>
            <a:br>
              <a:rPr lang="en-US" dirty="0" smtClean="0"/>
            </a:br>
            <a:r>
              <a:rPr lang="en-US" sz="4400" dirty="0" smtClean="0"/>
              <a:t>Some people don’t change. </a:t>
            </a:r>
            <a:endParaRPr lang="en-US" dirty="0"/>
          </a:p>
        </p:txBody>
      </p:sp>
      <p:pic>
        <p:nvPicPr>
          <p:cNvPr id="1028" name="Picture 4" descr="Image result for the scorpion and the f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468"/>
            <a:ext cx="12192000" cy="757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93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144000" cy="3657599"/>
          </a:xfrm>
        </p:spPr>
        <p:style>
          <a:lnRef idx="2">
            <a:schemeClr val="accent3"/>
          </a:lnRef>
          <a:fillRef idx="1">
            <a:schemeClr val="lt1"/>
          </a:fillRef>
          <a:effectRef idx="0">
            <a:schemeClr val="accent3"/>
          </a:effectRef>
          <a:fontRef idx="minor">
            <a:schemeClr val="dk1"/>
          </a:fontRef>
        </p:style>
        <p:txBody>
          <a:bodyPr anchor="ctr"/>
          <a:lstStyle/>
          <a:p>
            <a:r>
              <a:rPr lang="en-US" b="1" dirty="0" smtClean="0">
                <a:ln w="22225">
                  <a:solidFill>
                    <a:schemeClr val="accent2"/>
                  </a:solidFill>
                  <a:prstDash val="solid"/>
                </a:ln>
                <a:solidFill>
                  <a:schemeClr val="accent2">
                    <a:lumMod val="40000"/>
                    <a:lumOff val="60000"/>
                  </a:schemeClr>
                </a:solidFill>
              </a:rPr>
              <a:t>Alice in Wonderland</a:t>
            </a:r>
            <a:r>
              <a:rPr lang="en-US" dirty="0" smtClean="0"/>
              <a:t/>
            </a:r>
            <a:br>
              <a:rPr lang="en-US" dirty="0" smtClean="0"/>
            </a:br>
            <a:r>
              <a:rPr lang="en-US" sz="1000" dirty="0" smtClean="0"/>
              <a:t> </a:t>
            </a:r>
            <a:r>
              <a:rPr lang="en-US" dirty="0" smtClean="0"/>
              <a:t/>
            </a:r>
            <a:br>
              <a:rPr lang="en-US" dirty="0" smtClean="0"/>
            </a:br>
            <a:r>
              <a:rPr lang="en-US" sz="4400" dirty="0" smtClean="0"/>
              <a:t>Sometimes you need to take chances. </a:t>
            </a:r>
            <a:endParaRPr lang="en-US" dirty="0"/>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86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0"/>
            <a:ext cx="9144000" cy="3657599"/>
          </a:xfrm>
        </p:spPr>
        <p:style>
          <a:lnRef idx="2">
            <a:schemeClr val="accent3"/>
          </a:lnRef>
          <a:fillRef idx="1">
            <a:schemeClr val="lt1"/>
          </a:fillRef>
          <a:effectRef idx="0">
            <a:schemeClr val="accent3"/>
          </a:effectRef>
          <a:fontRef idx="minor">
            <a:schemeClr val="dk1"/>
          </a:fontRef>
        </p:style>
        <p:txBody>
          <a:bodyPr anchor="ctr"/>
          <a:lstStyle/>
          <a:p>
            <a:r>
              <a:rPr lang="en-US" b="1" dirty="0" smtClean="0">
                <a:ln w="22225">
                  <a:solidFill>
                    <a:schemeClr val="accent2"/>
                  </a:solidFill>
                  <a:prstDash val="solid"/>
                </a:ln>
                <a:solidFill>
                  <a:schemeClr val="accent2">
                    <a:lumMod val="40000"/>
                    <a:lumOff val="60000"/>
                  </a:schemeClr>
                </a:solidFill>
              </a:rPr>
              <a:t>Beauty and the Beast</a:t>
            </a:r>
            <a:r>
              <a:rPr lang="en-US" dirty="0" smtClean="0"/>
              <a:t/>
            </a:r>
            <a:br>
              <a:rPr lang="en-US" dirty="0" smtClean="0"/>
            </a:br>
            <a:r>
              <a:rPr lang="en-US" sz="1000" dirty="0" smtClean="0"/>
              <a:t> </a:t>
            </a:r>
            <a:r>
              <a:rPr lang="en-US" dirty="0" smtClean="0"/>
              <a:t/>
            </a:r>
            <a:br>
              <a:rPr lang="en-US" dirty="0" smtClean="0"/>
            </a:br>
            <a:r>
              <a:rPr lang="en-US" sz="4400" dirty="0" smtClean="0"/>
              <a:t>First impressions aren’t everything. </a:t>
            </a:r>
            <a:endParaRPr lang="en-US" dirty="0"/>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2"/>
            <a:ext cx="12192000" cy="7086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86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US" dirty="0" smtClean="0"/>
              <a:t>      The Moral of the Story</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chor="ctr"/>
          <a:lstStyle/>
          <a:p>
            <a:r>
              <a:rPr lang="en-US" dirty="0" smtClean="0"/>
              <a:t>What was the moral of the story you read?  </a:t>
            </a:r>
          </a:p>
          <a:p>
            <a:endParaRPr lang="en-US" dirty="0"/>
          </a:p>
          <a:p>
            <a:r>
              <a:rPr lang="en-US" dirty="0" smtClean="0"/>
              <a:t>Did the moral change over time? </a:t>
            </a:r>
            <a:endParaRPr lang="en-US" dirty="0"/>
          </a:p>
        </p:txBody>
      </p:sp>
      <p:pic>
        <p:nvPicPr>
          <p:cNvPr id="1026" name="Picture 2" descr="Image result for fairy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365125"/>
            <a:ext cx="20193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93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Ogre </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8194" name="Picture 2" descr="Image result for shrek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08" y="1170862"/>
            <a:ext cx="6380692" cy="5687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49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Unicorn </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9218" name="Picture 2" descr="Image result for unicor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33" y="1188851"/>
            <a:ext cx="5842000" cy="584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67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smtClean="0"/>
              <a:t>Fairy Tale Creatures </a:t>
            </a:r>
            <a:endParaRPr lang="en-US" dirty="0"/>
          </a:p>
        </p:txBody>
      </p:sp>
      <p:sp>
        <p:nvSpPr>
          <p:cNvPr id="4" name="Title 1"/>
          <p:cNvSpPr txBox="1">
            <a:spLocks/>
          </p:cNvSpPr>
          <p:nvPr/>
        </p:nvSpPr>
        <p:spPr>
          <a:xfrm>
            <a:off x="7044765" y="5894013"/>
            <a:ext cx="5147235" cy="963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smtClean="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rPr>
              <a:t>Troll</a:t>
            </a:r>
            <a:endParaRPr lang="en-US" b="1" dirty="0">
              <a:ln w="10160">
                <a:solidFill>
                  <a:schemeClr val="accent5"/>
                </a:solidFill>
                <a:prstDash val="solid"/>
              </a:ln>
              <a:solidFill>
                <a:srgbClr val="FFFFFF"/>
              </a:solidFill>
              <a:effectLst>
                <a:outerShdw blurRad="139700" dist="22860" dir="3600000" sx="103000" sy="103000" algn="tl" rotWithShape="0">
                  <a:srgbClr val="000000">
                    <a:alpha val="72000"/>
                  </a:srgbClr>
                </a:outerShdw>
              </a:effectLst>
              <a:latin typeface="Berlin Sans FB Demi" panose="020E0802020502020306" pitchFamily="34" charset="0"/>
            </a:endParaRPr>
          </a:p>
        </p:txBody>
      </p:sp>
      <p:pic>
        <p:nvPicPr>
          <p:cNvPr id="10242" name="Picture 2" descr="Image result for troll 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9600" y="1417636"/>
            <a:ext cx="5341409" cy="5181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2422</Words>
  <Application>Microsoft Office PowerPoint</Application>
  <PresentationFormat>Widescreen</PresentationFormat>
  <Paragraphs>168</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Berlin Sans FB Demi</vt:lpstr>
      <vt:lpstr>Calibri</vt:lpstr>
      <vt:lpstr>Calibri Light</vt:lpstr>
      <vt:lpstr>Office Theme</vt:lpstr>
      <vt:lpstr>Fairy Tales </vt:lpstr>
      <vt:lpstr>     Fairy Tales </vt:lpstr>
      <vt:lpstr>Fairy Tale Creatures </vt:lpstr>
      <vt:lpstr>Fairy Tale Creatures </vt:lpstr>
      <vt:lpstr>Fairy Tale Creatures </vt:lpstr>
      <vt:lpstr>Fairy Tale Creatures </vt:lpstr>
      <vt:lpstr>Fairy Tale Creatures </vt:lpstr>
      <vt:lpstr>Fairy Tale Creatures </vt:lpstr>
      <vt:lpstr>Fairy Tale Creatures </vt:lpstr>
      <vt:lpstr>Fairy Tale Creatures </vt:lpstr>
      <vt:lpstr>Fairy Tale Creatures </vt:lpstr>
      <vt:lpstr>Fairy Tale Creatures </vt:lpstr>
      <vt:lpstr>Fairy Tale Creatures </vt:lpstr>
      <vt:lpstr>Fairy Tale Creatures </vt:lpstr>
      <vt:lpstr>PowerPoint Presentation</vt:lpstr>
      <vt:lpstr>   Snow White and the Seven Dwarfs </vt:lpstr>
      <vt:lpstr>   Snow White and the Seven Dwarfs </vt:lpstr>
      <vt:lpstr>   Snow White and the Seven Dwarfs </vt:lpstr>
      <vt:lpstr>   Snow White and the Seven Dwarfs </vt:lpstr>
      <vt:lpstr>PowerPoint Presentation</vt:lpstr>
      <vt:lpstr>   Snow White and the Seven Dwarfs </vt:lpstr>
      <vt:lpstr>   Snow White and the Seven Dwarfs </vt:lpstr>
      <vt:lpstr>   Snow White and the Seven Dwarfs </vt:lpstr>
      <vt:lpstr>   Snow White and the Seven Dwarfs </vt:lpstr>
      <vt:lpstr>   Snow White and the Seven Dwarfs </vt:lpstr>
      <vt:lpstr>PowerPoint Presentation</vt:lpstr>
      <vt:lpstr>   Snow White and the Seven Dwarfs </vt:lpstr>
      <vt:lpstr>   Snow White and the Seven Dwarfs </vt:lpstr>
      <vt:lpstr>PowerPoint Presentation</vt:lpstr>
      <vt:lpstr>   Snow White and the Seven Dwarfs </vt:lpstr>
      <vt:lpstr>   Snow White and the Seven Dwarfs </vt:lpstr>
      <vt:lpstr>PowerPoint Presentation</vt:lpstr>
      <vt:lpstr>   Snow White and the Seven Dwarfs </vt:lpstr>
      <vt:lpstr>   Snow White and the Seven Dwarfs </vt:lpstr>
      <vt:lpstr>   Snow White and the Seven Dwarfs </vt:lpstr>
      <vt:lpstr>   Snow White and the Seven Dwarfs </vt:lpstr>
      <vt:lpstr>   Snow White and the Seven Dwarfs </vt:lpstr>
      <vt:lpstr>   Snow White and the Seven Dwarfs </vt:lpstr>
      <vt:lpstr>   Snow White and the Seven Dwarfs </vt:lpstr>
      <vt:lpstr>   Snow White and the Seven Dwarfs </vt:lpstr>
      <vt:lpstr>   Snow White and the Seven Dwarfs </vt:lpstr>
      <vt:lpstr>PowerPoint Presentation</vt:lpstr>
      <vt:lpstr>   Snow White and the Seven Dwarfs </vt:lpstr>
      <vt:lpstr>   Snow White and the Seven Dwarfs </vt:lpstr>
      <vt:lpstr>   Snow White and the Seven Dwarfs </vt:lpstr>
      <vt:lpstr>   Snow White and the Seven Dwarfs </vt:lpstr>
      <vt:lpstr>   Snow White and the Seven Dwarfs </vt:lpstr>
      <vt:lpstr>PowerPoint Presentation</vt:lpstr>
      <vt:lpstr>   Snow White and the Seven Dwarfs </vt:lpstr>
      <vt:lpstr>   Snow White and the Seven Dwarfs </vt:lpstr>
      <vt:lpstr>PowerPoint Presentation</vt:lpstr>
      <vt:lpstr>     Fairy Tales Change Over Time</vt:lpstr>
      <vt:lpstr>Resources </vt:lpstr>
      <vt:lpstr>      The Moral of the Story</vt:lpstr>
      <vt:lpstr>Snow White and the Seven Dwarfs   Don’t trust strangers.  </vt:lpstr>
      <vt:lpstr>The Tortoise and the Hare   Slow and steady wins the race</vt:lpstr>
      <vt:lpstr>Three Little Pigs   Don’t be lazy.   Hard work and patience is important</vt:lpstr>
      <vt:lpstr>Little Red Riding Hood   Don’t trust strangers, especially overly nice ones . </vt:lpstr>
      <vt:lpstr>The Lion and the Mouse   Kindness is rewarded.   It doesn’t matter your size, you can always help. </vt:lpstr>
      <vt:lpstr>The Frog Prince   Looks are deceiving.   </vt:lpstr>
      <vt:lpstr>The Scorpion and the Frog   Some people don’t change. </vt:lpstr>
      <vt:lpstr>Alice in Wonderland   Sometimes you need to take chances. </vt:lpstr>
      <vt:lpstr>Beauty and the Beast   First impressions aren’t everything. </vt:lpstr>
      <vt:lpstr>      The Moral of the Story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Fairy Tales</dc:title>
  <dc:creator>Joseph Moore</dc:creator>
  <cp:lastModifiedBy>Joseph Moore</cp:lastModifiedBy>
  <cp:revision>31</cp:revision>
  <dcterms:created xsi:type="dcterms:W3CDTF">2019-02-12T04:01:58Z</dcterms:created>
  <dcterms:modified xsi:type="dcterms:W3CDTF">2019-02-13T03:37:29Z</dcterms:modified>
</cp:coreProperties>
</file>