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80" r:id="rId1"/>
  </p:sldMasterIdLst>
  <p:sldIdLst>
    <p:sldId id="256" r:id="rId2"/>
    <p:sldId id="258" r:id="rId3"/>
    <p:sldId id="262" r:id="rId4"/>
    <p:sldId id="259" r:id="rId5"/>
    <p:sldId id="260" r:id="rId6"/>
    <p:sldId id="263" r:id="rId7"/>
    <p:sldId id="264" r:id="rId8"/>
    <p:sldId id="265" r:id="rId9"/>
    <p:sldId id="266" r:id="rId10"/>
    <p:sldId id="261" r:id="rId11"/>
    <p:sldId id="267" r:id="rId12"/>
    <p:sldId id="268" r:id="rId13"/>
    <p:sldId id="271" r:id="rId14"/>
    <p:sldId id="269" r:id="rId15"/>
    <p:sldId id="334" r:id="rId16"/>
    <p:sldId id="332" r:id="rId17"/>
    <p:sldId id="272" r:id="rId18"/>
    <p:sldId id="274" r:id="rId19"/>
    <p:sldId id="333" r:id="rId20"/>
    <p:sldId id="273" r:id="rId21"/>
    <p:sldId id="331" r:id="rId22"/>
    <p:sldId id="276" r:id="rId23"/>
    <p:sldId id="275" r:id="rId24"/>
    <p:sldId id="288" r:id="rId25"/>
    <p:sldId id="289" r:id="rId26"/>
    <p:sldId id="290" r:id="rId27"/>
    <p:sldId id="291" r:id="rId28"/>
    <p:sldId id="292" r:id="rId29"/>
    <p:sldId id="293" r:id="rId30"/>
    <p:sldId id="294" r:id="rId31"/>
    <p:sldId id="295" r:id="rId32"/>
    <p:sldId id="298" r:id="rId33"/>
    <p:sldId id="299" r:id="rId34"/>
    <p:sldId id="280" r:id="rId35"/>
    <p:sldId id="277" r:id="rId36"/>
    <p:sldId id="279" r:id="rId37"/>
    <p:sldId id="278" r:id="rId38"/>
    <p:sldId id="282" r:id="rId39"/>
    <p:sldId id="283" r:id="rId40"/>
    <p:sldId id="281" r:id="rId41"/>
    <p:sldId id="284" r:id="rId42"/>
    <p:sldId id="318" r:id="rId43"/>
    <p:sldId id="305" r:id="rId44"/>
    <p:sldId id="324" r:id="rId45"/>
    <p:sldId id="316" r:id="rId46"/>
    <p:sldId id="320" r:id="rId47"/>
    <p:sldId id="300" r:id="rId48"/>
    <p:sldId id="322" r:id="rId49"/>
    <p:sldId id="313" r:id="rId50"/>
    <p:sldId id="319" r:id="rId51"/>
    <p:sldId id="325" r:id="rId52"/>
    <p:sldId id="315" r:id="rId53"/>
    <p:sldId id="306" r:id="rId54"/>
    <p:sldId id="303" r:id="rId55"/>
    <p:sldId id="304" r:id="rId56"/>
    <p:sldId id="302" r:id="rId57"/>
    <p:sldId id="317" r:id="rId58"/>
    <p:sldId id="301" r:id="rId59"/>
    <p:sldId id="310" r:id="rId60"/>
    <p:sldId id="307" r:id="rId61"/>
    <p:sldId id="314" r:id="rId62"/>
    <p:sldId id="312" r:id="rId63"/>
    <p:sldId id="321" r:id="rId64"/>
    <p:sldId id="309" r:id="rId65"/>
    <p:sldId id="308" r:id="rId66"/>
    <p:sldId id="326" r:id="rId67"/>
    <p:sldId id="311" r:id="rId68"/>
    <p:sldId id="327" r:id="rId69"/>
    <p:sldId id="328" r:id="rId70"/>
    <p:sldId id="329" r:id="rId71"/>
    <p:sldId id="330" r:id="rId72"/>
    <p:sldId id="335" r:id="rId73"/>
    <p:sldId id="285" r:id="rId7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F82AF"/>
    <a:srgbClr val="0C78A6"/>
    <a:srgbClr val="E9C383"/>
    <a:srgbClr val="653F1B"/>
    <a:srgbClr val="FFFFFF"/>
    <a:srgbClr val="4AB3D3"/>
    <a:srgbClr val="1E365D"/>
    <a:srgbClr val="030504"/>
    <a:srgbClr val="0E0E0E"/>
    <a:srgbClr val="C73D1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37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1/28/2019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76999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1/28/2019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85271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1/28/2019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4484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1/28/2019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09754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1/28/2019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9051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1/28/2019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43667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1/28/2019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53798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1/28/2019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43014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1/28/2019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49865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1/28/2019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74095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1/28/2019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2537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1/28/2019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892982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hyperlink" Target="https://leapinnovation.com/designing-a-billboard/" TargetMode="Externa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jpe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gif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pRRUgI_iUXI&amp;t=22s" TargetMode="Externa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The Influence of Reading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8518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Image result for fast food roa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4463" y="-237067"/>
            <a:ext cx="12192000" cy="7095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Related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0440" y="3098800"/>
            <a:ext cx="4691560" cy="3759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0004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6409267" cy="2387600"/>
          </a:xfrm>
        </p:spPr>
        <p:txBody>
          <a:bodyPr/>
          <a:lstStyle/>
          <a:p>
            <a:r>
              <a:rPr lang="en-US" dirty="0" smtClean="0"/>
              <a:t>Billboards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6409267" cy="1655762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4" name="Picture 1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0440" y="3098800"/>
            <a:ext cx="4691560" cy="3759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3302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42" name="Picture 2" descr="Image result for billboard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303587"/>
            <a:ext cx="12192000" cy="8161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7957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Image result for funny billboar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9933" y="0"/>
            <a:ext cx="9880600" cy="68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6920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Image result for funny billboar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21976"/>
            <a:ext cx="12192000" cy="9144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7293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Image result for divorce billboar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76250"/>
            <a:ext cx="12192000" cy="76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0219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simple billboard  layou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49725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5983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Image result for funny billboar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90089"/>
            <a:ext cx="12251267" cy="7886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1262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Image result for imodium  billboar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199"/>
            <a:ext cx="12192000" cy="6657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5724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mage result for simple billboard  layou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1800" y="0"/>
            <a:ext cx="12776200" cy="6841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5574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american stree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37066"/>
            <a:ext cx="12192000" cy="76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747963"/>
            <a:ext cx="10515600" cy="1649942"/>
          </a:xfrm>
        </p:spPr>
        <p:txBody>
          <a:bodyPr/>
          <a:lstStyle/>
          <a:p>
            <a:pPr algn="ctr"/>
            <a:r>
              <a:rPr lang="en-US" dirty="0" smtClean="0">
                <a:effectLst>
                  <a:glow rad="5588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When you walk down the street in America, what can you read in English? </a:t>
            </a:r>
            <a:endParaRPr lang="en-US" dirty="0">
              <a:effectLst>
                <a:glow rad="558800">
                  <a:schemeClr val="bg1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71206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Image result for funny billboar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10734"/>
            <a:ext cx="12192000" cy="8702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2077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simple billboard  layou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7840" y="0"/>
            <a:ext cx="9437159" cy="6840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0137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2107" y="0"/>
            <a:ext cx="562131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2625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7109" y="0"/>
            <a:ext cx="9437158" cy="6847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6240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Billboard Design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https://leapinnovation.com/designing-a-billboard</a:t>
            </a:r>
            <a:r>
              <a:rPr lang="en-US" dirty="0" smtClean="0">
                <a:hlinkClick r:id="rId2"/>
              </a:rPr>
              <a:t>/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2789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Image result for billboard templat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8600" y="158485"/>
            <a:ext cx="6654800" cy="49911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5266266"/>
            <a:ext cx="10972800" cy="1591733"/>
          </a:xfrm>
        </p:spPr>
        <p:txBody>
          <a:bodyPr/>
          <a:lstStyle/>
          <a:p>
            <a:pPr marL="0" indent="0" algn="ctr">
              <a:buNone/>
            </a:pPr>
            <a:r>
              <a:rPr lang="en-US" b="1" dirty="0"/>
              <a:t>1.  </a:t>
            </a:r>
            <a:r>
              <a:rPr lang="en-US" b="1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Simple Layout</a:t>
            </a:r>
            <a:r>
              <a:rPr lang="en-US" b="1" dirty="0"/>
              <a:t> </a:t>
            </a:r>
            <a:r>
              <a:rPr lang="en-US" dirty="0"/>
              <a:t>– LESS IS MORE – KEEP IT SIMPLE.  The most effective messages are always the most simple.  Your billboard should be a </a:t>
            </a:r>
            <a:r>
              <a:rPr lang="en-US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clear</a:t>
            </a:r>
            <a:r>
              <a:rPr lang="en-US" dirty="0"/>
              <a:t> and </a:t>
            </a:r>
            <a:r>
              <a:rPr lang="en-US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brief</a:t>
            </a:r>
            <a:r>
              <a:rPr lang="en-US" dirty="0"/>
              <a:t> expression of one idea.</a:t>
            </a:r>
          </a:p>
        </p:txBody>
      </p:sp>
    </p:spTree>
    <p:extLst>
      <p:ext uri="{BB962C8B-B14F-4D97-AF65-F5344CB8AC3E}">
        <p14:creationId xmlns:p14="http://schemas.microsoft.com/office/powerpoint/2010/main" val="2159805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2333" y="0"/>
            <a:ext cx="7027333" cy="52705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5266266"/>
            <a:ext cx="10972800" cy="1591733"/>
          </a:xfrm>
        </p:spPr>
        <p:txBody>
          <a:bodyPr>
            <a:normAutofit/>
          </a:bodyPr>
          <a:lstStyle/>
          <a:p>
            <a:pPr marL="0" indent="0" fontAlgn="base">
              <a:buNone/>
            </a:pPr>
            <a:r>
              <a:rPr lang="en-US" b="1" dirty="0"/>
              <a:t>2. </a:t>
            </a:r>
            <a:r>
              <a:rPr lang="en-US" b="1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 Short Copy</a:t>
            </a:r>
            <a:r>
              <a:rPr lang="en-US" dirty="0"/>
              <a:t> – Use </a:t>
            </a:r>
            <a:r>
              <a:rPr lang="en-US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short simple words </a:t>
            </a:r>
            <a:r>
              <a:rPr lang="en-US" dirty="0"/>
              <a:t>with quick and easy comprehension.  Limit or eliminate punctuation and edit down to the bare bones of your message.  RULE OF THUMB: </a:t>
            </a:r>
            <a:r>
              <a:rPr lang="en-US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7 WORDS OR LESS</a:t>
            </a:r>
            <a:r>
              <a:rPr lang="en-US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2282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Image result for simple billboar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3621" y="143403"/>
            <a:ext cx="9284758" cy="493949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5266266"/>
            <a:ext cx="10972800" cy="1591733"/>
          </a:xfrm>
        </p:spPr>
        <p:txBody>
          <a:bodyPr>
            <a:normAutofit/>
          </a:bodyPr>
          <a:lstStyle/>
          <a:p>
            <a:pPr marL="0" indent="0" fontAlgn="base">
              <a:buNone/>
            </a:pPr>
            <a:r>
              <a:rPr lang="en-US" b="1" dirty="0"/>
              <a:t>3.  </a:t>
            </a:r>
            <a:r>
              <a:rPr lang="en-US" b="1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Viewing Time</a:t>
            </a:r>
            <a:r>
              <a:rPr lang="en-US" dirty="0"/>
              <a:t> – Does your message communicate effectively within </a:t>
            </a:r>
            <a:r>
              <a:rPr lang="en-US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5-10 seconds</a:t>
            </a:r>
            <a:r>
              <a:rPr lang="en-US" dirty="0"/>
              <a:t>?  REMEMBER:  Your target audience is travelling past your billboard at 65 miles per hour</a:t>
            </a:r>
            <a:r>
              <a:rPr lang="en-US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1284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6421" y="96809"/>
            <a:ext cx="7659158" cy="511019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5266266"/>
            <a:ext cx="10972800" cy="1591733"/>
          </a:xfrm>
        </p:spPr>
        <p:txBody>
          <a:bodyPr>
            <a:normAutofit fontScale="92500" lnSpcReduction="20000"/>
          </a:bodyPr>
          <a:lstStyle/>
          <a:p>
            <a:pPr marL="0" indent="0" fontAlgn="base">
              <a:buNone/>
            </a:pPr>
            <a:r>
              <a:rPr lang="en-US" b="1" dirty="0"/>
              <a:t>4.  </a:t>
            </a:r>
            <a:r>
              <a:rPr lang="en-US" b="1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Large fonts and text</a:t>
            </a:r>
            <a:r>
              <a:rPr lang="en-US" b="1" dirty="0"/>
              <a:t> </a:t>
            </a:r>
            <a:r>
              <a:rPr lang="en-US" dirty="0"/>
              <a:t>– Your goal is for people to read your message from as </a:t>
            </a:r>
            <a:r>
              <a:rPr lang="en-US" dirty="0" smtClean="0"/>
              <a:t>far </a:t>
            </a:r>
            <a:r>
              <a:rPr lang="en-US" dirty="0"/>
              <a:t>away as possible.  Be sure the words are </a:t>
            </a:r>
            <a:r>
              <a:rPr lang="en-US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large</a:t>
            </a:r>
            <a:r>
              <a:rPr lang="en-US" dirty="0"/>
              <a:t> and the type is clear and easy to read.  Bold, straight fonts work best.  Avoid thin, ornate fonts.  </a:t>
            </a:r>
            <a:r>
              <a:rPr lang="en-US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Sans Serif </a:t>
            </a:r>
            <a:r>
              <a:rPr lang="en-US" dirty="0"/>
              <a:t>fonts work best.  Adequate spacing between letters, words and lines improves visibility.  Drop </a:t>
            </a:r>
            <a:r>
              <a:rPr lang="en-US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shadows</a:t>
            </a:r>
            <a:r>
              <a:rPr lang="en-US" dirty="0"/>
              <a:t> can help readability</a:t>
            </a:r>
            <a:r>
              <a:rPr lang="en-US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0053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Image result for contrasting color wheel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9146" y="276225"/>
            <a:ext cx="4693708" cy="4693708"/>
          </a:xfrm>
          <a:prstGeom prst="rect">
            <a:avLst/>
          </a:prstGeom>
          <a:noFill/>
          <a:effectLst>
            <a:glow rad="889000">
              <a:schemeClr val="tx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5266266"/>
            <a:ext cx="10972800" cy="1591733"/>
          </a:xfrm>
        </p:spPr>
        <p:txBody>
          <a:bodyPr>
            <a:normAutofit lnSpcReduction="10000"/>
          </a:bodyPr>
          <a:lstStyle/>
          <a:p>
            <a:pPr marL="0" indent="0" fontAlgn="base">
              <a:buNone/>
            </a:pPr>
            <a:r>
              <a:rPr lang="en-US" b="1" dirty="0"/>
              <a:t>5.  </a:t>
            </a:r>
            <a:r>
              <a:rPr lang="en-US" b="1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Contrasting Colors</a:t>
            </a:r>
            <a:r>
              <a:rPr lang="en-US" dirty="0"/>
              <a:t> – High </a:t>
            </a:r>
            <a:r>
              <a:rPr lang="en-US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color contrast </a:t>
            </a:r>
            <a:r>
              <a:rPr lang="en-US" dirty="0"/>
              <a:t>is the key to good readability.  Colors that work best:  black, white and </a:t>
            </a:r>
            <a:r>
              <a:rPr lang="en-US" b="1" dirty="0"/>
              <a:t>bold</a:t>
            </a:r>
            <a:r>
              <a:rPr lang="en-US" dirty="0"/>
              <a:t>, primary colors like red, yellow and blue.  </a:t>
            </a:r>
            <a:r>
              <a:rPr lang="en-US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Black text on yellow </a:t>
            </a:r>
            <a:r>
              <a:rPr lang="en-US" dirty="0"/>
              <a:t>rates the highest in readability.  Colors to </a:t>
            </a:r>
            <a:r>
              <a:rPr lang="en-US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avoid:  brown, earth tones, pastels</a:t>
            </a:r>
            <a:r>
              <a:rPr lang="en-US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.</a:t>
            </a:r>
            <a:endParaRPr lang="en-US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3720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918701"/>
            <a:ext cx="12192000" cy="7793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0150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Image result for bottle billboar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4340" y="118388"/>
            <a:ext cx="7263320" cy="514787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5266266"/>
            <a:ext cx="10972800" cy="1591733"/>
          </a:xfrm>
        </p:spPr>
        <p:txBody>
          <a:bodyPr>
            <a:normAutofit lnSpcReduction="10000"/>
          </a:bodyPr>
          <a:lstStyle/>
          <a:p>
            <a:pPr marL="0" indent="0" fontAlgn="base">
              <a:buNone/>
            </a:pPr>
            <a:r>
              <a:rPr lang="en-US" b="1" dirty="0"/>
              <a:t>6.  </a:t>
            </a:r>
            <a:r>
              <a:rPr lang="en-US" b="1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Single Image</a:t>
            </a:r>
            <a:r>
              <a:rPr lang="en-US" dirty="0"/>
              <a:t> – Use </a:t>
            </a:r>
            <a:r>
              <a:rPr lang="en-US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one large image </a:t>
            </a:r>
            <a:r>
              <a:rPr lang="en-US" dirty="0"/>
              <a:t>to attract the reader’s eye to the billboard.  For example, a single image of a bottle works better than having 6.  Take a small object and make it large (like jewelry) rather than making a large object small (like a house</a:t>
            </a:r>
            <a:r>
              <a:rPr lang="en-US" dirty="0" smtClean="0"/>
              <a:t>).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6994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Image result for simple billboar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7589" y="116954"/>
            <a:ext cx="6876822" cy="51493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5266266"/>
            <a:ext cx="10972800" cy="1591733"/>
          </a:xfrm>
        </p:spPr>
        <p:txBody>
          <a:bodyPr>
            <a:normAutofit fontScale="92500"/>
          </a:bodyPr>
          <a:lstStyle/>
          <a:p>
            <a:pPr marL="0" indent="0" fontAlgn="base">
              <a:buNone/>
            </a:pPr>
            <a:r>
              <a:rPr lang="en-US" b="1" dirty="0"/>
              <a:t>7.  </a:t>
            </a:r>
            <a:r>
              <a:rPr lang="en-US" b="1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Simple Background</a:t>
            </a:r>
            <a:r>
              <a:rPr lang="en-US" dirty="0"/>
              <a:t> – Use a simple background that does not interfere with your image, copy or logo.  Too much </a:t>
            </a:r>
            <a:r>
              <a:rPr lang="en-US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blank</a:t>
            </a:r>
            <a:r>
              <a:rPr lang="en-US" dirty="0"/>
              <a:t> space </a:t>
            </a:r>
            <a:r>
              <a:rPr lang="en-US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isn’t</a:t>
            </a:r>
            <a:r>
              <a:rPr lang="en-US" dirty="0"/>
              <a:t> a </a:t>
            </a:r>
            <a:r>
              <a:rPr lang="en-US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good</a:t>
            </a:r>
            <a:r>
              <a:rPr lang="en-US" dirty="0"/>
              <a:t> thing.  Blank space doesn’t translate well from magazine ads to billboards.  Use the blank space and make your </a:t>
            </a:r>
            <a:r>
              <a:rPr lang="en-US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fonts, image and logo bigger</a:t>
            </a:r>
            <a:r>
              <a:rPr lang="en-US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9993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Image result for call to act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081" y="267879"/>
            <a:ext cx="9175838" cy="4572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5266266"/>
            <a:ext cx="10972800" cy="1591733"/>
          </a:xfrm>
        </p:spPr>
        <p:txBody>
          <a:bodyPr>
            <a:normAutofit/>
          </a:bodyPr>
          <a:lstStyle/>
          <a:p>
            <a:pPr marL="0" indent="0" fontAlgn="base">
              <a:buNone/>
            </a:pPr>
            <a:r>
              <a:rPr lang="en-US" b="1" dirty="0"/>
              <a:t>8.  </a:t>
            </a:r>
            <a:r>
              <a:rPr lang="en-US" b="1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Call to Action</a:t>
            </a:r>
            <a:r>
              <a:rPr lang="en-US" dirty="0"/>
              <a:t> – Is the call to action clearly found in the ad?  Does your target audience have the necessary information to </a:t>
            </a:r>
            <a:r>
              <a:rPr lang="en-US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respond</a:t>
            </a:r>
            <a:r>
              <a:rPr lang="en-US" dirty="0"/>
              <a:t> to your ad</a:t>
            </a:r>
            <a:r>
              <a:rPr lang="en-US" dirty="0" smtClean="0"/>
              <a:t>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3945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Image result for ipad billboar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9553" y="106230"/>
            <a:ext cx="6832894" cy="50563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5266266"/>
            <a:ext cx="10972800" cy="1591733"/>
          </a:xfrm>
        </p:spPr>
        <p:txBody>
          <a:bodyPr>
            <a:normAutofit/>
          </a:bodyPr>
          <a:lstStyle/>
          <a:p>
            <a:pPr marL="0" indent="0" fontAlgn="base">
              <a:buNone/>
            </a:pPr>
            <a:r>
              <a:rPr lang="en-US" b="1" dirty="0"/>
              <a:t>9.  </a:t>
            </a:r>
            <a:r>
              <a:rPr lang="en-US" b="1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Balanced Logo</a:t>
            </a:r>
            <a:r>
              <a:rPr lang="en-US" b="1" dirty="0"/>
              <a:t> </a:t>
            </a:r>
            <a:r>
              <a:rPr lang="en-US" dirty="0"/>
              <a:t>– There has to be balance between the image and the logo.  The </a:t>
            </a:r>
            <a:r>
              <a:rPr lang="en-US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logo</a:t>
            </a:r>
            <a:r>
              <a:rPr lang="en-US" dirty="0"/>
              <a:t> is typically not as big as the image.  About </a:t>
            </a:r>
            <a:r>
              <a:rPr lang="en-US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1/8</a:t>
            </a:r>
            <a:r>
              <a:rPr lang="en-US" dirty="0"/>
              <a:t> of the board size is a pretty good guideline for the smallest the logo should be</a:t>
            </a:r>
            <a:r>
              <a:rPr lang="en-US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1570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This is also true for posters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5711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34433"/>
            <a:ext cx="12192000" cy="9493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221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66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3118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8" name="Picture 4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8708" y="0"/>
            <a:ext cx="9149292" cy="6857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5620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Image result for reading advertisi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467"/>
            <a:ext cx="5232400" cy="6867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01933" y="32315"/>
            <a:ext cx="4478867" cy="6827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751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5308600" cy="6869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0" name="Picture 4" descr="Image result for reading advertisi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8600" y="2008870"/>
            <a:ext cx="6883400" cy="4867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978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treet Signs"/>
          <p:cNvPicPr>
            <a:picLocks noChangeAspect="1"/>
          </p:cNvPicPr>
          <p:nvPr/>
        </p:nvPicPr>
        <p:blipFill>
          <a:blip r:embed="rId2">
            <a:clrChange>
              <a:clrFrom>
                <a:srgbClr val="FFC90E"/>
              </a:clrFrom>
              <a:clrTo>
                <a:srgbClr val="FFC90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3978111"/>
            <a:ext cx="2460303" cy="2879889"/>
          </a:xfrm>
          <a:prstGeom prst="rect">
            <a:avLst/>
          </a:prstGeom>
        </p:spPr>
      </p:pic>
      <p:pic>
        <p:nvPicPr>
          <p:cNvPr id="5" name="Traffic signs"/>
          <p:cNvPicPr>
            <a:picLocks noChangeAspect="1"/>
          </p:cNvPicPr>
          <p:nvPr/>
        </p:nvPicPr>
        <p:blipFill>
          <a:blip r:embed="rId3">
            <a:clrChange>
              <a:clrFrom>
                <a:srgbClr val="FFC90E"/>
              </a:clrFrom>
              <a:clrTo>
                <a:srgbClr val="FFC90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48298" y="2620652"/>
            <a:ext cx="1601413" cy="1486243"/>
          </a:xfrm>
          <a:prstGeom prst="rect">
            <a:avLst/>
          </a:prstGeom>
        </p:spPr>
      </p:pic>
      <p:pic>
        <p:nvPicPr>
          <p:cNvPr id="6" name="Highway signs"/>
          <p:cNvPicPr>
            <a:picLocks noChangeAspect="1"/>
          </p:cNvPicPr>
          <p:nvPr/>
        </p:nvPicPr>
        <p:blipFill>
          <a:blip r:embed="rId4">
            <a:clrChange>
              <a:clrFrom>
                <a:srgbClr val="FFC90E"/>
              </a:clrFrom>
              <a:clrTo>
                <a:srgbClr val="FFC90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677509" y="3592276"/>
            <a:ext cx="4514491" cy="3265724"/>
          </a:xfrm>
          <a:prstGeom prst="rect">
            <a:avLst/>
          </a:prstGeom>
        </p:spPr>
      </p:pic>
      <p:sp>
        <p:nvSpPr>
          <p:cNvPr id="13" name="Title 1"/>
          <p:cNvSpPr txBox="1">
            <a:spLocks/>
          </p:cNvSpPr>
          <p:nvPr/>
        </p:nvSpPr>
        <p:spPr>
          <a:xfrm>
            <a:off x="3132667" y="2353858"/>
            <a:ext cx="5943600" cy="20198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/>
              <a:t>Street Signs </a:t>
            </a:r>
            <a:endParaRPr lang="en-US" dirty="0"/>
          </a:p>
        </p:txBody>
      </p:sp>
      <p:pic>
        <p:nvPicPr>
          <p:cNvPr id="7" name="trump"/>
          <p:cNvPicPr>
            <a:picLocks noChangeAspect="1"/>
          </p:cNvPicPr>
          <p:nvPr/>
        </p:nvPicPr>
        <p:blipFill>
          <a:blip r:embed="rId5">
            <a:clrChange>
              <a:clrFrom>
                <a:srgbClr val="FFC90E"/>
              </a:clrFrom>
              <a:clrTo>
                <a:srgbClr val="FFC90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132667" y="4478867"/>
            <a:ext cx="2442194" cy="2379133"/>
          </a:xfrm>
          <a:prstGeom prst="rect">
            <a:avLst/>
          </a:prstGeom>
        </p:spPr>
      </p:pic>
      <p:pic>
        <p:nvPicPr>
          <p:cNvPr id="2062" name="tshirt" descr="Image result for tshirts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6267" y="433777"/>
            <a:ext cx="2600041" cy="2929996"/>
          </a:xfrm>
          <a:prstGeom prst="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bumper sticker"/>
          <p:cNvPicPr>
            <a:picLocks noChangeAspect="1"/>
          </p:cNvPicPr>
          <p:nvPr/>
        </p:nvPicPr>
        <p:blipFill>
          <a:blip r:embed="rId7">
            <a:clrChange>
              <a:clrFrom>
                <a:srgbClr val="FFC90E"/>
              </a:clrFrom>
              <a:clrTo>
                <a:srgbClr val="FFC90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80402" y="208199"/>
            <a:ext cx="2773362" cy="2478215"/>
          </a:xfrm>
          <a:prstGeom prst="rect">
            <a:avLst/>
          </a:prstGeom>
        </p:spPr>
      </p:pic>
      <p:pic>
        <p:nvPicPr>
          <p:cNvPr id="2066" name="chalkboard" descr="Image result for chalk sign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2474" y="153877"/>
            <a:ext cx="2533431" cy="2533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8" name="taxi" descr="Image result for taxis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1250" y="289645"/>
            <a:ext cx="4155017" cy="2229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0" name="poster" descr="Image result for posters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9326" y="4272088"/>
            <a:ext cx="1662354" cy="2421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2" name="newspaper" descr="Image result for newspaper stand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9445" y="2218266"/>
            <a:ext cx="1480481" cy="2453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stop"/>
          <p:cNvSpPr txBox="1">
            <a:spLocks/>
          </p:cNvSpPr>
          <p:nvPr/>
        </p:nvSpPr>
        <p:spPr>
          <a:xfrm>
            <a:off x="3181075" y="2344786"/>
            <a:ext cx="5943600" cy="20198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/>
              <a:t>Traffic Signs </a:t>
            </a:r>
            <a:endParaRPr lang="en-US" dirty="0"/>
          </a:p>
        </p:txBody>
      </p:sp>
      <p:sp>
        <p:nvSpPr>
          <p:cNvPr id="23" name="Title 1"/>
          <p:cNvSpPr txBox="1">
            <a:spLocks/>
          </p:cNvSpPr>
          <p:nvPr/>
        </p:nvSpPr>
        <p:spPr>
          <a:xfrm>
            <a:off x="3251933" y="2325155"/>
            <a:ext cx="5943600" cy="20198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/>
              <a:t>Chalkboard Sign</a:t>
            </a:r>
            <a:endParaRPr lang="en-US" dirty="0"/>
          </a:p>
        </p:txBody>
      </p:sp>
      <p:sp>
        <p:nvSpPr>
          <p:cNvPr id="24" name="Title 1"/>
          <p:cNvSpPr txBox="1">
            <a:spLocks/>
          </p:cNvSpPr>
          <p:nvPr/>
        </p:nvSpPr>
        <p:spPr>
          <a:xfrm>
            <a:off x="3287571" y="2323669"/>
            <a:ext cx="5943600" cy="20198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/>
              <a:t>Bumper Stickers</a:t>
            </a:r>
            <a:endParaRPr lang="en-US" dirty="0"/>
          </a:p>
        </p:txBody>
      </p:sp>
      <p:sp>
        <p:nvSpPr>
          <p:cNvPr id="25" name="Title 1"/>
          <p:cNvSpPr txBox="1">
            <a:spLocks/>
          </p:cNvSpPr>
          <p:nvPr/>
        </p:nvSpPr>
        <p:spPr>
          <a:xfrm>
            <a:off x="3322791" y="2344786"/>
            <a:ext cx="5943600" cy="20198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/>
              <a:t>Taxi</a:t>
            </a:r>
            <a:endParaRPr lang="en-US" dirty="0"/>
          </a:p>
        </p:txBody>
      </p:sp>
      <p:sp>
        <p:nvSpPr>
          <p:cNvPr id="26" name="Title 1"/>
          <p:cNvSpPr txBox="1">
            <a:spLocks/>
          </p:cNvSpPr>
          <p:nvPr/>
        </p:nvSpPr>
        <p:spPr>
          <a:xfrm>
            <a:off x="3374285" y="2302552"/>
            <a:ext cx="5943600" cy="20198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/>
              <a:t>Newspaper Stand</a:t>
            </a:r>
            <a:endParaRPr lang="en-US" dirty="0"/>
          </a:p>
        </p:txBody>
      </p:sp>
      <p:sp>
        <p:nvSpPr>
          <p:cNvPr id="27" name="Title 1"/>
          <p:cNvSpPr txBox="1">
            <a:spLocks/>
          </p:cNvSpPr>
          <p:nvPr/>
        </p:nvSpPr>
        <p:spPr>
          <a:xfrm>
            <a:off x="3348538" y="2373489"/>
            <a:ext cx="5943600" cy="20198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/>
              <a:t>T-Shirt  </a:t>
            </a:r>
            <a:endParaRPr lang="en-US" dirty="0"/>
          </a:p>
        </p:txBody>
      </p:sp>
      <p:sp>
        <p:nvSpPr>
          <p:cNvPr id="28" name="Title 1"/>
          <p:cNvSpPr txBox="1">
            <a:spLocks/>
          </p:cNvSpPr>
          <p:nvPr/>
        </p:nvSpPr>
        <p:spPr>
          <a:xfrm>
            <a:off x="3480629" y="2287941"/>
            <a:ext cx="5943600" cy="20198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/>
              <a:t>Campaign Signs</a:t>
            </a:r>
            <a:endParaRPr lang="en-US" dirty="0"/>
          </a:p>
        </p:txBody>
      </p:sp>
      <p:sp>
        <p:nvSpPr>
          <p:cNvPr id="29" name="Title 1"/>
          <p:cNvSpPr txBox="1">
            <a:spLocks/>
          </p:cNvSpPr>
          <p:nvPr/>
        </p:nvSpPr>
        <p:spPr>
          <a:xfrm>
            <a:off x="3427457" y="2347127"/>
            <a:ext cx="5943600" cy="20198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/>
              <a:t>Posters</a:t>
            </a:r>
            <a:endParaRPr lang="en-US" dirty="0"/>
          </a:p>
        </p:txBody>
      </p:sp>
      <p:sp>
        <p:nvSpPr>
          <p:cNvPr id="30" name="Title 1"/>
          <p:cNvSpPr txBox="1">
            <a:spLocks/>
          </p:cNvSpPr>
          <p:nvPr/>
        </p:nvSpPr>
        <p:spPr>
          <a:xfrm>
            <a:off x="3313318" y="2345360"/>
            <a:ext cx="5943600" cy="20198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/>
              <a:t>Road Signs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6299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xit" presetSubtype="0" fill="hold" grpId="1" nodeType="afterEffect">
                                  <p:stCondLst>
                                    <p:cond delay="1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xit" presetSubtype="0" fill="hold" grpId="1" nodeType="afterEffect">
                                  <p:stCondLst>
                                    <p:cond delay="1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0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0" presetClass="exit" presetSubtype="0" fill="hold" grpId="1" nodeType="afterEffect">
                                  <p:stCondLst>
                                    <p:cond delay="1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0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66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0" presetClass="exit" presetSubtype="0" fill="hold" grpId="1" nodeType="afterEffect">
                                  <p:stCondLst>
                                    <p:cond delay="1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0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0" presetClass="exit" presetSubtype="0" fill="hold" grpId="1" nodeType="afterEffect">
                                  <p:stCondLst>
                                    <p:cond delay="1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20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68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0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10" presetClass="exit" presetSubtype="0" fill="hold" grpId="1" nodeType="afterEffect">
                                  <p:stCondLst>
                                    <p:cond delay="1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0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72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0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500"/>
                            </p:stCondLst>
                            <p:childTnLst>
                              <p:par>
                                <p:cTn id="87" presetID="10" presetClass="exit" presetSubtype="0" fill="hold" grpId="1" nodeType="afterEffect">
                                  <p:stCondLst>
                                    <p:cond delay="1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20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62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00"/>
                            </p:stCondLst>
                            <p:childTnLst>
                              <p:par>
                                <p:cTn id="100" presetID="10" presetClass="exit" presetSubtype="0" fill="hold" grpId="1" nodeType="afterEffect">
                                  <p:stCondLst>
                                    <p:cond delay="1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20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500"/>
                            </p:stCondLst>
                            <p:childTnLst>
                              <p:par>
                                <p:cTn id="113" presetID="10" presetClass="exit" presetSubtype="0" fill="hold" grpId="1" nodeType="afterEffect">
                                  <p:stCondLst>
                                    <p:cond delay="1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0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20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70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500"/>
                            </p:stCondLst>
                            <p:childTnLst>
                              <p:par>
                                <p:cTn id="126" presetID="10" presetClass="exit" presetSubtype="0" fill="hold" grpId="1" nodeType="afterEffect">
                                  <p:stCondLst>
                                    <p:cond delay="1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0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13" grpId="0"/>
      <p:bldP spid="13" grpId="1"/>
      <p:bldP spid="22" grpId="0"/>
      <p:bldP spid="22" grpId="1"/>
      <p:bldP spid="23" grpId="0"/>
      <p:bldP spid="23" grpId="1"/>
      <p:bldP spid="24" grpId="0"/>
      <p:bldP spid="24" grpId="1"/>
      <p:bldP spid="25" grpId="0"/>
      <p:bldP spid="25" grpId="1"/>
      <p:bldP spid="26" grpId="0"/>
      <p:bldP spid="26" grpId="1"/>
      <p:bldP spid="27" grpId="0"/>
      <p:bldP spid="27" grpId="1"/>
      <p:bldP spid="28" grpId="0"/>
      <p:bldP spid="28" grpId="1"/>
      <p:bldP spid="29" grpId="0"/>
      <p:bldP spid="29" grpId="1"/>
      <p:bldP spid="30" grpId="0"/>
      <p:bldP spid="30" grpId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Minimalism 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What is the poster about?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7683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60067" y="2533144"/>
            <a:ext cx="5080000" cy="1794934"/>
          </a:xfrm>
        </p:spPr>
        <p:txBody>
          <a:bodyPr>
            <a:noAutofit/>
          </a:bodyPr>
          <a:lstStyle/>
          <a:p>
            <a:pPr algn="ctr"/>
            <a:r>
              <a:rPr lang="en-US" sz="54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Lion King</a:t>
            </a:r>
            <a:endParaRPr lang="en-US" sz="54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1026" name="Picture 2" descr="Image result for minimalist post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851400" cy="6861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800" y="5054600"/>
            <a:ext cx="4495800" cy="1121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212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60067" y="2533144"/>
            <a:ext cx="5080000" cy="1794934"/>
          </a:xfrm>
        </p:spPr>
        <p:txBody>
          <a:bodyPr>
            <a:noAutofit/>
          </a:bodyPr>
          <a:lstStyle/>
          <a:p>
            <a:pPr algn="ctr"/>
            <a:r>
              <a:rPr lang="en-US" sz="54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Finding </a:t>
            </a:r>
            <a:r>
              <a:rPr lang="en-US" sz="5400" b="1" dirty="0" err="1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Nemo</a:t>
            </a:r>
            <a:endParaRPr lang="en-US" sz="54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18436" name="Picture 4" descr="Image result for minimalist post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29780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0139" y="5399617"/>
            <a:ext cx="3057525" cy="95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9950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60067" y="2533144"/>
            <a:ext cx="5080000" cy="1794934"/>
          </a:xfrm>
        </p:spPr>
        <p:txBody>
          <a:bodyPr>
            <a:noAutofit/>
          </a:bodyPr>
          <a:lstStyle/>
          <a:p>
            <a:pPr algn="ctr"/>
            <a:r>
              <a:rPr lang="en-US" sz="54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Merry Christmas</a:t>
            </a:r>
            <a:endParaRPr lang="en-US" sz="54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5122" name="Picture 2" descr="Image result for christmas minimalis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23047"/>
            <a:ext cx="5000625" cy="2815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0" y="4829707"/>
            <a:ext cx="5000625" cy="2019825"/>
          </a:xfrm>
          <a:prstGeom prst="rect">
            <a:avLst/>
          </a:prstGeom>
          <a:solidFill>
            <a:srgbClr val="B83E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-1" y="11690"/>
            <a:ext cx="5000625" cy="2019825"/>
          </a:xfrm>
          <a:prstGeom prst="rect">
            <a:avLst/>
          </a:prstGeom>
          <a:solidFill>
            <a:srgbClr val="B83E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3318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60067" y="2533144"/>
            <a:ext cx="5080000" cy="1794934"/>
          </a:xfrm>
        </p:spPr>
        <p:txBody>
          <a:bodyPr>
            <a:noAutofit/>
          </a:bodyPr>
          <a:lstStyle/>
          <a:p>
            <a:pPr algn="ctr"/>
            <a:r>
              <a:rPr lang="en-US" sz="54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Marilyn Monroe </a:t>
            </a:r>
            <a:endParaRPr lang="en-US" sz="54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4" name="Picture 2" descr="Image result for minimalist poster marilyn monro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14475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3926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60067" y="2533144"/>
            <a:ext cx="5080000" cy="1794934"/>
          </a:xfrm>
        </p:spPr>
        <p:txBody>
          <a:bodyPr>
            <a:noAutofit/>
          </a:bodyPr>
          <a:lstStyle/>
          <a:p>
            <a:pPr algn="ctr"/>
            <a:r>
              <a:rPr lang="en-US" sz="54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Hitler </a:t>
            </a:r>
            <a:endParaRPr lang="en-US" sz="54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20482" name="Picture 2" descr="Image result for minimalist post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"/>
            <a:ext cx="484321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2065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60067" y="2533144"/>
            <a:ext cx="5080000" cy="1794934"/>
          </a:xfrm>
        </p:spPr>
        <p:txBody>
          <a:bodyPr>
            <a:noAutofit/>
          </a:bodyPr>
          <a:lstStyle/>
          <a:p>
            <a:pPr algn="ctr"/>
            <a:r>
              <a:rPr lang="en-US" sz="54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Titanic</a:t>
            </a:r>
            <a:endParaRPr lang="en-US" sz="54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844374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38018" y="457199"/>
            <a:ext cx="3543301" cy="88053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738018" y="5554133"/>
            <a:ext cx="3543301" cy="880534"/>
          </a:xfrm>
          <a:prstGeom prst="rect">
            <a:avLst/>
          </a:prstGeom>
          <a:solidFill>
            <a:srgbClr val="4AB3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437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animBg="1"/>
      <p:bldP spid="7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60067" y="2533144"/>
            <a:ext cx="5080000" cy="1794934"/>
          </a:xfrm>
        </p:spPr>
        <p:txBody>
          <a:bodyPr>
            <a:noAutofit/>
          </a:bodyPr>
          <a:lstStyle/>
          <a:p>
            <a:pPr algn="ctr"/>
            <a:r>
              <a:rPr lang="en-US" sz="54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Sherlock Holmes </a:t>
            </a:r>
            <a:endParaRPr lang="en-US" sz="54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10242" name="Picture 2" descr="Image result for minimalist post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732867" cy="6884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448733" y="4377267"/>
            <a:ext cx="3843867" cy="1735666"/>
          </a:xfrm>
          <a:prstGeom prst="rect">
            <a:avLst/>
          </a:prstGeom>
          <a:solidFill>
            <a:srgbClr val="FB26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3554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60067" y="2533144"/>
            <a:ext cx="5080000" cy="1794934"/>
          </a:xfrm>
        </p:spPr>
        <p:txBody>
          <a:bodyPr>
            <a:noAutofit/>
          </a:bodyPr>
          <a:lstStyle/>
          <a:p>
            <a:pPr algn="ctr"/>
            <a:r>
              <a:rPr lang="en-US" sz="54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Beauty and the Beast </a:t>
            </a:r>
            <a:endParaRPr lang="en-US" sz="54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21506" name="Picture 2" descr="Image result for minimalist post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139267" cy="6852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797982" y="5579531"/>
            <a:ext cx="3543301" cy="1134535"/>
          </a:xfrm>
          <a:prstGeom prst="rect">
            <a:avLst/>
          </a:prstGeom>
          <a:solidFill>
            <a:srgbClr val="653F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18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60067" y="2533144"/>
            <a:ext cx="5080000" cy="1794934"/>
          </a:xfrm>
        </p:spPr>
        <p:txBody>
          <a:bodyPr>
            <a:noAutofit/>
          </a:bodyPr>
          <a:lstStyle/>
          <a:p>
            <a:pPr algn="ctr"/>
            <a:r>
              <a:rPr lang="en-US" sz="54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Star Wars</a:t>
            </a:r>
            <a:endParaRPr lang="en-US" sz="54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17410" name="Picture 2" descr="Image result for minimalist post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84830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1357" y="4867804"/>
            <a:ext cx="514350" cy="14573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5707" y="4867804"/>
            <a:ext cx="514350" cy="14573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57" y="4867804"/>
            <a:ext cx="514350" cy="14573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4407" y="4867804"/>
            <a:ext cx="514350" cy="14573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88757" y="4867803"/>
            <a:ext cx="514350" cy="14573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37492" y="6053667"/>
            <a:ext cx="514350" cy="271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7867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Image result for handing out flier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0933" cy="687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Related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1900" y="2404533"/>
            <a:ext cx="3340100" cy="4453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Image result for advertising sign guy 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8733" y="1414092"/>
            <a:ext cx="7027333" cy="4640691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9285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60067" y="2533144"/>
            <a:ext cx="5080000" cy="1794934"/>
          </a:xfrm>
        </p:spPr>
        <p:txBody>
          <a:bodyPr>
            <a:noAutofit/>
          </a:bodyPr>
          <a:lstStyle/>
          <a:p>
            <a:pPr algn="ctr"/>
            <a:r>
              <a:rPr lang="en-US" sz="54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Jaws</a:t>
            </a:r>
            <a:endParaRPr lang="en-US" sz="54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18434" name="Picture 2" descr="Image result for minimalist post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4850071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1016001" y="5647265"/>
            <a:ext cx="2963332" cy="1066802"/>
          </a:xfrm>
          <a:prstGeom prst="rect">
            <a:avLst/>
          </a:prstGeom>
          <a:solidFill>
            <a:srgbClr val="0305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0727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60067" y="2533144"/>
            <a:ext cx="5080000" cy="1794934"/>
          </a:xfrm>
        </p:spPr>
        <p:txBody>
          <a:bodyPr>
            <a:noAutofit/>
          </a:bodyPr>
          <a:lstStyle/>
          <a:p>
            <a:pPr algn="ctr"/>
            <a:r>
              <a:rPr lang="en-US" sz="54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Bruno Mars</a:t>
            </a:r>
            <a:endParaRPr lang="en-US" sz="54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27650" name="Picture 2" descr="Image result for minimalist poster bruno mar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"/>
            <a:ext cx="4846212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687915" y="5901266"/>
            <a:ext cx="3543301" cy="880534"/>
          </a:xfrm>
          <a:prstGeom prst="rect">
            <a:avLst/>
          </a:prstGeom>
          <a:solidFill>
            <a:srgbClr val="E9C3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1550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60067" y="2533144"/>
            <a:ext cx="5080000" cy="1794934"/>
          </a:xfrm>
        </p:spPr>
        <p:txBody>
          <a:bodyPr>
            <a:noAutofit/>
          </a:bodyPr>
          <a:lstStyle/>
          <a:p>
            <a:pPr algn="ctr"/>
            <a:r>
              <a:rPr lang="en-US" sz="54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Expressionism </a:t>
            </a:r>
            <a:br>
              <a:rPr lang="en-US" sz="54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</a:br>
            <a:r>
              <a:rPr lang="en-US" sz="28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(The Scream – </a:t>
            </a:r>
            <a:r>
              <a:rPr lang="en-US" sz="2800" b="1" dirty="0" err="1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Edvard</a:t>
            </a:r>
            <a:r>
              <a:rPr lang="en-US" sz="28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 Munch) </a:t>
            </a:r>
            <a:endParaRPr lang="en-US" sz="28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15362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842933" cy="6852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585618" y="5808133"/>
            <a:ext cx="3543301" cy="880534"/>
          </a:xfrm>
          <a:prstGeom prst="rect">
            <a:avLst/>
          </a:prstGeom>
          <a:solidFill>
            <a:srgbClr val="C73D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5662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60067" y="2533144"/>
            <a:ext cx="5080000" cy="1794934"/>
          </a:xfrm>
        </p:spPr>
        <p:txBody>
          <a:bodyPr>
            <a:noAutofit/>
          </a:bodyPr>
          <a:lstStyle/>
          <a:p>
            <a:pPr algn="ctr"/>
            <a:r>
              <a:rPr lang="en-US" sz="54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La </a:t>
            </a:r>
            <a:r>
              <a:rPr lang="en-US" sz="5400" b="1" dirty="0" err="1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La</a:t>
            </a:r>
            <a:r>
              <a:rPr lang="en-US" sz="54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 Land</a:t>
            </a:r>
            <a:endParaRPr lang="en-US" sz="54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4098" name="Picture 2" descr="Image result for minimalist post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902200" cy="6872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4370" y="414337"/>
            <a:ext cx="2697163" cy="1000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268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60067" y="2533144"/>
            <a:ext cx="5080000" cy="1794934"/>
          </a:xfrm>
        </p:spPr>
        <p:txBody>
          <a:bodyPr>
            <a:noAutofit/>
          </a:bodyPr>
          <a:lstStyle/>
          <a:p>
            <a:pPr algn="ctr"/>
            <a:r>
              <a:rPr lang="en-US" sz="54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Michael Jackson</a:t>
            </a:r>
            <a:endParaRPr lang="en-US" sz="54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4842853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200" y="330729"/>
            <a:ext cx="4362450" cy="981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6195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60067" y="2533144"/>
            <a:ext cx="5080000" cy="1794934"/>
          </a:xfrm>
        </p:spPr>
        <p:txBody>
          <a:bodyPr>
            <a:noAutofit/>
          </a:bodyPr>
          <a:lstStyle/>
          <a:p>
            <a:pPr algn="ctr"/>
            <a:r>
              <a:rPr lang="en-US" sz="54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Mount Everest </a:t>
            </a:r>
            <a:endParaRPr lang="en-US" sz="54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6146" name="Picture 2" descr="Image result for everest minimalis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362498"/>
            <a:ext cx="4631267" cy="8220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558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60067" y="2533144"/>
            <a:ext cx="5080000" cy="1794934"/>
          </a:xfrm>
        </p:spPr>
        <p:txBody>
          <a:bodyPr>
            <a:noAutofit/>
          </a:bodyPr>
          <a:lstStyle/>
          <a:p>
            <a:pPr algn="ctr"/>
            <a:r>
              <a:rPr lang="en-US" sz="54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Lord of the Rings</a:t>
            </a:r>
            <a:endParaRPr lang="en-US" sz="54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8194" name="Picture 2" descr="Image result for minimalist post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4715933" cy="6828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499532" y="4842932"/>
            <a:ext cx="3843867" cy="1481668"/>
          </a:xfrm>
          <a:prstGeom prst="rect">
            <a:avLst/>
          </a:prstGeom>
          <a:solidFill>
            <a:srgbClr val="0101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9348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60067" y="2533144"/>
            <a:ext cx="5080000" cy="1794934"/>
          </a:xfrm>
        </p:spPr>
        <p:txBody>
          <a:bodyPr>
            <a:noAutofit/>
          </a:bodyPr>
          <a:lstStyle/>
          <a:p>
            <a:pPr algn="ctr"/>
            <a:r>
              <a:rPr lang="en-US" sz="54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Snow White and the Seven Dwarfs </a:t>
            </a:r>
            <a:endParaRPr lang="en-US" sz="54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19458" name="Picture 2" descr="Image result for minimalist post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484766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652182" y="4817532"/>
            <a:ext cx="3543301" cy="1507068"/>
          </a:xfrm>
          <a:prstGeom prst="rect">
            <a:avLst/>
          </a:prstGeom>
          <a:solidFill>
            <a:srgbClr val="0E0E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8674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60067" y="2533144"/>
            <a:ext cx="5080000" cy="1794934"/>
          </a:xfrm>
        </p:spPr>
        <p:txBody>
          <a:bodyPr>
            <a:noAutofit/>
          </a:bodyPr>
          <a:lstStyle/>
          <a:p>
            <a:pPr algn="ctr"/>
            <a:r>
              <a:rPr lang="en-US" sz="54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The Martian </a:t>
            </a:r>
            <a:endParaRPr lang="en-US" sz="54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9218" name="Picture 2" descr="Image result for minimalist post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826000" cy="6828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62466" y="5460999"/>
            <a:ext cx="4207933" cy="1151468"/>
          </a:xfrm>
          <a:prstGeom prst="rect">
            <a:avLst/>
          </a:prstGeom>
          <a:solidFill>
            <a:srgbClr val="292A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6190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60067" y="2533144"/>
            <a:ext cx="5080000" cy="1794934"/>
          </a:xfrm>
        </p:spPr>
        <p:txBody>
          <a:bodyPr>
            <a:noAutofit/>
          </a:bodyPr>
          <a:lstStyle/>
          <a:p>
            <a:pPr algn="ctr"/>
            <a:r>
              <a:rPr lang="en-US" sz="54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San Francisco   </a:t>
            </a:r>
            <a:endParaRPr lang="en-US" sz="54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13314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503333" cy="6879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41299" y="237065"/>
            <a:ext cx="3543301" cy="719667"/>
          </a:xfrm>
          <a:prstGeom prst="rect">
            <a:avLst/>
          </a:prstGeom>
          <a:solidFill>
            <a:srgbClr val="F6ED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5431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 descr="Image result for bus advertisi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0" y="0"/>
            <a:ext cx="13716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9999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60067" y="2533144"/>
            <a:ext cx="5080000" cy="1794934"/>
          </a:xfrm>
        </p:spPr>
        <p:txBody>
          <a:bodyPr>
            <a:noAutofit/>
          </a:bodyPr>
          <a:lstStyle/>
          <a:p>
            <a:pPr algn="ctr"/>
            <a:r>
              <a:rPr lang="en-US" sz="54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Fight Club </a:t>
            </a:r>
            <a:endParaRPr lang="en-US" sz="54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"/>
            <a:ext cx="4629873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43284" y="5206999"/>
            <a:ext cx="3543301" cy="1185334"/>
          </a:xfrm>
          <a:prstGeom prst="rect">
            <a:avLst/>
          </a:prstGeom>
          <a:solidFill>
            <a:srgbClr val="1C18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458617" y="262466"/>
            <a:ext cx="3543301" cy="880534"/>
          </a:xfrm>
          <a:prstGeom prst="rect">
            <a:avLst/>
          </a:prstGeom>
          <a:solidFill>
            <a:srgbClr val="1C18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1308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5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60067" y="2533144"/>
            <a:ext cx="5080000" cy="1794934"/>
          </a:xfrm>
        </p:spPr>
        <p:txBody>
          <a:bodyPr>
            <a:noAutofit/>
          </a:bodyPr>
          <a:lstStyle/>
          <a:p>
            <a:pPr algn="ctr"/>
            <a:r>
              <a:rPr lang="en-US" sz="54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Inception </a:t>
            </a:r>
            <a:endParaRPr lang="en-US" sz="54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16386" name="Picture 2" descr="Image result for minimalist post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428067" cy="6859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80817" y="5325533"/>
            <a:ext cx="3893250" cy="880534"/>
          </a:xfrm>
          <a:prstGeom prst="rect">
            <a:avLst/>
          </a:prstGeom>
          <a:solidFill>
            <a:srgbClr val="F472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4553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60067" y="2533144"/>
            <a:ext cx="5080000" cy="1794934"/>
          </a:xfrm>
        </p:spPr>
        <p:txBody>
          <a:bodyPr>
            <a:noAutofit/>
          </a:bodyPr>
          <a:lstStyle/>
          <a:p>
            <a:pPr algn="ctr"/>
            <a:r>
              <a:rPr lang="en-US" sz="54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The Beatles </a:t>
            </a:r>
            <a:endParaRPr lang="en-US" sz="54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4893733" cy="695597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40751" y="406399"/>
            <a:ext cx="3543301" cy="719667"/>
          </a:xfrm>
          <a:prstGeom prst="rect">
            <a:avLst/>
          </a:prstGeom>
          <a:solidFill>
            <a:srgbClr val="2D48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7310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60067" y="2533144"/>
            <a:ext cx="5080000" cy="1794934"/>
          </a:xfrm>
        </p:spPr>
        <p:txBody>
          <a:bodyPr>
            <a:noAutofit/>
          </a:bodyPr>
          <a:lstStyle/>
          <a:p>
            <a:pPr algn="ctr"/>
            <a:r>
              <a:rPr lang="en-US" sz="54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Rapunzel </a:t>
            </a:r>
            <a:endParaRPr lang="en-US" sz="54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22530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673600" cy="6831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0" y="5078436"/>
            <a:ext cx="2362200" cy="1781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470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60067" y="2533144"/>
            <a:ext cx="5080000" cy="1794934"/>
          </a:xfrm>
        </p:spPr>
        <p:txBody>
          <a:bodyPr>
            <a:noAutofit/>
          </a:bodyPr>
          <a:lstStyle/>
          <a:p>
            <a:pPr algn="ctr"/>
            <a:r>
              <a:rPr lang="en-US" sz="54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1984</a:t>
            </a:r>
            <a:endParaRPr lang="en-US" sz="54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14338" name="Picture 2" descr="Image result for minimalist post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851400" cy="6859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545166" y="567266"/>
            <a:ext cx="1748367" cy="558802"/>
          </a:xfrm>
          <a:prstGeom prst="rect">
            <a:avLst/>
          </a:prstGeom>
          <a:solidFill>
            <a:srgbClr val="7E7F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2170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60067" y="2533144"/>
            <a:ext cx="5080000" cy="1794934"/>
          </a:xfrm>
        </p:spPr>
        <p:txBody>
          <a:bodyPr>
            <a:noAutofit/>
          </a:bodyPr>
          <a:lstStyle/>
          <a:p>
            <a:pPr algn="ctr"/>
            <a:r>
              <a:rPr lang="en-US" sz="54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The Wolf of Wall Street</a:t>
            </a:r>
            <a:endParaRPr lang="en-US" sz="54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2050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4859867" cy="6867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80819" y="321733"/>
            <a:ext cx="2318448" cy="1430868"/>
          </a:xfrm>
          <a:prstGeom prst="rect">
            <a:avLst/>
          </a:prstGeom>
          <a:solidFill>
            <a:srgbClr val="1C18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3977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60067" y="2533144"/>
            <a:ext cx="5080000" cy="1794934"/>
          </a:xfrm>
        </p:spPr>
        <p:txBody>
          <a:bodyPr>
            <a:noAutofit/>
          </a:bodyPr>
          <a:lstStyle/>
          <a:p>
            <a:pPr algn="ctr"/>
            <a:r>
              <a:rPr lang="en-US" sz="54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Batman</a:t>
            </a:r>
            <a:endParaRPr lang="en-US" sz="54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826000" cy="687104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498600" y="5046132"/>
            <a:ext cx="1763183" cy="1329267"/>
          </a:xfrm>
          <a:prstGeom prst="rect">
            <a:avLst/>
          </a:prstGeom>
          <a:solidFill>
            <a:srgbClr val="0F82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9967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60067" y="2533144"/>
            <a:ext cx="5080000" cy="1794934"/>
          </a:xfrm>
        </p:spPr>
        <p:txBody>
          <a:bodyPr>
            <a:noAutofit/>
          </a:bodyPr>
          <a:lstStyle/>
          <a:p>
            <a:pPr algn="ctr"/>
            <a:r>
              <a:rPr lang="en-US" sz="54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Forest Gump</a:t>
            </a:r>
            <a:endParaRPr lang="en-US" sz="54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12290" name="Picture 2" descr="Image result for minimalist post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84664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651670" y="5816599"/>
            <a:ext cx="3543301" cy="719667"/>
          </a:xfrm>
          <a:prstGeom prst="rect">
            <a:avLst/>
          </a:prstGeom>
          <a:solidFill>
            <a:srgbClr val="7BB3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6816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Create a minimalist Poster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No writing</a:t>
            </a:r>
          </a:p>
          <a:p>
            <a:endParaRPr lang="en-US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  <a:p>
            <a:r>
              <a:rPr lang="en-US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Can only use scissors and glue.  </a:t>
            </a:r>
          </a:p>
          <a:p>
            <a:endParaRPr lang="en-US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  <a:p>
            <a:endParaRPr lang="en-US" dirty="0" smtClean="0">
              <a:solidFill>
                <a:schemeClr val="accent4">
                  <a:lumMod val="20000"/>
                  <a:lumOff val="80000"/>
                </a:schemeClr>
              </a:solidFill>
            </a:endParaRPr>
          </a:p>
          <a:p>
            <a:r>
              <a:rPr lang="en-US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It can be anything. </a:t>
            </a:r>
            <a:endParaRPr lang="en-US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1026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0741" y="2675467"/>
            <a:ext cx="3853392" cy="3853393"/>
          </a:xfrm>
          <a:prstGeom prst="ellipse">
            <a:avLst/>
          </a:prstGeom>
          <a:ln>
            <a:noFill/>
          </a:ln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1044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Write the title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Choose another poster and give it a title </a:t>
            </a:r>
          </a:p>
          <a:p>
            <a:endParaRPr lang="en-US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  <a:p>
            <a:r>
              <a:rPr lang="en-US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Maximum 7 words</a:t>
            </a:r>
            <a:endParaRPr lang="en-US" dirty="0" smtClean="0">
              <a:solidFill>
                <a:schemeClr val="accent4">
                  <a:lumMod val="20000"/>
                  <a:lumOff val="80000"/>
                </a:schemeClr>
              </a:solidFill>
            </a:endParaRPr>
          </a:p>
          <a:p>
            <a:endParaRPr lang="en-US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  <a:p>
            <a:endParaRPr lang="en-US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40685" y="1959081"/>
            <a:ext cx="3248368" cy="4598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741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 descr="Image result for van advertisi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08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5660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Write the “tag line”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A catch phrase </a:t>
            </a:r>
          </a:p>
          <a:p>
            <a:endParaRPr lang="en-US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  <a:p>
            <a:r>
              <a:rPr lang="en-US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Something memorable  </a:t>
            </a:r>
            <a:endParaRPr lang="en-US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2050" name="Picture 2" descr="Image result for taglin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3609" y="1690688"/>
            <a:ext cx="3930554" cy="4754033"/>
          </a:xfrm>
          <a:prstGeom prst="rect">
            <a:avLst/>
          </a:prstGeom>
          <a:noFill/>
          <a:effectLst>
            <a:glow rad="419100">
              <a:schemeClr val="tx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581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Write the review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“Greatest movie of the year” – Daffy Duck</a:t>
            </a:r>
          </a:p>
          <a:p>
            <a:endParaRPr lang="en-US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  <a:p>
            <a:r>
              <a:rPr lang="en-US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“Outstanding singing!” </a:t>
            </a:r>
            <a:br>
              <a:rPr lang="en-US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</a:br>
            <a:r>
              <a:rPr lang="en-US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     	– A guy I met once </a:t>
            </a:r>
          </a:p>
          <a:p>
            <a:endParaRPr lang="en-US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  <a:p>
            <a:r>
              <a:rPr lang="en-US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“I was blown away!” </a:t>
            </a:r>
            <a:br>
              <a:rPr lang="en-US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</a:br>
            <a:r>
              <a:rPr lang="en-US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	– Myth Busters </a:t>
            </a:r>
            <a:endParaRPr lang="en-US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3074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6849" y="2368592"/>
            <a:ext cx="5984188" cy="4489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4629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Write the </a:t>
            </a:r>
            <a:r>
              <a:rPr lang="en-US" dirty="0" smtClean="0"/>
              <a:t>Description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What do you think this is about?</a:t>
            </a:r>
          </a:p>
          <a:p>
            <a:endParaRPr lang="en-US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  <a:p>
            <a:r>
              <a:rPr lang="en-US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Briefly summarize what you think based on: the title, slogan, </a:t>
            </a:r>
            <a:r>
              <a:rPr lang="en-US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and review.  </a:t>
            </a:r>
            <a:endParaRPr lang="en-US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7017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False Advertising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https://</a:t>
            </a:r>
            <a:r>
              <a:rPr lang="en-US" dirty="0" smtClean="0">
                <a:hlinkClick r:id="rId2"/>
              </a:rPr>
              <a:t>www.youtube.com/watch?v=pRRUgI_iUXI&amp;t=22s</a:t>
            </a:r>
            <a:r>
              <a:rPr lang="en-US" dirty="0" smtClean="0"/>
              <a:t>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5666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66" y="-1511396"/>
            <a:ext cx="12192000" cy="8369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2832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8" name="Picture 2" descr="Image result for sidewalk advertisi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066" y="0"/>
            <a:ext cx="10193867" cy="764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2602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417</TotalTime>
  <Words>225</Words>
  <Application>Microsoft Office PowerPoint</Application>
  <PresentationFormat>Widescreen</PresentationFormat>
  <Paragraphs>81</Paragraphs>
  <Slides>73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73</vt:i4>
      </vt:variant>
    </vt:vector>
  </HeadingPairs>
  <TitlesOfParts>
    <vt:vector size="77" baseType="lpstr">
      <vt:lpstr>Arial</vt:lpstr>
      <vt:lpstr>Calibri</vt:lpstr>
      <vt:lpstr>Calibri Light</vt:lpstr>
      <vt:lpstr>Office Theme</vt:lpstr>
      <vt:lpstr>The Influence of Reading</vt:lpstr>
      <vt:lpstr>When you walk down the street in America, what can you read in English?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Billboards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Billboard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This is also true for posters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Minimalism  </vt:lpstr>
      <vt:lpstr>Lion King</vt:lpstr>
      <vt:lpstr>Finding Nemo</vt:lpstr>
      <vt:lpstr>Merry Christmas</vt:lpstr>
      <vt:lpstr>Marilyn Monroe </vt:lpstr>
      <vt:lpstr>Hitler </vt:lpstr>
      <vt:lpstr>Titanic</vt:lpstr>
      <vt:lpstr>Sherlock Holmes </vt:lpstr>
      <vt:lpstr>Beauty and the Beast </vt:lpstr>
      <vt:lpstr>Star Wars</vt:lpstr>
      <vt:lpstr>Jaws</vt:lpstr>
      <vt:lpstr>Bruno Mars</vt:lpstr>
      <vt:lpstr>Expressionism  (The Scream – Edvard Munch) </vt:lpstr>
      <vt:lpstr>La La Land</vt:lpstr>
      <vt:lpstr>Michael Jackson</vt:lpstr>
      <vt:lpstr>Mount Everest </vt:lpstr>
      <vt:lpstr>Lord of the Rings</vt:lpstr>
      <vt:lpstr>Snow White and the Seven Dwarfs </vt:lpstr>
      <vt:lpstr>The Martian </vt:lpstr>
      <vt:lpstr>San Francisco   </vt:lpstr>
      <vt:lpstr>Fight Club </vt:lpstr>
      <vt:lpstr>Inception </vt:lpstr>
      <vt:lpstr>The Beatles </vt:lpstr>
      <vt:lpstr>Rapunzel </vt:lpstr>
      <vt:lpstr>1984</vt:lpstr>
      <vt:lpstr>The Wolf of Wall Street</vt:lpstr>
      <vt:lpstr>Batman</vt:lpstr>
      <vt:lpstr>Forest Gump</vt:lpstr>
      <vt:lpstr>Create a minimalist Poster</vt:lpstr>
      <vt:lpstr>Write the title </vt:lpstr>
      <vt:lpstr>Write the “tag line” </vt:lpstr>
      <vt:lpstr>Write the review</vt:lpstr>
      <vt:lpstr>Write the Description </vt:lpstr>
      <vt:lpstr>False Advertising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Influence of Reading</dc:title>
  <dc:creator>Joseph Moore</dc:creator>
  <cp:lastModifiedBy>Joseph Moore</cp:lastModifiedBy>
  <cp:revision>34</cp:revision>
  <dcterms:created xsi:type="dcterms:W3CDTF">2019-01-22T00:21:19Z</dcterms:created>
  <dcterms:modified xsi:type="dcterms:W3CDTF">2019-01-28T05:36:36Z</dcterms:modified>
</cp:coreProperties>
</file>