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5" r:id="rId3"/>
    <p:sldId id="257" r:id="rId4"/>
    <p:sldId id="298" r:id="rId5"/>
    <p:sldId id="259" r:id="rId6"/>
    <p:sldId id="258" r:id="rId7"/>
    <p:sldId id="299" r:id="rId8"/>
    <p:sldId id="294" r:id="rId9"/>
    <p:sldId id="260" r:id="rId10"/>
    <p:sldId id="267" r:id="rId11"/>
    <p:sldId id="272" r:id="rId12"/>
    <p:sldId id="266" r:id="rId13"/>
    <p:sldId id="290" r:id="rId14"/>
    <p:sldId id="293" r:id="rId15"/>
    <p:sldId id="268" r:id="rId16"/>
    <p:sldId id="273" r:id="rId17"/>
    <p:sldId id="274" r:id="rId18"/>
    <p:sldId id="291" r:id="rId19"/>
    <p:sldId id="292" r:id="rId20"/>
    <p:sldId id="275" r:id="rId21"/>
    <p:sldId id="276" r:id="rId22"/>
    <p:sldId id="277" r:id="rId23"/>
    <p:sldId id="297" r:id="rId24"/>
    <p:sldId id="295" r:id="rId25"/>
    <p:sldId id="278" r:id="rId26"/>
    <p:sldId id="279" r:id="rId27"/>
    <p:sldId id="282" r:id="rId28"/>
    <p:sldId id="283" r:id="rId29"/>
    <p:sldId id="284" r:id="rId30"/>
    <p:sldId id="285" r:id="rId31"/>
    <p:sldId id="286" r:id="rId32"/>
    <p:sldId id="280" r:id="rId33"/>
    <p:sldId id="287" r:id="rId34"/>
    <p:sldId id="288" r:id="rId35"/>
    <p:sldId id="289" r:id="rId36"/>
    <p:sldId id="296" r:id="rId37"/>
    <p:sldId id="281" r:id="rId38"/>
    <p:sldId id="30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4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9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2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61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20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5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26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1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8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2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9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8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2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7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6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dditional%20ppt/what%20is%20it%20game.pptx" TargetMode="External"/><Relationship Id="rId2" Type="http://schemas.openxmlformats.org/officeDocument/2006/relationships/hyperlink" Target="http://www.esltoybox.com/?page_id=117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toybox.com/?page_id=122" TargetMode="External"/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dditional%20ppt/guessing%20gifs.pptx" TargetMode="External"/><Relationship Id="rId2" Type="http://schemas.openxmlformats.org/officeDocument/2006/relationships/hyperlink" Target="http://www.esltoybox.com/?page_id=228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toybox.com/?page_id=235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dditional%20ppt/What-is-he-doing-battleship.pptx" TargetMode="External"/><Relationship Id="rId2" Type="http://schemas.openxmlformats.org/officeDocument/2006/relationships/hyperlink" Target="http://www.esltoybox.com/?page_id=404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toybox.com/?page_id=356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toybox.com/?page_id=470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toybox.com/?page_id=480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toybox.com/?page_id=663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askirklees.wordpress.com/2014/10/31/ican-stages-of-speech-and-language-development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kr/pin/260927372146390017/?lp=tru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Some Speaking </a:t>
            </a:r>
            <a:r>
              <a:rPr lang="en-US" cap="none" dirty="0"/>
              <a:t>G</a:t>
            </a:r>
            <a:r>
              <a:rPr lang="en-US" cap="none" dirty="0" smtClean="0"/>
              <a:t>ames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CIT - Elementary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What is this? 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>
                <a:hlinkClick r:id="rId2"/>
              </a:rPr>
              <a:t>http://www.esltoybox.com/?</a:t>
            </a:r>
            <a:r>
              <a:rPr lang="en-US" dirty="0" smtClean="0">
                <a:hlinkClick r:id="rId2"/>
              </a:rPr>
              <a:t>page_id=117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le 3">
            <a:hlinkClick r:id="rId3" action="ppaction://hlinkpres?slideindex=1&amp;slidetitle="/>
          </p:cNvPr>
          <p:cNvSpPr/>
          <p:nvPr/>
        </p:nvSpPr>
        <p:spPr>
          <a:xfrm>
            <a:off x="8280400" y="5528733"/>
            <a:ext cx="3107267" cy="103293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Link to PPT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7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liparts.co/cliparts/6ip/5G7/6ip5G775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995"/>
            <a:ext cx="12192000" cy="63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Do You Like Broccoli?  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www.youtube.com/watch?v=frN3nvhIHUk</a:t>
            </a:r>
            <a:r>
              <a:rPr lang="en-US" dirty="0" smtClean="0"/>
              <a:t> </a:t>
            </a:r>
          </a:p>
          <a:p>
            <a:pPr algn="ctr"/>
            <a:r>
              <a:rPr lang="en-US" dirty="0">
                <a:hlinkClick r:id="rId3"/>
              </a:rPr>
              <a:t>http://www.esltoybox.com/?</a:t>
            </a:r>
            <a:r>
              <a:rPr lang="en-US" dirty="0" smtClean="0">
                <a:hlinkClick r:id="rId3"/>
              </a:rPr>
              <a:t>page_id=122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 설명선 3"/>
          <p:cNvSpPr/>
          <p:nvPr/>
        </p:nvSpPr>
        <p:spPr>
          <a:xfrm>
            <a:off x="1919536" y="3573016"/>
            <a:ext cx="3888432" cy="2304256"/>
          </a:xfrm>
          <a:prstGeom prst="wedgeRectCallout">
            <a:avLst>
              <a:gd name="adj1" fmla="val -50582"/>
              <a:gd name="adj2" fmla="val 9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chicken?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4" descr="http://images.clipartpanda.com/cooked-chicken-clipart-cooked-chicken-clip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5680" y="764704"/>
            <a:ext cx="2520280" cy="2016224"/>
          </a:xfrm>
          <a:prstGeom prst="rect">
            <a:avLst/>
          </a:prstGeom>
          <a:noFill/>
        </p:spPr>
      </p:pic>
      <p:sp>
        <p:nvSpPr>
          <p:cNvPr id="6" name="사각형 설명선 5"/>
          <p:cNvSpPr/>
          <p:nvPr/>
        </p:nvSpPr>
        <p:spPr>
          <a:xfrm>
            <a:off x="6456040" y="3501008"/>
            <a:ext cx="3888432" cy="2304256"/>
          </a:xfrm>
          <a:prstGeom prst="wedgeRectCallout">
            <a:avLst>
              <a:gd name="adj1" fmla="val 48298"/>
              <a:gd name="adj2" fmla="val 964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 do.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6" descr="http://images.clipartpanda.com/free-birthday-cake-clip-art-clipart-of-cakesbirthday-cake-clipart-clipart-panda---free-clipart-images-ozv4zl5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908720"/>
            <a:ext cx="1972122" cy="1972122"/>
          </a:xfrm>
          <a:prstGeom prst="rect">
            <a:avLst/>
          </a:prstGeom>
          <a:noFill/>
        </p:spPr>
      </p:pic>
      <p:sp>
        <p:nvSpPr>
          <p:cNvPr id="8" name="사각형 설명선 7"/>
          <p:cNvSpPr/>
          <p:nvPr/>
        </p:nvSpPr>
        <p:spPr>
          <a:xfrm>
            <a:off x="1955540" y="3573016"/>
            <a:ext cx="3888432" cy="2304256"/>
          </a:xfrm>
          <a:prstGeom prst="wedgeRectCallout">
            <a:avLst>
              <a:gd name="adj1" fmla="val -50582"/>
              <a:gd name="adj2" fmla="val 9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cake?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사각형 설명선 8"/>
          <p:cNvSpPr/>
          <p:nvPr/>
        </p:nvSpPr>
        <p:spPr>
          <a:xfrm>
            <a:off x="6456040" y="3501008"/>
            <a:ext cx="3888432" cy="2304256"/>
          </a:xfrm>
          <a:prstGeom prst="wedgeRectCallout">
            <a:avLst>
              <a:gd name="adj1" fmla="val 48298"/>
              <a:gd name="adj2" fmla="val 964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 do.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십자형 10"/>
          <p:cNvSpPr/>
          <p:nvPr/>
        </p:nvSpPr>
        <p:spPr>
          <a:xfrm>
            <a:off x="5807968" y="1273256"/>
            <a:ext cx="1152128" cy="1252042"/>
          </a:xfrm>
          <a:prstGeom prst="plus">
            <a:avLst>
              <a:gd name="adj" fmla="val 402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 설명선 11"/>
          <p:cNvSpPr/>
          <p:nvPr/>
        </p:nvSpPr>
        <p:spPr>
          <a:xfrm>
            <a:off x="1919536" y="3573016"/>
            <a:ext cx="3888432" cy="2304256"/>
          </a:xfrm>
          <a:prstGeom prst="wedgeRectCallout">
            <a:avLst>
              <a:gd name="adj1" fmla="val -50582"/>
              <a:gd name="adj2" fmla="val 9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</a:t>
            </a:r>
            <a:b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chicken cake?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6472994" y="3520058"/>
            <a:ext cx="3888432" cy="2304256"/>
          </a:xfrm>
          <a:prstGeom prst="wedgeRectCallout">
            <a:avLst>
              <a:gd name="adj1" fmla="val 48298"/>
              <a:gd name="adj2" fmla="val 964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I don’t.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7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4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 Grade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85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Early Production – Speech Emergence  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Games focused on: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Questions and Answers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Information Gap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Role Play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*Use of Structure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Guessing Gifs 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>
                <a:hlinkClick r:id="rId2"/>
              </a:rPr>
              <a:t>http://www.esltoybox.com/?</a:t>
            </a:r>
            <a:r>
              <a:rPr lang="en-US" dirty="0" smtClean="0">
                <a:hlinkClick r:id="rId2"/>
              </a:rPr>
              <a:t>page_id=228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le 3">
            <a:hlinkClick r:id="rId3" action="ppaction://hlinkpres?slideindex=1&amp;slidetitle="/>
          </p:cNvPr>
          <p:cNvSpPr/>
          <p:nvPr/>
        </p:nvSpPr>
        <p:spPr>
          <a:xfrm>
            <a:off x="8280400" y="5528733"/>
            <a:ext cx="3107267" cy="103293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Link to PPT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31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Where Are They Game? 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>
                <a:hlinkClick r:id="rId2"/>
              </a:rPr>
              <a:t>http://www.esltoybox.com/?</a:t>
            </a:r>
            <a:r>
              <a:rPr lang="en-US" dirty="0" smtClean="0">
                <a:hlinkClick r:id="rId2"/>
              </a:rPr>
              <a:t>page_id=235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How to play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and the leader will place the characters in their house.  </a:t>
            </a:r>
          </a:p>
          <a:p>
            <a:pPr lvl="1"/>
            <a:r>
              <a:rPr lang="en-US" dirty="0" smtClean="0"/>
              <a:t>Leader should do this in secret. 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Students will ask where each character (mother, father, grandma…) is</a:t>
            </a:r>
          </a:p>
          <a:p>
            <a:pPr lvl="1"/>
            <a:r>
              <a:rPr lang="en-US" dirty="0" smtClean="0"/>
              <a:t>The leader will answer, “He / She is in the _________” </a:t>
            </a:r>
          </a:p>
          <a:p>
            <a:endParaRPr lang="en-US" dirty="0"/>
          </a:p>
          <a:p>
            <a:r>
              <a:rPr lang="en-US" dirty="0" smtClean="0"/>
              <a:t>Students will check if it matches where they put their character.  </a:t>
            </a:r>
          </a:p>
          <a:p>
            <a:pPr lvl="1"/>
            <a:r>
              <a:rPr lang="en-US" dirty="0" smtClean="0"/>
              <a:t>Students receive a point for each correct guess.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468"/>
            <a:ext cx="12192001" cy="684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quiet </a:t>
            </a:r>
            <a:r>
              <a:rPr lang="en-US" dirty="0"/>
              <a:t>l</a:t>
            </a:r>
            <a:r>
              <a:rPr lang="en-US" dirty="0" smtClean="0"/>
              <a:t>anguage class is a wasted opportunity.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5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 Grade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85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Early Production – Speech Emergence  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Games focused on: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Realia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Useful Phrases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Context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*Creating New Sentences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*Manipulating Structure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What is he doing Battleship? 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>
                <a:hlinkClick r:id="rId2"/>
              </a:rPr>
              <a:t>http://www.esltoybox.com/?</a:t>
            </a:r>
            <a:r>
              <a:rPr lang="en-US" dirty="0" smtClean="0">
                <a:hlinkClick r:id="rId2"/>
              </a:rPr>
              <a:t>page_id=404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le 3">
            <a:hlinkClick r:id="rId3" action="ppaction://hlinkpres?slideindex=1&amp;slidetitle="/>
          </p:cNvPr>
          <p:cNvSpPr/>
          <p:nvPr/>
        </p:nvSpPr>
        <p:spPr>
          <a:xfrm>
            <a:off x="8280400" y="5528733"/>
            <a:ext cx="3107267" cy="103293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Link to PPT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193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Restaurant Role Play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 </a:t>
            </a:r>
            <a:r>
              <a:rPr lang="en-US" dirty="0">
                <a:hlinkClick r:id="rId2"/>
              </a:rPr>
              <a:t>http://www.esltoybox.com/?</a:t>
            </a:r>
            <a:r>
              <a:rPr lang="en-US" dirty="0" smtClean="0">
                <a:hlinkClick r:id="rId2"/>
              </a:rPr>
              <a:t>page_id=356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6814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Role Play: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Each group will choose one waiter / waitress.  </a:t>
            </a:r>
          </a:p>
          <a:p>
            <a:endParaRPr lang="en-US" altLang="ko-KR" dirty="0"/>
          </a:p>
          <a:p>
            <a:r>
              <a:rPr lang="en-US" altLang="ko-KR" dirty="0" smtClean="0"/>
              <a:t>The waitress will ask, “May I take your order?”</a:t>
            </a:r>
          </a:p>
          <a:p>
            <a:endParaRPr lang="en-US" altLang="ko-KR" dirty="0"/>
          </a:p>
          <a:p>
            <a:r>
              <a:rPr lang="en-US" altLang="ko-KR" dirty="0" smtClean="0"/>
              <a:t>The other students will make their order by asking, “May I have ____________?” </a:t>
            </a:r>
          </a:p>
          <a:p>
            <a:pPr lvl="1"/>
            <a:r>
              <a:rPr lang="en-US" altLang="ko-KR" dirty="0" smtClean="0"/>
              <a:t>The waiter / waitress will write down the orders.  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3" y="126708"/>
            <a:ext cx="3641199" cy="248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3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6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 Grade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85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Speech Emergence – Early Fluency  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Games focused on: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Improvised Answers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Opinion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Explanation and Description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Situational English (Realism)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*Building Creative Sentences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*Speed and Accuracy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Create a Mall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>
                <a:hlinkClick r:id="rId2"/>
              </a:rPr>
              <a:t>http://www.esltoybox.com/?</a:t>
            </a:r>
            <a:r>
              <a:rPr lang="en-US" dirty="0" smtClean="0">
                <a:hlinkClick r:id="rId2"/>
              </a:rPr>
              <a:t>page_id=470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8187070" y="4291445"/>
            <a:ext cx="3835212" cy="22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7348870" cy="17894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Put the stores into the mall on different floors</a:t>
            </a:r>
          </a:p>
          <a:p>
            <a:endParaRPr lang="en-US" dirty="0" smtClean="0"/>
          </a:p>
          <a:p>
            <a:r>
              <a:rPr lang="en-US" dirty="0" smtClean="0"/>
              <a:t>You can only put it there if there is space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454193" y="3873594"/>
            <a:ext cx="1120779" cy="1124433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Clothing  Store </a:t>
            </a:r>
            <a:endParaRPr lang="en-US" sz="16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275290" y="2882967"/>
            <a:ext cx="1886825" cy="1070516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Electronics  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82963" y="4923711"/>
            <a:ext cx="1904546" cy="1070516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Pet Shop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35590" y="3779258"/>
            <a:ext cx="2830236" cy="1070516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Theater 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668755" y="5073237"/>
            <a:ext cx="2358530" cy="1070516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Restaurant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939990" y="3779258"/>
            <a:ext cx="1415119" cy="1070516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Shoe Store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721" y="3810000"/>
            <a:ext cx="2009446" cy="23549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601133" y="266299"/>
            <a:ext cx="8610600" cy="12930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Build a Department Store: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39049 0.0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8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30495 -0.108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73984 0.082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1133" y="266299"/>
            <a:ext cx="8610600" cy="12930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Build a Department Store: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6206836" cy="23826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Put the store in the middle of the table</a:t>
            </a:r>
          </a:p>
          <a:p>
            <a:endParaRPr lang="en-US" dirty="0"/>
          </a:p>
          <a:p>
            <a:r>
              <a:rPr lang="en-US" dirty="0" smtClean="0"/>
              <a:t>Each student gets one color of department stores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4" y="4208318"/>
            <a:ext cx="4710546" cy="2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6664036" cy="32867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You can’t place the same store on the same floor. </a:t>
            </a:r>
          </a:p>
          <a:p>
            <a:endParaRPr lang="en-US" dirty="0"/>
          </a:p>
          <a:p>
            <a:r>
              <a:rPr lang="en-US" dirty="0" smtClean="0"/>
              <a:t>If the store doesn’t fit, you can’t put it in the mall.</a:t>
            </a:r>
          </a:p>
          <a:p>
            <a:endParaRPr lang="en-US" dirty="0"/>
          </a:p>
          <a:p>
            <a:r>
              <a:rPr lang="en-US" dirty="0" smtClean="0"/>
              <a:t>Take turns and be kind.  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6885" y="1563832"/>
            <a:ext cx="7148947" cy="402128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01133" y="266299"/>
            <a:ext cx="8610600" cy="12930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Build a Department Store: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002060"/>
                </a:solidFill>
              </a:rPr>
              <a:t>We will look at how to select appropriate games. 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We will try some games for each speaking level.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340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How to Play: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Choose a store</a:t>
            </a:r>
          </a:p>
          <a:p>
            <a:r>
              <a:rPr lang="en-US" dirty="0" smtClean="0"/>
              <a:t>The other players will ask, “Where is the _______”</a:t>
            </a:r>
          </a:p>
          <a:p>
            <a:endParaRPr lang="en-US" dirty="0"/>
          </a:p>
          <a:p>
            <a:r>
              <a:rPr lang="en-US" dirty="0" smtClean="0"/>
              <a:t>Roll the dice and say, “It’s on the _________ floor.”  </a:t>
            </a:r>
            <a:br>
              <a:rPr lang="en-US" dirty="0" smtClean="0"/>
            </a:br>
            <a:r>
              <a:rPr lang="en-US" dirty="0" smtClean="0"/>
              <a:t>     (6 </a:t>
            </a:r>
            <a:r>
              <a:rPr lang="en-US" smtClean="0"/>
              <a:t>= choice)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Try placing it on the board</a:t>
            </a:r>
          </a:p>
          <a:p>
            <a:pPr lvl="1"/>
            <a:r>
              <a:rPr lang="en-US" dirty="0" smtClean="0"/>
              <a:t>If it doesn’t fit, put it back in your hand.  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09" y="4237542"/>
            <a:ext cx="4658590" cy="26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15791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Points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altLang="ko-KR" dirty="0" smtClean="0"/>
              <a:t>One</a:t>
            </a:r>
            <a:r>
              <a:rPr lang="ko-KR" altLang="en-US" dirty="0" smtClean="0"/>
              <a:t> </a:t>
            </a:r>
            <a:r>
              <a:rPr lang="en-US" altLang="ko-KR" dirty="0" smtClean="0"/>
              <a:t>point for each store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bonus point for 2 stores on the </a:t>
            </a:r>
            <a:r>
              <a:rPr lang="en-US" b="1" dirty="0" smtClean="0"/>
              <a:t>same floor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altLang="ko-KR" dirty="0"/>
              <a:t>One </a:t>
            </a:r>
            <a:r>
              <a:rPr lang="en-US" altLang="ko-KR" dirty="0" smtClean="0"/>
              <a:t>more</a:t>
            </a:r>
            <a:r>
              <a:rPr lang="ko-KR" altLang="en-US" dirty="0" smtClean="0"/>
              <a:t> </a:t>
            </a:r>
            <a:r>
              <a:rPr lang="en-US" altLang="ko-KR" dirty="0" smtClean="0"/>
              <a:t>bonus </a:t>
            </a:r>
            <a:r>
              <a:rPr lang="en-US" altLang="ko-KR" dirty="0"/>
              <a:t>point for </a:t>
            </a:r>
            <a:r>
              <a:rPr lang="en-US" altLang="ko-KR" dirty="0" smtClean="0"/>
              <a:t>3 </a:t>
            </a:r>
            <a:r>
              <a:rPr lang="en-US" altLang="ko-KR" dirty="0"/>
              <a:t>stores on the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b="1" dirty="0" smtClean="0"/>
              <a:t>same </a:t>
            </a:r>
            <a:r>
              <a:rPr lang="en-US" altLang="ko-KR" b="1" dirty="0"/>
              <a:t>floor</a:t>
            </a:r>
            <a:r>
              <a:rPr lang="en-US" altLang="ko-KR" dirty="0"/>
              <a:t>.  </a:t>
            </a:r>
          </a:p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8362" y="1555581"/>
            <a:ext cx="7111227" cy="400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Holiday Calendar 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>
                <a:hlinkClick r:id="rId2"/>
              </a:rPr>
              <a:t>http://www.esltoybox.com/?</a:t>
            </a:r>
            <a:r>
              <a:rPr lang="en-US" dirty="0" smtClean="0">
                <a:hlinkClick r:id="rId2"/>
              </a:rPr>
              <a:t>page_id=480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Play 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Every student receives a card and a calendar.  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Students must ask each other, “When is __________?”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Write the name of the holiday on the calendar.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Take up the answers at the end.    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22"/>
            <a:ext cx="12192000" cy="6995991"/>
          </a:xfrm>
          <a:prstGeom prst="rect">
            <a:avLst/>
          </a:prstGeom>
        </p:spPr>
      </p:pic>
      <p:sp>
        <p:nvSpPr>
          <p:cNvPr id="128" name="직사각형 127"/>
          <p:cNvSpPr/>
          <p:nvPr/>
        </p:nvSpPr>
        <p:spPr>
          <a:xfrm>
            <a:off x="2223250" y="5901674"/>
            <a:ext cx="7720849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Donut 2"/>
          <p:cNvSpPr/>
          <p:nvPr/>
        </p:nvSpPr>
        <p:spPr>
          <a:xfrm>
            <a:off x="2315183" y="1391052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3265245" y="1942287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714676" y="174773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490083" y="176026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854778" y="1378081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331428" y="174773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780857" y="156290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545407" y="341116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518170" y="3041507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695224" y="3226342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228289" y="3595993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378120" y="358626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584353" y="303179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8547391" y="3391712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8055596" y="2131851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695224" y="541849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459812" y="487031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7584346" y="4873747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8313923" y="542479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8053235" y="561935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19"/>
          <p:cNvSpPr/>
          <p:nvPr/>
        </p:nvSpPr>
        <p:spPr>
          <a:xfrm>
            <a:off x="2798819" y="523293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19"/>
          <p:cNvSpPr/>
          <p:nvPr/>
        </p:nvSpPr>
        <p:spPr>
          <a:xfrm>
            <a:off x="3026375" y="5235027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19"/>
          <p:cNvSpPr/>
          <p:nvPr/>
        </p:nvSpPr>
        <p:spPr>
          <a:xfrm>
            <a:off x="6155724" y="5240637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구부러진 연결선 18"/>
          <p:cNvCxnSpPr/>
          <p:nvPr/>
        </p:nvCxnSpPr>
        <p:spPr>
          <a:xfrm rot="16200000" flipH="1">
            <a:off x="1521803" y="457308"/>
            <a:ext cx="1190191" cy="651353"/>
          </a:xfrm>
          <a:prstGeom prst="curvedConnector3">
            <a:avLst>
              <a:gd name="adj1" fmla="val 53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구부러진 연결선 28"/>
          <p:cNvCxnSpPr>
            <a:endCxn id="4" idx="7"/>
          </p:cNvCxnSpPr>
          <p:nvPr/>
        </p:nvCxnSpPr>
        <p:spPr>
          <a:xfrm>
            <a:off x="1791222" y="638826"/>
            <a:ext cx="1708170" cy="1343634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구부러진 연결선 31"/>
          <p:cNvCxnSpPr>
            <a:endCxn id="6" idx="1"/>
          </p:cNvCxnSpPr>
          <p:nvPr/>
        </p:nvCxnSpPr>
        <p:spPr>
          <a:xfrm>
            <a:off x="1791222" y="1077238"/>
            <a:ext cx="2739034" cy="723199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구부러진 연결선 34"/>
          <p:cNvCxnSpPr>
            <a:endCxn id="5" idx="4"/>
          </p:cNvCxnSpPr>
          <p:nvPr/>
        </p:nvCxnSpPr>
        <p:spPr>
          <a:xfrm>
            <a:off x="1791222" y="1524426"/>
            <a:ext cx="3060614" cy="497632"/>
          </a:xfrm>
          <a:prstGeom prst="curvedConnector4">
            <a:avLst>
              <a:gd name="adj1" fmla="val 11334"/>
              <a:gd name="adj2" fmla="val 1610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구부러진 연결선 47"/>
          <p:cNvCxnSpPr>
            <a:endCxn id="7" idx="0"/>
          </p:cNvCxnSpPr>
          <p:nvPr/>
        </p:nvCxnSpPr>
        <p:spPr>
          <a:xfrm rot="10800000" flipV="1">
            <a:off x="6991939" y="186767"/>
            <a:ext cx="3404665" cy="119131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구부러진 연결선 50"/>
          <p:cNvCxnSpPr>
            <a:endCxn id="8" idx="0"/>
          </p:cNvCxnSpPr>
          <p:nvPr/>
        </p:nvCxnSpPr>
        <p:spPr>
          <a:xfrm rot="10800000" flipV="1">
            <a:off x="7468589" y="638825"/>
            <a:ext cx="3022743" cy="110891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구부러진 연결선 53"/>
          <p:cNvCxnSpPr>
            <a:endCxn id="9" idx="7"/>
          </p:cNvCxnSpPr>
          <p:nvPr/>
        </p:nvCxnSpPr>
        <p:spPr>
          <a:xfrm rot="10800000" flipV="1">
            <a:off x="9015004" y="1090075"/>
            <a:ext cx="1381602" cy="513005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구부러진 연결선 57"/>
          <p:cNvCxnSpPr>
            <a:endCxn id="18" idx="6"/>
          </p:cNvCxnSpPr>
          <p:nvPr/>
        </p:nvCxnSpPr>
        <p:spPr>
          <a:xfrm rot="10800000" flipV="1">
            <a:off x="8329916" y="1515239"/>
            <a:ext cx="2066690" cy="753771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Donut 15"/>
          <p:cNvSpPr/>
          <p:nvPr/>
        </p:nvSpPr>
        <p:spPr>
          <a:xfrm>
            <a:off x="9507628" y="3202521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구부러진 연결선 35"/>
          <p:cNvCxnSpPr>
            <a:endCxn id="25" idx="2"/>
          </p:cNvCxnSpPr>
          <p:nvPr/>
        </p:nvCxnSpPr>
        <p:spPr>
          <a:xfrm>
            <a:off x="1822390" y="5103458"/>
            <a:ext cx="976429" cy="2666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구부러진 연결선 43"/>
          <p:cNvCxnSpPr>
            <a:endCxn id="21" idx="4"/>
          </p:cNvCxnSpPr>
          <p:nvPr/>
        </p:nvCxnSpPr>
        <p:spPr>
          <a:xfrm flipV="1">
            <a:off x="1822390" y="5144638"/>
            <a:ext cx="2774582" cy="851390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구부러진 연결선 46"/>
          <p:cNvCxnSpPr/>
          <p:nvPr/>
        </p:nvCxnSpPr>
        <p:spPr>
          <a:xfrm flipV="1">
            <a:off x="1822390" y="5713602"/>
            <a:ext cx="3029446" cy="705361"/>
          </a:xfrm>
          <a:prstGeom prst="curvedConnector3">
            <a:avLst>
              <a:gd name="adj1" fmla="val 9973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구부러진 연결선 59"/>
          <p:cNvCxnSpPr>
            <a:stCxn id="24" idx="3"/>
          </p:cNvCxnSpPr>
          <p:nvPr/>
        </p:nvCxnSpPr>
        <p:spPr>
          <a:xfrm rot="16200000" flipH="1">
            <a:off x="8916908" y="5030005"/>
            <a:ext cx="484249" cy="2131248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구부러진 연결선 66"/>
          <p:cNvCxnSpPr/>
          <p:nvPr/>
        </p:nvCxnSpPr>
        <p:spPr>
          <a:xfrm>
            <a:off x="8576262" y="5606773"/>
            <a:ext cx="1624781" cy="2557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구부러진 연결선 68"/>
          <p:cNvCxnSpPr/>
          <p:nvPr/>
        </p:nvCxnSpPr>
        <p:spPr>
          <a:xfrm flipV="1">
            <a:off x="6447959" y="5370099"/>
            <a:ext cx="3763475" cy="769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구부러진 연결선 70"/>
          <p:cNvCxnSpPr>
            <a:stCxn id="22" idx="6"/>
          </p:cNvCxnSpPr>
          <p:nvPr/>
        </p:nvCxnSpPr>
        <p:spPr>
          <a:xfrm flipV="1">
            <a:off x="7858666" y="4870318"/>
            <a:ext cx="2352768" cy="14058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구부러진 연결선 73"/>
          <p:cNvCxnSpPr>
            <a:endCxn id="11" idx="0"/>
          </p:cNvCxnSpPr>
          <p:nvPr/>
        </p:nvCxnSpPr>
        <p:spPr>
          <a:xfrm>
            <a:off x="1791222" y="2427226"/>
            <a:ext cx="1864108" cy="614281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구부러진 연결선 76"/>
          <p:cNvCxnSpPr>
            <a:endCxn id="10" idx="1"/>
          </p:cNvCxnSpPr>
          <p:nvPr/>
        </p:nvCxnSpPr>
        <p:spPr>
          <a:xfrm>
            <a:off x="1791222" y="2874036"/>
            <a:ext cx="794358" cy="577302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구부러진 연결선 84"/>
          <p:cNvCxnSpPr/>
          <p:nvPr/>
        </p:nvCxnSpPr>
        <p:spPr>
          <a:xfrm flipV="1">
            <a:off x="1791222" y="3411165"/>
            <a:ext cx="2896566" cy="340493"/>
          </a:xfrm>
          <a:prstGeom prst="curvedConnector3">
            <a:avLst>
              <a:gd name="adj1" fmla="val 7941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구부러진 연결선 88"/>
          <p:cNvCxnSpPr>
            <a:endCxn id="13" idx="3"/>
          </p:cNvCxnSpPr>
          <p:nvPr/>
        </p:nvCxnSpPr>
        <p:spPr>
          <a:xfrm flipV="1">
            <a:off x="1801891" y="3830140"/>
            <a:ext cx="2466571" cy="368328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원호 100"/>
          <p:cNvSpPr/>
          <p:nvPr/>
        </p:nvSpPr>
        <p:spPr>
          <a:xfrm rot="8111229">
            <a:off x="1550071" y="3945691"/>
            <a:ext cx="1926087" cy="185138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5" name="구부러진 연결선 104"/>
          <p:cNvCxnSpPr>
            <a:endCxn id="15" idx="7"/>
          </p:cNvCxnSpPr>
          <p:nvPr/>
        </p:nvCxnSpPr>
        <p:spPr>
          <a:xfrm rot="10800000" flipV="1">
            <a:off x="7818501" y="2440621"/>
            <a:ext cx="2406159" cy="631345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구부러진 연결선 107"/>
          <p:cNvCxnSpPr/>
          <p:nvPr/>
        </p:nvCxnSpPr>
        <p:spPr>
          <a:xfrm rot="10800000" flipV="1">
            <a:off x="6652441" y="2942283"/>
            <a:ext cx="3572219" cy="703487"/>
          </a:xfrm>
          <a:prstGeom prst="curvedConnector3">
            <a:avLst>
              <a:gd name="adj1" fmla="val 6105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구부러진 연결선 111"/>
          <p:cNvCxnSpPr/>
          <p:nvPr/>
        </p:nvCxnSpPr>
        <p:spPr>
          <a:xfrm rot="10800000">
            <a:off x="9781949" y="3274813"/>
            <a:ext cx="510637" cy="13635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구부러진 연결선 115"/>
          <p:cNvCxnSpPr>
            <a:endCxn id="16" idx="5"/>
          </p:cNvCxnSpPr>
          <p:nvPr/>
        </p:nvCxnSpPr>
        <p:spPr>
          <a:xfrm rot="10800000">
            <a:off x="8781539" y="3625860"/>
            <a:ext cx="1443121" cy="28173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직사각형 119"/>
          <p:cNvSpPr/>
          <p:nvPr/>
        </p:nvSpPr>
        <p:spPr>
          <a:xfrm>
            <a:off x="0" y="1802635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/>
          <p:cNvSpPr/>
          <p:nvPr/>
        </p:nvSpPr>
        <p:spPr>
          <a:xfrm>
            <a:off x="35383" y="3119089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/>
          <p:cNvSpPr/>
          <p:nvPr/>
        </p:nvSpPr>
        <p:spPr>
          <a:xfrm>
            <a:off x="0" y="4496346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0" y="6651901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/>
          <p:cNvSpPr/>
          <p:nvPr/>
        </p:nvSpPr>
        <p:spPr>
          <a:xfrm>
            <a:off x="10224657" y="1796952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직사각형 124"/>
          <p:cNvSpPr/>
          <p:nvPr/>
        </p:nvSpPr>
        <p:spPr>
          <a:xfrm>
            <a:off x="10037267" y="4240036"/>
            <a:ext cx="211044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10512983" y="1191386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>
            <a:off x="10780945" y="1561127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3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279"/>
            <a:ext cx="12192000" cy="6995991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2315183" y="167160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3265245" y="222284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714676" y="202829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490083" y="2040821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854778" y="165863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331428" y="2028296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780857" y="184346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545407" y="3691722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518170" y="332206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695224" y="350689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228289" y="3876550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378120" y="3866822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584353" y="3312351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8547391" y="367226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8055596" y="241240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695224" y="569905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459812" y="515087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7584346" y="515430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8313923" y="5705356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8053235" y="589991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19"/>
          <p:cNvSpPr/>
          <p:nvPr/>
        </p:nvSpPr>
        <p:spPr>
          <a:xfrm>
            <a:off x="2798819" y="5513496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19"/>
          <p:cNvSpPr/>
          <p:nvPr/>
        </p:nvSpPr>
        <p:spPr>
          <a:xfrm>
            <a:off x="3026375" y="551558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19"/>
          <p:cNvSpPr/>
          <p:nvPr/>
        </p:nvSpPr>
        <p:spPr>
          <a:xfrm>
            <a:off x="6155724" y="552119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0" y="2083192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5383" y="3399646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0" y="4776903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0" y="6932458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224657" y="2077509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10037267" y="4520593"/>
            <a:ext cx="211044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0512983" y="1471943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10780945" y="1737774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New YEars Day"/>
          <p:cNvSpPr/>
          <p:nvPr/>
        </p:nvSpPr>
        <p:spPr>
          <a:xfrm>
            <a:off x="35383" y="83128"/>
            <a:ext cx="1923058" cy="3948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New Year’s Day</a:t>
            </a:r>
            <a:endParaRPr lang="ko-KR" altLang="en-US" dirty="0"/>
          </a:p>
        </p:txBody>
      </p:sp>
      <p:sp>
        <p:nvSpPr>
          <p:cNvPr id="36" name="Australia Day"/>
          <p:cNvSpPr/>
          <p:nvPr/>
        </p:nvSpPr>
        <p:spPr>
          <a:xfrm>
            <a:off x="35383" y="516480"/>
            <a:ext cx="1923058" cy="394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Australia Day</a:t>
            </a:r>
            <a:endParaRPr lang="ko-KR" altLang="en-US" dirty="0"/>
          </a:p>
        </p:txBody>
      </p:sp>
      <p:sp>
        <p:nvSpPr>
          <p:cNvPr id="37" name="World Radio Day"/>
          <p:cNvSpPr/>
          <p:nvPr/>
        </p:nvSpPr>
        <p:spPr>
          <a:xfrm>
            <a:off x="35383" y="959667"/>
            <a:ext cx="1923058" cy="3948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World Radio Day</a:t>
            </a:r>
            <a:endParaRPr lang="ko-KR" altLang="en-US" sz="1600" dirty="0"/>
          </a:p>
        </p:txBody>
      </p:sp>
      <p:sp>
        <p:nvSpPr>
          <p:cNvPr id="38" name="Valentines Day"/>
          <p:cNvSpPr/>
          <p:nvPr/>
        </p:nvSpPr>
        <p:spPr>
          <a:xfrm>
            <a:off x="35383" y="1397773"/>
            <a:ext cx="1923058" cy="3989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Valentine’s Day</a:t>
            </a:r>
            <a:endParaRPr lang="ko-KR" altLang="en-US" dirty="0"/>
          </a:p>
        </p:txBody>
      </p:sp>
      <p:sp>
        <p:nvSpPr>
          <p:cNvPr id="39" name="Children day"/>
          <p:cNvSpPr/>
          <p:nvPr/>
        </p:nvSpPr>
        <p:spPr>
          <a:xfrm>
            <a:off x="48843" y="2301255"/>
            <a:ext cx="1923058" cy="394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Children’s Day</a:t>
            </a:r>
            <a:endParaRPr lang="ko-KR" altLang="en-US" dirty="0"/>
          </a:p>
        </p:txBody>
      </p:sp>
      <p:sp>
        <p:nvSpPr>
          <p:cNvPr id="40" name="teachers day"/>
          <p:cNvSpPr/>
          <p:nvPr/>
        </p:nvSpPr>
        <p:spPr>
          <a:xfrm>
            <a:off x="48843" y="2755389"/>
            <a:ext cx="1923058" cy="394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Teacher’s Day</a:t>
            </a:r>
            <a:endParaRPr lang="ko-KR" altLang="en-US" dirty="0"/>
          </a:p>
        </p:txBody>
      </p:sp>
      <p:sp>
        <p:nvSpPr>
          <p:cNvPr id="41" name="memorial day"/>
          <p:cNvSpPr/>
          <p:nvPr/>
        </p:nvSpPr>
        <p:spPr>
          <a:xfrm>
            <a:off x="35383" y="3636681"/>
            <a:ext cx="1923058" cy="3948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Memorial Day</a:t>
            </a:r>
            <a:endParaRPr lang="ko-KR" altLang="en-US" dirty="0"/>
          </a:p>
        </p:txBody>
      </p:sp>
      <p:sp>
        <p:nvSpPr>
          <p:cNvPr id="42" name="picnic day"/>
          <p:cNvSpPr/>
          <p:nvPr/>
        </p:nvSpPr>
        <p:spPr>
          <a:xfrm>
            <a:off x="35383" y="4095568"/>
            <a:ext cx="1923058" cy="41658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Picnic Day</a:t>
            </a:r>
            <a:endParaRPr lang="ko-KR" altLang="en-US" dirty="0"/>
          </a:p>
        </p:txBody>
      </p:sp>
      <p:sp>
        <p:nvSpPr>
          <p:cNvPr id="43" name="talk like pirate"/>
          <p:cNvSpPr/>
          <p:nvPr/>
        </p:nvSpPr>
        <p:spPr>
          <a:xfrm>
            <a:off x="48843" y="4811568"/>
            <a:ext cx="1923058" cy="5593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Talk Like  Pirate Day</a:t>
            </a:r>
            <a:endParaRPr lang="ko-KR" altLang="en-US" dirty="0"/>
          </a:p>
        </p:txBody>
      </p:sp>
      <p:sp>
        <p:nvSpPr>
          <p:cNvPr id="44" name="day of peace"/>
          <p:cNvSpPr/>
          <p:nvPr/>
        </p:nvSpPr>
        <p:spPr>
          <a:xfrm>
            <a:off x="48843" y="5430150"/>
            <a:ext cx="1923058" cy="3948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Day of Peace </a:t>
            </a:r>
            <a:endParaRPr lang="ko-KR" altLang="en-US" dirty="0"/>
          </a:p>
        </p:txBody>
      </p:sp>
      <p:sp>
        <p:nvSpPr>
          <p:cNvPr id="45" name="Hanguel Day"/>
          <p:cNvSpPr/>
          <p:nvPr/>
        </p:nvSpPr>
        <p:spPr>
          <a:xfrm>
            <a:off x="48843" y="5873337"/>
            <a:ext cx="1923058" cy="394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Hangeul Day</a:t>
            </a:r>
            <a:endParaRPr lang="ko-KR" altLang="en-US" dirty="0"/>
          </a:p>
        </p:txBody>
      </p:sp>
      <p:sp>
        <p:nvSpPr>
          <p:cNvPr id="46" name="Halloween Day"/>
          <p:cNvSpPr/>
          <p:nvPr/>
        </p:nvSpPr>
        <p:spPr>
          <a:xfrm>
            <a:off x="48843" y="6321833"/>
            <a:ext cx="1923058" cy="3948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Halloween </a:t>
            </a:r>
            <a:endParaRPr lang="ko-KR" altLang="en-US" dirty="0"/>
          </a:p>
        </p:txBody>
      </p:sp>
      <p:sp>
        <p:nvSpPr>
          <p:cNvPr id="47" name="independence movement day"/>
          <p:cNvSpPr/>
          <p:nvPr/>
        </p:nvSpPr>
        <p:spPr>
          <a:xfrm>
            <a:off x="10224657" y="0"/>
            <a:ext cx="1923058" cy="4992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Independence Movement Day</a:t>
            </a:r>
            <a:endParaRPr lang="ko-KR" altLang="en-US" dirty="0"/>
          </a:p>
        </p:txBody>
      </p:sp>
      <p:sp>
        <p:nvSpPr>
          <p:cNvPr id="48" name="st patrick"/>
          <p:cNvSpPr/>
          <p:nvPr/>
        </p:nvSpPr>
        <p:spPr>
          <a:xfrm>
            <a:off x="10224657" y="527387"/>
            <a:ext cx="1923058" cy="3948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St. Patrick’s Day</a:t>
            </a:r>
            <a:endParaRPr lang="ko-KR" altLang="en-US" dirty="0"/>
          </a:p>
        </p:txBody>
      </p:sp>
      <p:sp>
        <p:nvSpPr>
          <p:cNvPr id="49" name="arbor"/>
          <p:cNvSpPr/>
          <p:nvPr/>
        </p:nvSpPr>
        <p:spPr>
          <a:xfrm>
            <a:off x="10224657" y="970574"/>
            <a:ext cx="1923058" cy="3948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Arbor Day</a:t>
            </a:r>
            <a:endParaRPr lang="ko-KR" altLang="en-US" dirty="0"/>
          </a:p>
        </p:txBody>
      </p:sp>
      <p:sp>
        <p:nvSpPr>
          <p:cNvPr id="50" name="english"/>
          <p:cNvSpPr/>
          <p:nvPr/>
        </p:nvSpPr>
        <p:spPr>
          <a:xfrm>
            <a:off x="10224657" y="1408679"/>
            <a:ext cx="1923058" cy="56798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English Language Day</a:t>
            </a:r>
            <a:endParaRPr lang="ko-KR" altLang="en-US" dirty="0"/>
          </a:p>
        </p:txBody>
      </p:sp>
      <p:sp>
        <p:nvSpPr>
          <p:cNvPr id="51" name="canada"/>
          <p:cNvSpPr/>
          <p:nvPr/>
        </p:nvSpPr>
        <p:spPr>
          <a:xfrm>
            <a:off x="10206942" y="2324365"/>
            <a:ext cx="1923058" cy="394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Canada Day</a:t>
            </a:r>
            <a:endParaRPr lang="ko-KR" altLang="en-US" dirty="0"/>
          </a:p>
        </p:txBody>
      </p:sp>
      <p:sp>
        <p:nvSpPr>
          <p:cNvPr id="52" name="constitution day"/>
          <p:cNvSpPr/>
          <p:nvPr/>
        </p:nvSpPr>
        <p:spPr>
          <a:xfrm>
            <a:off x="10206942" y="2820063"/>
            <a:ext cx="1923058" cy="394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Constitution Day</a:t>
            </a:r>
            <a:endParaRPr lang="ko-KR" altLang="en-US" dirty="0"/>
          </a:p>
        </p:txBody>
      </p:sp>
      <p:sp>
        <p:nvSpPr>
          <p:cNvPr id="53" name="youth"/>
          <p:cNvSpPr/>
          <p:nvPr/>
        </p:nvSpPr>
        <p:spPr>
          <a:xfrm>
            <a:off x="10206942" y="3315205"/>
            <a:ext cx="1923058" cy="3948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Youth Day</a:t>
            </a:r>
            <a:endParaRPr lang="ko-KR" altLang="en-US" dirty="0"/>
          </a:p>
        </p:txBody>
      </p:sp>
      <p:sp>
        <p:nvSpPr>
          <p:cNvPr id="54" name="liberation"/>
          <p:cNvSpPr/>
          <p:nvPr/>
        </p:nvSpPr>
        <p:spPr>
          <a:xfrm>
            <a:off x="10206942" y="3794874"/>
            <a:ext cx="1923058" cy="3948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Liberation Day</a:t>
            </a:r>
            <a:endParaRPr lang="ko-KR" altLang="en-US" dirty="0"/>
          </a:p>
        </p:txBody>
      </p:sp>
      <p:sp>
        <p:nvSpPr>
          <p:cNvPr id="55" name="peppero"/>
          <p:cNvSpPr/>
          <p:nvPr/>
        </p:nvSpPr>
        <p:spPr>
          <a:xfrm>
            <a:off x="10206942" y="4756334"/>
            <a:ext cx="1923058" cy="3948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Peppero</a:t>
            </a:r>
            <a:r>
              <a:rPr lang="en-US" altLang="ko-KR" dirty="0" smtClean="0"/>
              <a:t> Day</a:t>
            </a:r>
            <a:endParaRPr lang="ko-KR" altLang="en-US" dirty="0"/>
          </a:p>
        </p:txBody>
      </p:sp>
      <p:sp>
        <p:nvSpPr>
          <p:cNvPr id="56" name="toilet"/>
          <p:cNvSpPr/>
          <p:nvPr/>
        </p:nvSpPr>
        <p:spPr>
          <a:xfrm>
            <a:off x="10206942" y="5251387"/>
            <a:ext cx="1923058" cy="3948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World Toilet Day</a:t>
            </a:r>
            <a:endParaRPr lang="ko-KR" altLang="en-US" dirty="0"/>
          </a:p>
        </p:txBody>
      </p:sp>
      <p:sp>
        <p:nvSpPr>
          <p:cNvPr id="57" name="christmas"/>
          <p:cNvSpPr/>
          <p:nvPr/>
        </p:nvSpPr>
        <p:spPr>
          <a:xfrm>
            <a:off x="10206942" y="5736138"/>
            <a:ext cx="1923058" cy="394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Christmas</a:t>
            </a:r>
            <a:endParaRPr lang="ko-KR" altLang="en-US" dirty="0"/>
          </a:p>
        </p:txBody>
      </p:sp>
      <p:sp>
        <p:nvSpPr>
          <p:cNvPr id="58" name="new year's eve"/>
          <p:cNvSpPr/>
          <p:nvPr/>
        </p:nvSpPr>
        <p:spPr>
          <a:xfrm>
            <a:off x="10206942" y="6215807"/>
            <a:ext cx="1923058" cy="39485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New Year’s Eve</a:t>
            </a:r>
            <a:endParaRPr lang="ko-KR" altLang="en-US" dirty="0"/>
          </a:p>
        </p:txBody>
      </p:sp>
      <p:sp>
        <p:nvSpPr>
          <p:cNvPr id="59" name="Donut 15"/>
          <p:cNvSpPr/>
          <p:nvPr/>
        </p:nvSpPr>
        <p:spPr>
          <a:xfrm>
            <a:off x="9520154" y="350689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0" name="구부러진 연결선 59"/>
          <p:cNvCxnSpPr/>
          <p:nvPr/>
        </p:nvCxnSpPr>
        <p:spPr>
          <a:xfrm rot="16200000" flipH="1">
            <a:off x="1531571" y="759864"/>
            <a:ext cx="1190191" cy="651353"/>
          </a:xfrm>
          <a:prstGeom prst="curvedConnector3">
            <a:avLst>
              <a:gd name="adj1" fmla="val 53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구부러진 연결선 60"/>
          <p:cNvCxnSpPr/>
          <p:nvPr/>
        </p:nvCxnSpPr>
        <p:spPr>
          <a:xfrm>
            <a:off x="1791222" y="929774"/>
            <a:ext cx="1708170" cy="1343634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구부러진 연결선 61"/>
          <p:cNvCxnSpPr/>
          <p:nvPr/>
        </p:nvCxnSpPr>
        <p:spPr>
          <a:xfrm>
            <a:off x="1791222" y="1368186"/>
            <a:ext cx="2739034" cy="723199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구부러진 연결선 62"/>
          <p:cNvCxnSpPr/>
          <p:nvPr/>
        </p:nvCxnSpPr>
        <p:spPr>
          <a:xfrm>
            <a:off x="1791222" y="1815374"/>
            <a:ext cx="3060614" cy="497632"/>
          </a:xfrm>
          <a:prstGeom prst="curvedConnector4">
            <a:avLst>
              <a:gd name="adj1" fmla="val 11334"/>
              <a:gd name="adj2" fmla="val 1610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구부러진 연결선 63"/>
          <p:cNvCxnSpPr/>
          <p:nvPr/>
        </p:nvCxnSpPr>
        <p:spPr>
          <a:xfrm>
            <a:off x="1822390" y="5394406"/>
            <a:ext cx="976429" cy="2666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구부러진 연결선 64"/>
          <p:cNvCxnSpPr/>
          <p:nvPr/>
        </p:nvCxnSpPr>
        <p:spPr>
          <a:xfrm flipV="1">
            <a:off x="1822390" y="5435586"/>
            <a:ext cx="2774582" cy="851390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구부러진 연결선 65"/>
          <p:cNvCxnSpPr/>
          <p:nvPr/>
        </p:nvCxnSpPr>
        <p:spPr>
          <a:xfrm flipV="1">
            <a:off x="1822390" y="6004550"/>
            <a:ext cx="3029446" cy="705361"/>
          </a:xfrm>
          <a:prstGeom prst="curvedConnector3">
            <a:avLst>
              <a:gd name="adj1" fmla="val 9973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구부러진 연결선 66"/>
          <p:cNvCxnSpPr/>
          <p:nvPr/>
        </p:nvCxnSpPr>
        <p:spPr>
          <a:xfrm>
            <a:off x="1791222" y="2718174"/>
            <a:ext cx="1864108" cy="614281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구부러진 연결선 67"/>
          <p:cNvCxnSpPr/>
          <p:nvPr/>
        </p:nvCxnSpPr>
        <p:spPr>
          <a:xfrm>
            <a:off x="1791222" y="3164984"/>
            <a:ext cx="794358" cy="577302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구부러진 연결선 68"/>
          <p:cNvCxnSpPr/>
          <p:nvPr/>
        </p:nvCxnSpPr>
        <p:spPr>
          <a:xfrm flipV="1">
            <a:off x="1791222" y="3702113"/>
            <a:ext cx="2896566" cy="340493"/>
          </a:xfrm>
          <a:prstGeom prst="curvedConnector3">
            <a:avLst>
              <a:gd name="adj1" fmla="val 7941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구부러진 연결선 69"/>
          <p:cNvCxnSpPr/>
          <p:nvPr/>
        </p:nvCxnSpPr>
        <p:spPr>
          <a:xfrm flipV="1">
            <a:off x="1801891" y="4121088"/>
            <a:ext cx="2466571" cy="368328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원호 70"/>
          <p:cNvSpPr/>
          <p:nvPr/>
        </p:nvSpPr>
        <p:spPr>
          <a:xfrm rot="8111229">
            <a:off x="1550071" y="4236639"/>
            <a:ext cx="1926087" cy="185138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2" name="구부러진 연결선 71"/>
          <p:cNvCxnSpPr/>
          <p:nvPr/>
        </p:nvCxnSpPr>
        <p:spPr>
          <a:xfrm rot="10800000" flipV="1">
            <a:off x="6991939" y="477715"/>
            <a:ext cx="3404665" cy="119131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구부러진 연결선 72"/>
          <p:cNvCxnSpPr/>
          <p:nvPr/>
        </p:nvCxnSpPr>
        <p:spPr>
          <a:xfrm rot="10800000" flipV="1">
            <a:off x="7468589" y="929773"/>
            <a:ext cx="3022743" cy="110891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구부러진 연결선 73"/>
          <p:cNvCxnSpPr/>
          <p:nvPr/>
        </p:nvCxnSpPr>
        <p:spPr>
          <a:xfrm rot="10800000" flipV="1">
            <a:off x="9015004" y="1381023"/>
            <a:ext cx="1381602" cy="513005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구부러진 연결선 74"/>
          <p:cNvCxnSpPr/>
          <p:nvPr/>
        </p:nvCxnSpPr>
        <p:spPr>
          <a:xfrm rot="10800000" flipV="1">
            <a:off x="8329916" y="1806187"/>
            <a:ext cx="2066690" cy="753771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구부러진 연결선 75"/>
          <p:cNvCxnSpPr/>
          <p:nvPr/>
        </p:nvCxnSpPr>
        <p:spPr>
          <a:xfrm rot="16200000" flipH="1">
            <a:off x="8916908" y="5320953"/>
            <a:ext cx="484249" cy="2131248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구부러진 연결선 76"/>
          <p:cNvCxnSpPr/>
          <p:nvPr/>
        </p:nvCxnSpPr>
        <p:spPr>
          <a:xfrm>
            <a:off x="8576262" y="5897721"/>
            <a:ext cx="1624781" cy="2557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구부러진 연결선 77"/>
          <p:cNvCxnSpPr/>
          <p:nvPr/>
        </p:nvCxnSpPr>
        <p:spPr>
          <a:xfrm flipV="1">
            <a:off x="6447959" y="5661047"/>
            <a:ext cx="3763475" cy="769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구부러진 연결선 78"/>
          <p:cNvCxnSpPr/>
          <p:nvPr/>
        </p:nvCxnSpPr>
        <p:spPr>
          <a:xfrm flipV="1">
            <a:off x="7858666" y="5161266"/>
            <a:ext cx="2352768" cy="14058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구부러진 연결선 79"/>
          <p:cNvCxnSpPr/>
          <p:nvPr/>
        </p:nvCxnSpPr>
        <p:spPr>
          <a:xfrm rot="10800000" flipV="1">
            <a:off x="7818501" y="2731569"/>
            <a:ext cx="2406159" cy="631345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구부러진 연결선 80"/>
          <p:cNvCxnSpPr/>
          <p:nvPr/>
        </p:nvCxnSpPr>
        <p:spPr>
          <a:xfrm rot="10800000" flipV="1">
            <a:off x="6652441" y="3233231"/>
            <a:ext cx="3572219" cy="703487"/>
          </a:xfrm>
          <a:prstGeom prst="curvedConnector3">
            <a:avLst>
              <a:gd name="adj1" fmla="val 6105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구부러진 연결선 81"/>
          <p:cNvCxnSpPr/>
          <p:nvPr/>
        </p:nvCxnSpPr>
        <p:spPr>
          <a:xfrm rot="10800000">
            <a:off x="9781949" y="3565761"/>
            <a:ext cx="510637" cy="13635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구부러진 연결선 82"/>
          <p:cNvCxnSpPr/>
          <p:nvPr/>
        </p:nvCxnSpPr>
        <p:spPr>
          <a:xfrm rot="10800000">
            <a:off x="8781539" y="3916808"/>
            <a:ext cx="1443121" cy="28173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ed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Bonus:  Hot Seat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http://www.esltoybox.com/?</a:t>
            </a:r>
            <a:r>
              <a:rPr lang="en-US" dirty="0" smtClean="0">
                <a:hlinkClick r:id="rId2"/>
              </a:rPr>
              <a:t>page_id=663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www.esltoybox.com </a:t>
            </a:r>
            <a:endParaRPr lang="en-US" sz="5400" b="1" cap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47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0" y="764373"/>
            <a:ext cx="9347200" cy="12930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Let’s get to know about each other: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4000" dirty="0"/>
              <a:t> </a:t>
            </a:r>
            <a:endParaRPr lang="en-US" sz="40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4000" dirty="0"/>
              <a:t> </a:t>
            </a:r>
            <a:endParaRPr lang="en-US" sz="40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4000" dirty="0"/>
              <a:t> </a:t>
            </a:r>
            <a:endParaRPr lang="en-US" sz="40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4000" dirty="0"/>
              <a:t> </a:t>
            </a:r>
            <a:endParaRPr lang="en-US" sz="40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4000" dirty="0"/>
              <a:t> </a:t>
            </a:r>
            <a:endParaRPr lang="en-US" sz="40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4000" dirty="0"/>
              <a:t> </a:t>
            </a:r>
            <a:r>
              <a:rPr lang="en-US" sz="4000" dirty="0" smtClean="0"/>
              <a:t>Free Choice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870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Native Language Acquisition  </a:t>
            </a:r>
            <a:endParaRPr lang="en-US" cap="none" dirty="0"/>
          </a:p>
        </p:txBody>
      </p:sp>
      <p:pic>
        <p:nvPicPr>
          <p:cNvPr id="1026" name="Picture 2" descr="Image result for natural language acquisi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740969"/>
            <a:ext cx="4707854" cy="493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470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https://iaskirklees.wordpress.com/2014/10/31/ican-stages-of-speech-and-language-development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30" name="Picture 6" descr="Image result for language acquisi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39" y="1447799"/>
            <a:ext cx="5476591" cy="35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native language acquisi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67735"/>
            <a:ext cx="9110133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https://www.pinterest.co.kr/pin/260927372146390017/?</a:t>
            </a:r>
            <a:r>
              <a:rPr lang="en-US" sz="1200" dirty="0" smtClean="0">
                <a:hlinkClick r:id="rId3"/>
              </a:rPr>
              <a:t>lp=true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73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667" y="764373"/>
            <a:ext cx="9262533" cy="12930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Write about a grade’s English level: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95" y="2328333"/>
            <a:ext cx="10820400" cy="3890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English skills do they have?               What activates do they enjoy?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56725" y="2590796"/>
            <a:ext cx="10261600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36728" y="2319864"/>
            <a:ext cx="8467" cy="4169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43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Young Learners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85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Silent Stage – Early Production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Games focused on: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Association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Identification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Listen and Repeat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Repetition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*One Word Answers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* Simple Structures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288</TotalTime>
  <Words>669</Words>
  <Application>Microsoft Office PowerPoint</Application>
  <PresentationFormat>Widescreen</PresentationFormat>
  <Paragraphs>174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맑은 고딕</vt:lpstr>
      <vt:lpstr>Aharoni</vt:lpstr>
      <vt:lpstr>Arial</vt:lpstr>
      <vt:lpstr>Century Gothic</vt:lpstr>
      <vt:lpstr>Vapor Trail</vt:lpstr>
      <vt:lpstr>Some Speaking Games</vt:lpstr>
      <vt:lpstr>A quiet language class is a wasted opportunity. </vt:lpstr>
      <vt:lpstr>Today’s Goal</vt:lpstr>
      <vt:lpstr>Let’s get to know about each other:</vt:lpstr>
      <vt:lpstr>Native Language Acquisition  </vt:lpstr>
      <vt:lpstr>PowerPoint Presentation</vt:lpstr>
      <vt:lpstr>Write about a grade’s English level:</vt:lpstr>
      <vt:lpstr>PowerPoint Presentation</vt:lpstr>
      <vt:lpstr>Young Learners </vt:lpstr>
      <vt:lpstr>What is this? </vt:lpstr>
      <vt:lpstr>PowerPoint Presentation</vt:lpstr>
      <vt:lpstr>Do You Like Broccoli?  </vt:lpstr>
      <vt:lpstr>PowerPoint Presentation</vt:lpstr>
      <vt:lpstr>PowerPoint Presentation</vt:lpstr>
      <vt:lpstr>4th Grade</vt:lpstr>
      <vt:lpstr>Guessing Gifs </vt:lpstr>
      <vt:lpstr>Where Are They Game? </vt:lpstr>
      <vt:lpstr>How to play</vt:lpstr>
      <vt:lpstr>PowerPoint Presentation</vt:lpstr>
      <vt:lpstr>5th Grade</vt:lpstr>
      <vt:lpstr>What is he doing Battleship? </vt:lpstr>
      <vt:lpstr>Restaurant Role Play</vt:lpstr>
      <vt:lpstr>Role Play:  </vt:lpstr>
      <vt:lpstr>PowerPoint Presentation</vt:lpstr>
      <vt:lpstr>6th Grade</vt:lpstr>
      <vt:lpstr>Create a Mall</vt:lpstr>
      <vt:lpstr>PowerPoint Presentation</vt:lpstr>
      <vt:lpstr>Build a Department Store:</vt:lpstr>
      <vt:lpstr>PowerPoint Presentation</vt:lpstr>
      <vt:lpstr>How to Play:</vt:lpstr>
      <vt:lpstr>Points </vt:lpstr>
      <vt:lpstr>Holiday Calendar </vt:lpstr>
      <vt:lpstr>How to Play </vt:lpstr>
      <vt:lpstr>PowerPoint Presentation</vt:lpstr>
      <vt:lpstr>PowerPoint Presentation</vt:lpstr>
      <vt:lpstr>PowerPoint Presentation</vt:lpstr>
      <vt:lpstr>Bonus:  Hot Seat</vt:lpstr>
      <vt:lpstr>www.esltoybox.com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Speaking Games</dc:title>
  <dc:creator>Joseph Moore</dc:creator>
  <cp:lastModifiedBy>Joseph Moore</cp:lastModifiedBy>
  <cp:revision>26</cp:revision>
  <dcterms:created xsi:type="dcterms:W3CDTF">2019-03-05T00:14:45Z</dcterms:created>
  <dcterms:modified xsi:type="dcterms:W3CDTF">2019-03-11T05:36:39Z</dcterms:modified>
</cp:coreProperties>
</file>