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40"/>
  </p:sldMasterIdLst>
  <p:notesMasterIdLst>
    <p:notesMasterId r:id="rId42"/>
  </p:notes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5549"/>
    <p:restoredTop sz="94834"/>
  </p:normalViewPr>
  <p:slideViewPr>
    <p:cSldViewPr>
      <p:cViewPr varScale="1">
        <p:scale>
          <a:sx n="144" d="100"/>
          <a:sy n="144" d="100"/>
        </p:scale>
        <p:origin x="-96" y="-138"/>
      </p:cViewPr>
      <p:guideLst>
        <p:guide orient="horz" pos="16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slide" Target="slides/slide15.xml"  /><Relationship Id="rId16" Type="http://schemas.openxmlformats.org/officeDocument/2006/relationships/slide" Target="slides/slide16.xml"  /><Relationship Id="rId17" Type="http://schemas.openxmlformats.org/officeDocument/2006/relationships/slide" Target="slides/slide17.xml"  /><Relationship Id="rId18" Type="http://schemas.openxmlformats.org/officeDocument/2006/relationships/slide" Target="slides/slide18.xml"  /><Relationship Id="rId19" Type="http://schemas.openxmlformats.org/officeDocument/2006/relationships/slide" Target="slides/slide19.xml"  /><Relationship Id="rId2" Type="http://schemas.openxmlformats.org/officeDocument/2006/relationships/slide" Target="slides/slide2.xml"  /><Relationship Id="rId20" Type="http://schemas.openxmlformats.org/officeDocument/2006/relationships/slide" Target="slides/slide20.xml"  /><Relationship Id="rId21" Type="http://schemas.openxmlformats.org/officeDocument/2006/relationships/slide" Target="slides/slide21.xml"  /><Relationship Id="rId22" Type="http://schemas.openxmlformats.org/officeDocument/2006/relationships/slide" Target="slides/slide22.xml"  /><Relationship Id="rId23" Type="http://schemas.openxmlformats.org/officeDocument/2006/relationships/slide" Target="slides/slide23.xml"  /><Relationship Id="rId24" Type="http://schemas.openxmlformats.org/officeDocument/2006/relationships/slide" Target="slides/slide24.xml"  /><Relationship Id="rId25" Type="http://schemas.openxmlformats.org/officeDocument/2006/relationships/slide" Target="slides/slide25.xml"  /><Relationship Id="rId26" Type="http://schemas.openxmlformats.org/officeDocument/2006/relationships/slide" Target="slides/slide26.xml"  /><Relationship Id="rId27" Type="http://schemas.openxmlformats.org/officeDocument/2006/relationships/slide" Target="slides/slide27.xml"  /><Relationship Id="rId28" Type="http://schemas.openxmlformats.org/officeDocument/2006/relationships/slide" Target="slides/slide28.xml"  /><Relationship Id="rId29" Type="http://schemas.openxmlformats.org/officeDocument/2006/relationships/slide" Target="slides/slide29.xml"  /><Relationship Id="rId3" Type="http://schemas.openxmlformats.org/officeDocument/2006/relationships/slide" Target="slides/slide3.xml"  /><Relationship Id="rId30" Type="http://schemas.openxmlformats.org/officeDocument/2006/relationships/slide" Target="slides/slide30.xml"  /><Relationship Id="rId31" Type="http://schemas.openxmlformats.org/officeDocument/2006/relationships/slide" Target="slides/slide31.xml"  /><Relationship Id="rId32" Type="http://schemas.openxmlformats.org/officeDocument/2006/relationships/slide" Target="slides/slide32.xml"  /><Relationship Id="rId33" Type="http://schemas.openxmlformats.org/officeDocument/2006/relationships/slide" Target="slides/slide33.xml"  /><Relationship Id="rId34" Type="http://schemas.openxmlformats.org/officeDocument/2006/relationships/slide" Target="slides/slide34.xml"  /><Relationship Id="rId35" Type="http://schemas.openxmlformats.org/officeDocument/2006/relationships/slide" Target="slides/slide35.xml"  /><Relationship Id="rId36" Type="http://schemas.openxmlformats.org/officeDocument/2006/relationships/slide" Target="slides/slide36.xml"  /><Relationship Id="rId37" Type="http://schemas.openxmlformats.org/officeDocument/2006/relationships/slide" Target="slides/slide37.xml"  /><Relationship Id="rId38" Type="http://schemas.openxmlformats.org/officeDocument/2006/relationships/presProps" Target="presProps.xml"  /><Relationship Id="rId39" Type="http://schemas.openxmlformats.org/officeDocument/2006/relationships/viewProps" Target="viewProps.xml"  /><Relationship Id="rId4" Type="http://schemas.openxmlformats.org/officeDocument/2006/relationships/slide" Target="slides/slide4.xml"  /><Relationship Id="rId40" Type="http://schemas.openxmlformats.org/officeDocument/2006/relationships/slideMaster" Target="slideMasters/slideMaster1.xml"  /><Relationship Id="rId41" Type="http://schemas.openxmlformats.org/officeDocument/2006/relationships/theme" Target="theme/theme1.xml"  /><Relationship Id="rId42" Type="http://schemas.openxmlformats.org/officeDocument/2006/relationships/notesMaster" Target="notesMasters/notesMaster1.xml"  /><Relationship Id="rId43" Type="http://schemas.openxmlformats.org/officeDocument/2006/relationships/tableStyles" Target="tableStyles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2544E45-BE3C-412C-8DCA-06B774AECE38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A24DA31-6838-4EE4-9902-E1292888DB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A24DA31-6838-4EE4-9902-E1292888DB18}" type="slidenum">
              <a:rPr lang="ko-KR" altLang="en-US"/>
              <a:pPr lvl="0">
                <a:defRPr lang="ko-KR" altLang="en-US"/>
              </a:pPr>
              <a:t>26</a:t>
            </a:fld>
            <a:endParaRPr lang="ko-KR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 lnSpcReduction="0"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3" name="Title 12"/>
          <p:cNvSpPr>
            <a:spLocks noGrp="1"/>
          </p:cNvSpPr>
          <p:nvPr>
            <p:ph type="title" idx="0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 idx="0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캡션 있는 콘텐츠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 idx="0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캡션 있는 그림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 idx="0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눈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fld id="{8995D4D0-9ABA-4E11-8D6D-47C108CB6A49}" type="datetimeFigureOut">
              <a:rPr lang="ko-KR" altLang="en-US"/>
              <a:pPr lvl="0">
                <a:defRPr lang="ko-KR" altLang="en-US"/>
              </a:pPr>
              <a:t>2017-10-11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fld id="{0A13AFF3-C617-491F-BFA6-86E571F6308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1" hangingPunct="1">
        <a:spcBef>
          <a:spcPct val="20000"/>
        </a:spcBef>
        <a:buClr>
          <a:schemeClr val="accent1"/>
        </a:buClr>
        <a:buFont typeface="Wingdings 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spcBef>
          <a:spcPct val="20000"/>
        </a:spcBef>
        <a:buClr>
          <a:schemeClr val="accent6"/>
        </a:buClr>
        <a:buFont typeface="Wingdings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9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Relationship Id="rId5" Type="http://schemas.openxmlformats.org/officeDocument/2006/relationships/image" Target="../media/image23.jpeg"  /><Relationship Id="rId6" Type="http://schemas.openxmlformats.org/officeDocument/2006/relationships/image" Target="../media/image24.gif"  /><Relationship Id="rId7" Type="http://schemas.openxmlformats.org/officeDocument/2006/relationships/image" Target="../media/image25.png"  /><Relationship Id="rId8" Type="http://schemas.openxmlformats.org/officeDocument/2006/relationships/image" Target="../media/image26.png"  /><Relationship Id="rId9" Type="http://schemas.openxmlformats.org/officeDocument/2006/relationships/notesSlide" Target="../notesSlides/notesSlide1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28.jpeg"  /><Relationship Id="rId4" Type="http://schemas.openxmlformats.org/officeDocument/2006/relationships/image" Target="../media/image29.jpeg"  /><Relationship Id="rId5" Type="http://schemas.openxmlformats.org/officeDocument/2006/relationships/image" Target="../media/image30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gif"  /><Relationship Id="rId6" Type="http://schemas.openxmlformats.org/officeDocument/2006/relationships/image" Target="../media/image35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slide" Target="slide36.xml"  /><Relationship Id="rId11" Type="http://schemas.openxmlformats.org/officeDocument/2006/relationships/slide" Target="slide37.xml"  /><Relationship Id="rId2" Type="http://schemas.openxmlformats.org/officeDocument/2006/relationships/image" Target="../media/image40.jpeg"  /><Relationship Id="rId3" Type="http://schemas.openxmlformats.org/officeDocument/2006/relationships/image" Target="../media/image41.png"  /><Relationship Id="rId4" Type="http://schemas.openxmlformats.org/officeDocument/2006/relationships/image" Target="../media/image42.png"  /><Relationship Id="rId5" Type="http://schemas.openxmlformats.org/officeDocument/2006/relationships/slide" Target="slide31.xml"  /><Relationship Id="rId6" Type="http://schemas.openxmlformats.org/officeDocument/2006/relationships/slide" Target="slide32.xml"  /><Relationship Id="rId7" Type="http://schemas.openxmlformats.org/officeDocument/2006/relationships/slide" Target="slide34.xml"  /><Relationship Id="rId8" Type="http://schemas.openxmlformats.org/officeDocument/2006/relationships/slide" Target="slide35.xml"  /><Relationship Id="rId9" Type="http://schemas.openxmlformats.org/officeDocument/2006/relationships/slide" Target="slide3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jpeg"  /><Relationship Id="rId3" Type="http://schemas.openxmlformats.org/officeDocument/2006/relationships/image" Target="../media/image41.png"  /><Relationship Id="rId4" Type="http://schemas.openxmlformats.org/officeDocument/2006/relationships/image" Target="../media/image44.jpeg"  /><Relationship Id="rId5" Type="http://schemas.openxmlformats.org/officeDocument/2006/relationships/slide" Target="slide30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gif"  /><Relationship Id="rId3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>
              <a:buNone/>
              <a:defRPr lang="ko-KR" altLang="en-US"/>
            </a:pPr>
            <a:r>
              <a:rPr lang="ko-KR" altLang="ko-KR"/>
              <a:t>수업시간에 나눠준 수업자료를 다 한 경우</a:t>
            </a:r>
            <a:r>
              <a:rPr lang="en-US" altLang="ko-KR"/>
              <a:t>, </a:t>
            </a:r>
            <a:r>
              <a:rPr lang="ko-KR" altLang="ko-KR"/>
              <a:t>프린트에</a:t>
            </a:r>
            <a:r>
              <a:rPr lang="en-US" altLang="ko-KR"/>
              <a:t> Mr.S</a:t>
            </a:r>
            <a:r>
              <a:rPr lang="ko-KR" altLang="ko-KR"/>
              <a:t>의 도장을 찍어드립니다</a:t>
            </a:r>
            <a:r>
              <a:rPr lang="en-US" altLang="ko-KR"/>
              <a:t>. </a:t>
            </a:r>
            <a:r>
              <a:rPr lang="ko-KR" altLang="ko-KR"/>
              <a:t>도장을 받은 개수는 수업 참여도와 직결되며 학기 말에 세부능력특기사항에 반영될 수 있습니다</a:t>
            </a:r>
            <a:r>
              <a:rPr lang="en-US" altLang="ko-KR"/>
              <a:t>. </a:t>
            </a:r>
            <a:r>
              <a:rPr lang="ko-KR" altLang="ko-KR"/>
              <a:t>프린트물을 잃어버리면 다시 도장을 찍어드리지 않으니 수업 프린트물을 보관할 파일을 다음 수업시간까지 준비해주세요</a:t>
            </a:r>
            <a:r>
              <a:rPr lang="en-US" altLang="ko-KR"/>
              <a:t>. ^^  </a:t>
            </a:r>
            <a:endParaRPr lang="en-US" altLang="ko-KR"/>
          </a:p>
          <a:p>
            <a:pPr marL="45720" indent="0" algn="ctr">
              <a:buNone/>
              <a:defRPr lang="ko-KR" altLang="en-US"/>
            </a:pP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Reminder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923677"/>
            <a:ext cx="8407893" cy="2671181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Privateer 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Born in Wales (1635)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Based in Jamaica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Folk Hero in England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Became famous in books, art and RUM! 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Henry morgan </a:t>
            </a:r>
            <a:endParaRPr lang="ko-KR" altLang="en-US"/>
          </a:p>
        </p:txBody>
      </p:sp>
      <p:pic>
        <p:nvPicPr>
          <p:cNvPr id="3074" name="Picture 2" descr="Henry Morgan in colour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43844" y="1203599"/>
            <a:ext cx="2920644" cy="3888432"/>
          </a:xfrm>
          <a:prstGeom prst="rect">
            <a:avLst/>
          </a:prstGeom>
          <a:noFill/>
        </p:spPr>
      </p:pic>
      <p:pic>
        <p:nvPicPr>
          <p:cNvPr id="3076" name="Picture 4" descr="https://cdn2.bigcommerce.com/server5500/tpbc2s65/products/1415/images/1448/captmorgan100175__22946__77305.1358534235.380.500.jpg?c=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95936" y="1563638"/>
            <a:ext cx="1675284" cy="167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4" fill="hold" grpId="0" nodeType="clickEffect" mc:Ignorable="hp" hp:hslPresetID="1" hp:hslPresetSubtype="DirectionBottomToTop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4" fill="hold" grpId="0" nodeType="clickEffect" mc:Ignorable="hp" hp:hslPresetID="1" hp:hslPresetSubtype="DirectionBottomToTop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2" presetClass="entr" presetSubtype="4" fill="hold" grpId="0" nodeType="clickEffect" mc:Ignorable="hp" hp:hslPresetID="1" hp:hslPresetSubtype="DirectionBottomToTop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2" presetClass="entr" presetSubtype="4" fill="hold" grpId="0" nodeType="clickEffect" mc:Ignorable="hp" hp:hslPresetID="1" hp:hslPresetSubtype="DirectionBottomToTop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2" presetClass="entr" presetSubtype="4" fill="hold" grpId="0" nodeType="clickEffect" mc:Ignorable="hp" hp:hslPresetID="1" hp:hslPresetSubtype="DirectionBottomToTop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31" presetClass="entr" presetSubtype="0" fill="hold" nodeType="clickEffect" mc:Ignorable="hp" hp:hslPresetID="22" hp:hslPresetSubtype="DirectionNone" hp:hslDuration="1000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0" autoUpdateAnimBg="0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634375"/>
          </a:xfrm>
        </p:spPr>
        <p:txBody>
          <a:bodyPr/>
          <a:lstStyle/>
          <a:p>
            <a:pPr marL="45720" indent="0">
              <a:buNone/>
              <a:defRPr lang="ko-KR" altLang="en-US"/>
            </a:pPr>
            <a:r>
              <a:rPr lang="en-US" altLang="ko-KR"/>
              <a:t>2. Who wrote the introduction?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Questions </a:t>
            </a:r>
            <a:endParaRPr lang="ko-KR" altLang="en-US"/>
          </a:p>
        </p:txBody>
      </p:sp>
      <p:sp>
        <p:nvSpPr>
          <p:cNvPr id="4" name="내용 개체 틀 1"/>
          <p:cNvSpPr txBox="1"/>
          <p:nvPr/>
        </p:nvSpPr>
        <p:spPr>
          <a:xfrm>
            <a:off x="899592" y="1779662"/>
            <a:ext cx="8407893" cy="634375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>
            <a:lvl1pPr marL="27432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  <a:defRPr lang="ko-KR" altLang="en-US"/>
            </a:pPr>
            <a:r>
              <a:rPr lang="en-US" altLang="ko-KR">
                <a:solidFill>
                  <a:schemeClr val="accent3">
                    <a:lumMod val="75000"/>
                  </a:schemeClr>
                </a:solidFill>
              </a:rPr>
              <a:t>Cat Morgan (TS Elliot)  </a:t>
            </a:r>
            <a:endParaRPr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ts eliot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04122" y="2355726"/>
            <a:ext cx="4487105" cy="2519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ntr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2" presetClass="entr" presetSubtype="4" fill="hold" nodeType="afterEffect" mc:Ignorable="hp" hp:hslPresetID="1" hp:hslPresetSubtype="DirectionBottomToTop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0" autoUpdateAnimBg="0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What did you think about the poem?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Questions 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How was the writing? 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Did you find many mistakes? 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Why did TS Elliot write with so many mistakes?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Questions </a:t>
            </a: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Spelling Mistakes </a:t>
            </a:r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Sometime in English, we replace some letters with ‘. 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Can you think of some words?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Contractions</a:t>
            </a:r>
            <a:r>
              <a:rPr lang="ko-KR" altLang="en-US"/>
              <a:t>  </a:t>
            </a:r>
            <a:endParaRPr lang="ko-KR" altLang="en-US"/>
          </a:p>
        </p:txBody>
      </p:sp>
      <p:sp>
        <p:nvSpPr>
          <p:cNvPr id="4" name="제목 1"/>
          <p:cNvSpPr txBox="1"/>
          <p:nvPr/>
        </p:nvSpPr>
        <p:spPr>
          <a:xfrm rot="20336224">
            <a:off x="4964206" y="2657612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</a:rPr>
              <a:t>Don’t </a:t>
            </a:r>
            <a:endParaRPr lang="ko-KR" alt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제목 1"/>
          <p:cNvSpPr txBox="1"/>
          <p:nvPr/>
        </p:nvSpPr>
        <p:spPr>
          <a:xfrm rot="900579">
            <a:off x="5168117" y="2947962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/>
              <a:t>I’ve</a:t>
            </a:r>
            <a:endParaRPr lang="ko-KR" altLang="en-US" sz="2000"/>
          </a:p>
        </p:txBody>
      </p:sp>
      <p:sp>
        <p:nvSpPr>
          <p:cNvPr id="6" name="제목 1"/>
          <p:cNvSpPr txBox="1"/>
          <p:nvPr/>
        </p:nvSpPr>
        <p:spPr>
          <a:xfrm rot="20342160">
            <a:off x="4574661" y="3324084"/>
            <a:ext cx="1724410" cy="45525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 i="1">
                <a:solidFill>
                  <a:srgbClr val="0070c0"/>
                </a:solidFill>
              </a:rPr>
              <a:t>We’ve</a:t>
            </a:r>
            <a:endParaRPr lang="ko-KR" altLang="en-US" sz="2000" i="1">
              <a:solidFill>
                <a:srgbClr val="0070c0"/>
              </a:solidFill>
            </a:endParaRPr>
          </a:p>
        </p:txBody>
      </p:sp>
      <p:sp>
        <p:nvSpPr>
          <p:cNvPr id="7" name="제목 1"/>
          <p:cNvSpPr txBox="1"/>
          <p:nvPr/>
        </p:nvSpPr>
        <p:spPr>
          <a:xfrm rot="20336224">
            <a:off x="5820336" y="2722396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>
                <a:solidFill>
                  <a:srgbClr val="7030a0"/>
                </a:solidFill>
              </a:rPr>
              <a:t>I’m</a:t>
            </a:r>
            <a:endParaRPr lang="ko-KR" altLang="en-US" sz="2000">
              <a:solidFill>
                <a:srgbClr val="7030a0"/>
              </a:solidFill>
            </a:endParaRPr>
          </a:p>
        </p:txBody>
      </p:sp>
      <p:sp>
        <p:nvSpPr>
          <p:cNvPr id="8" name="제목 1"/>
          <p:cNvSpPr txBox="1"/>
          <p:nvPr/>
        </p:nvSpPr>
        <p:spPr>
          <a:xfrm rot="20336224">
            <a:off x="5664273" y="3391119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>
                <a:solidFill>
                  <a:srgbClr val="c00000"/>
                </a:solidFill>
              </a:rPr>
              <a:t>She’s</a:t>
            </a:r>
            <a:endParaRPr lang="ko-KR" altLang="en-US" sz="2000">
              <a:solidFill>
                <a:srgbClr val="c00000"/>
              </a:solidFill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4699554" y="3932576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>
                <a:solidFill>
                  <a:schemeClr val="accent6">
                    <a:lumMod val="75000"/>
                  </a:schemeClr>
                </a:solidFill>
              </a:rPr>
              <a:t>Let’s</a:t>
            </a:r>
            <a:endParaRPr lang="ko-KR" alt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제목 1"/>
          <p:cNvSpPr txBox="1"/>
          <p:nvPr/>
        </p:nvSpPr>
        <p:spPr>
          <a:xfrm>
            <a:off x="6588224" y="3096457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 i="1">
                <a:solidFill>
                  <a:srgbClr val="00b050"/>
                </a:solidFill>
              </a:rPr>
              <a:t>You’re </a:t>
            </a:r>
            <a:endParaRPr lang="ko-KR" altLang="en-US" sz="2000" i="1">
              <a:solidFill>
                <a:srgbClr val="00b050"/>
              </a:solidFill>
            </a:endParaRPr>
          </a:p>
        </p:txBody>
      </p:sp>
      <p:sp>
        <p:nvSpPr>
          <p:cNvPr id="11" name="제목 1"/>
          <p:cNvSpPr txBox="1"/>
          <p:nvPr/>
        </p:nvSpPr>
        <p:spPr>
          <a:xfrm rot="1631536">
            <a:off x="6884009" y="2440512"/>
            <a:ext cx="1231714" cy="63736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3200"/>
              <a:t>Can’t</a:t>
            </a:r>
            <a:endParaRPr lang="ko-KR" altLang="en-US" sz="3200"/>
          </a:p>
        </p:txBody>
      </p:sp>
      <p:sp>
        <p:nvSpPr>
          <p:cNvPr id="12" name="제목 1"/>
          <p:cNvSpPr txBox="1"/>
          <p:nvPr/>
        </p:nvSpPr>
        <p:spPr>
          <a:xfrm rot="1972212">
            <a:off x="7271274" y="3712846"/>
            <a:ext cx="1231714" cy="637361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400">
                <a:solidFill>
                  <a:schemeClr val="accent4">
                    <a:lumMod val="50000"/>
                  </a:schemeClr>
                </a:solidFill>
              </a:rPr>
              <a:t>Didn’t</a:t>
            </a:r>
            <a:endParaRPr lang="ko-KR" alt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제목 1"/>
          <p:cNvSpPr txBox="1"/>
          <p:nvPr/>
        </p:nvSpPr>
        <p:spPr>
          <a:xfrm rot="19687476">
            <a:off x="6218365" y="4040462"/>
            <a:ext cx="1724411" cy="45525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2000" i="1">
                <a:solidFill>
                  <a:schemeClr val="accent2">
                    <a:lumMod val="50000"/>
                  </a:schemeClr>
                </a:solidFill>
              </a:rPr>
              <a:t>He’ll</a:t>
            </a:r>
            <a:endParaRPr lang="ko-KR" altLang="en-US" sz="2000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제목 1"/>
          <p:cNvSpPr txBox="1"/>
          <p:nvPr/>
        </p:nvSpPr>
        <p:spPr>
          <a:xfrm rot="2184693">
            <a:off x="5505799" y="4230442"/>
            <a:ext cx="1231714" cy="63736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3600">
                <a:solidFill>
                  <a:srgbClr val="002060"/>
                </a:solidFill>
              </a:rPr>
              <a:t>It’s </a:t>
            </a:r>
            <a:endParaRPr lang="ko-KR" altLang="en-US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ntr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8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4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0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3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6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9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2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5" presetID="10" presetClass="entr" presetSubtype="0" fill="hold" grpId="0" nodeType="with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0" autoUpdateAnimBg="0"/>
      <p:bldP spid="5" grpId="0" animBg="0" autoUpdateAnimBg="0"/>
      <p:bldP spid="6" grpId="0" animBg="0" autoUpdateAnimBg="0"/>
      <p:bldP spid="7" grpId="0" animBg="0" autoUpdateAnimBg="0"/>
      <p:bldP spid="8" grpId="0" animBg="0" autoUpdateAnimBg="0"/>
      <p:bldP spid="9" grpId="0" animBg="0" autoUpdateAnimBg="0"/>
      <p:bldP spid="10" grpId="0" animBg="0" autoUpdateAnimBg="0"/>
      <p:bldP spid="11" grpId="0" animBg="0" autoUpdateAnimBg="0"/>
      <p:bldP spid="12" grpId="0" animBg="0" autoUpdateAnimBg="0"/>
      <p:bldP spid="13" grpId="0" animBg="0" autoUpdateAnimBg="0"/>
      <p:bldP spid="14" grpId="0" animBg="0" autoUpdateAnimBg="0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once was a Pirate what sailed the 'igh seas -</a:t>
            </a:r>
            <a:br>
              <a:rPr lang="en-US" altLang="ko-KR" sz="2400"/>
            </a:br>
            <a:r>
              <a:rPr lang="en-US" altLang="ko-KR" sz="2400"/>
              <a:t>    But now I've retired as a com-mission-aire:</a:t>
            </a:r>
            <a:br>
              <a:rPr lang="en-US" altLang="ko-KR" sz="2400"/>
            </a:br>
            <a:r>
              <a:rPr lang="en-US" altLang="ko-KR" sz="2400"/>
              <a:t>And that's how you find me a-takin' my ease</a:t>
            </a:r>
            <a:br>
              <a:rPr lang="en-US" altLang="ko-KR" sz="2400"/>
            </a:br>
            <a:r>
              <a:rPr lang="en-US" altLang="ko-KR" sz="2400"/>
              <a:t>    And keepin' the door in a Bloomsbury Square.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067944" y="2221726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that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444208" y="222172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high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92080" y="2643758"/>
            <a:ext cx="27363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Commissionaire    </a:t>
            </a:r>
            <a:endParaRPr lang="ko-KR" altLang="en-US"/>
          </a:p>
        </p:txBody>
      </p:sp>
      <p:pic>
        <p:nvPicPr>
          <p:cNvPr id="4098" name="Picture 2" descr="Image result for pirat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324544" y="2366049"/>
            <a:ext cx="1944216" cy="2777451"/>
          </a:xfrm>
          <a:prstGeom prst="rect">
            <a:avLst/>
          </a:prstGeom>
          <a:noFill/>
        </p:spPr>
      </p:pic>
      <p:pic>
        <p:nvPicPr>
          <p:cNvPr id="4100" name="Picture 4" descr="Image result for commissionair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92517" y="2772728"/>
            <a:ext cx="1748035" cy="237077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294447" y="3003798"/>
            <a:ext cx="1365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taking</a:t>
            </a: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51720" y="3301559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keeping</a:t>
            </a:r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4211960" y="249974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444208" y="249947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5294446" y="2923406"/>
            <a:ext cx="2589922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292080" y="3291830"/>
            <a:ext cx="1222954" cy="9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051720" y="365187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635896" y="3282101"/>
            <a:ext cx="504056" cy="9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474469" y="2943707"/>
            <a:ext cx="82690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you’ll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  <p:bldP spid="5" grpId="0" animBg="1" autoUpdateAnimBg="1"/>
      <p:bldP spid="6" grpId="0" animBg="1" autoUpdateAnimBg="1"/>
      <p:bldP spid="10" grpId="0" animBg="1" autoUpdateAnimBg="1"/>
      <p:bldP spid="11" grpId="0" animBg="1" autoUpdateAnimBg="1"/>
      <p:bldP spid="19" grpId="0" animBg="1" autoUpdate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275606"/>
            <a:ext cx="8407893" cy="3305556"/>
          </a:xfrm>
        </p:spPr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I'm partial to partridges, likewise to grouse,</a:t>
            </a:r>
            <a:br>
              <a:rPr lang="en-US" altLang="ko-KR" sz="2400"/>
            </a:br>
            <a:r>
              <a:rPr lang="en-US" altLang="ko-KR" sz="2400"/>
              <a:t>    And I favour that Devonshire cream in a bowl;</a:t>
            </a:r>
            <a:br>
              <a:rPr lang="en-US" altLang="ko-KR" sz="2400"/>
            </a:br>
            <a:r>
              <a:rPr lang="en-US" altLang="ko-KR" sz="2400"/>
              <a:t>But I'm allus content with a drink on the 'ouse</a:t>
            </a:r>
            <a:br>
              <a:rPr lang="en-US" altLang="ko-KR" sz="2400"/>
            </a:br>
            <a:r>
              <a:rPr lang="en-US" altLang="ko-KR" sz="2400"/>
              <a:t>    And a bit o' cold fish when I done me patrol.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95736" y="257175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favor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67744" y="2942095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, alas,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236296" y="295240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house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78235" y="3312440"/>
            <a:ext cx="10441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of cold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516216" y="33124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my</a:t>
            </a:r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2302171" y="2859782"/>
            <a:ext cx="829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236296" y="321982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339752" y="322279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879812" y="3579862"/>
            <a:ext cx="1042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588224" y="35958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436096" y="3651870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131245" y="3316852"/>
            <a:ext cx="60970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I’m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  <p:bldP spid="5" grpId="0" animBg="1" autoUpdateAnimBg="1"/>
      <p:bldP spid="6" grpId="0" animBg="1" autoUpdateAnimBg="1"/>
      <p:bldP spid="7" grpId="0" animBg="1" autoUpdateAnimBg="1"/>
      <p:bldP spid="8" grpId="0" animBg="1" autoUpdateAnimBg="1"/>
      <p:bldP spid="17" grpId="0" animBg="1" autoUpdate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ain't got much polish, me manners is  gruff,</a:t>
            </a:r>
            <a:br>
              <a:rPr lang="en-US" altLang="ko-KR" sz="2400"/>
            </a:br>
            <a:r>
              <a:rPr lang="en-US" altLang="ko-KR" sz="2400"/>
              <a:t>    But I've got a good coat, and I keep meself smart;</a:t>
            </a:r>
            <a:br>
              <a:rPr lang="en-US" altLang="ko-KR" sz="2400"/>
            </a:br>
            <a:r>
              <a:rPr lang="en-US" altLang="ko-KR" sz="2400"/>
              <a:t>And everyone says, and I guess that's enough:</a:t>
            </a:r>
            <a:br>
              <a:rPr lang="en-US" altLang="ko-KR" sz="2400"/>
            </a:br>
            <a:r>
              <a:rPr lang="en-US" altLang="ko-KR" sz="2400"/>
              <a:t>    `You can't but like Morgan, 'e's got a kind 'art.'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788024" y="2207245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my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588224" y="2203069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2000"/>
              <a:t>are</a:t>
            </a:r>
            <a:endParaRPr lang="ko-KR" altLang="en-US" sz="3200"/>
          </a:p>
        </p:txBody>
      </p:sp>
      <p:sp>
        <p:nvSpPr>
          <p:cNvPr id="6" name="직사각형 5"/>
          <p:cNvSpPr/>
          <p:nvPr/>
        </p:nvSpPr>
        <p:spPr>
          <a:xfrm>
            <a:off x="6423436" y="2581766"/>
            <a:ext cx="10288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myself 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64088" y="329183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he’s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96336" y="3363838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heart</a:t>
            </a:r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4788024" y="257175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696236" y="2512446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6423436" y="2931790"/>
            <a:ext cx="1028883" cy="1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64088" y="365187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7596336" y="3651870"/>
            <a:ext cx="6480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  <p:bldP spid="5" grpId="0" animBg="1" autoUpdateAnimBg="1"/>
      <p:bldP spid="6" grpId="0" animBg="1" autoUpdateAnimBg="1"/>
      <p:bldP spid="7" grpId="0" animBg="1" autoUpdateAnimBg="1"/>
      <p:bldP spid="8" grpId="0" animBg="1" autoUpdate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got knocked about on the Barbary Coast,</a:t>
            </a:r>
            <a:br>
              <a:rPr lang="en-US" altLang="ko-KR" sz="2400"/>
            </a:br>
            <a:r>
              <a:rPr lang="en-US" altLang="ko-KR" sz="2400"/>
              <a:t>    And me voice it ain't no sich melliferous horgan;</a:t>
            </a:r>
            <a:br>
              <a:rPr lang="en-US" altLang="ko-KR" sz="2400"/>
            </a:br>
            <a:r>
              <a:rPr lang="en-US" altLang="ko-KR" sz="2400"/>
              <a:t>But yet I can state, and I'm not one to boast,</a:t>
            </a:r>
            <a:br>
              <a:rPr lang="en-US" altLang="ko-KR" sz="2400"/>
            </a:br>
            <a:r>
              <a:rPr lang="en-US" altLang="ko-KR" sz="2400"/>
              <a:t>    That some of the gals is dead keen on old Morgan.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788024" y="258558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such</a:t>
            </a:r>
            <a:endParaRPr lang="ko-KR" altLang="en-US"/>
          </a:p>
        </p:txBody>
      </p:sp>
      <p:pic>
        <p:nvPicPr>
          <p:cNvPr id="5126" name="Picture 6" descr="Image result for honey bee 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96336" y="1635646"/>
            <a:ext cx="1164754" cy="89819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7272300" y="2595022"/>
            <a:ext cx="11161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Horgan</a:t>
            </a:r>
            <a:endParaRPr lang="ko-KR" altLang="en-US"/>
          </a:p>
        </p:txBody>
      </p:sp>
      <p:pic>
        <p:nvPicPr>
          <p:cNvPr id="5128" name="Picture 8" descr="Image result for Barbary Coast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7504" y="51470"/>
            <a:ext cx="3492956" cy="2087167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211960" y="3291830"/>
            <a:ext cx="6120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are</a:t>
            </a:r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4788024" y="2931790"/>
            <a:ext cx="608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272300" y="2931790"/>
            <a:ext cx="1044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283968" y="365187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835696" y="285978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853983" y="2567305"/>
            <a:ext cx="52177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my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  <p:bldP spid="9" grpId="0" animBg="1" autoUpdateAnimBg="1"/>
      <p:bldP spid="11" grpId="0" animBg="1" autoUpdateAnimBg="1"/>
      <p:bldP spid="15" grpId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TS Elliot  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/>
              <a:t>Cat Morgan Introduces Himself </a:t>
            </a:r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So if you 'ave business with Faber - or Faber -</a:t>
            </a:r>
            <a:br>
              <a:rPr lang="en-US" altLang="ko-KR" sz="2400"/>
            </a:br>
            <a:r>
              <a:rPr lang="en-US" altLang="ko-KR" sz="2400"/>
              <a:t>    I'll give you this tip, and it's worth a lot more:</a:t>
            </a:r>
            <a:br>
              <a:rPr lang="en-US" altLang="ko-KR" sz="2400"/>
            </a:br>
            <a:r>
              <a:rPr lang="en-US" altLang="ko-KR" sz="2400"/>
              <a:t>You'll save yourself itme, and you'll spare yourself labour</a:t>
            </a:r>
            <a:br>
              <a:rPr lang="en-US" altLang="ko-KR" sz="2400"/>
            </a:br>
            <a:r>
              <a:rPr lang="en-US" altLang="ko-KR" sz="2400"/>
              <a:t>    If jist you make friends with the Cat at the door.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555776" y="2225546"/>
            <a:ext cx="7560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have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275856" y="2945626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time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884368" y="294562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labor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75656" y="3305666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just</a:t>
            </a: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2555776" y="257175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347864" y="329183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956376" y="3291830"/>
            <a:ext cx="792088" cy="1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475656" y="366570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  <p:bldP spid="5" grpId="0" animBg="1" autoUpdateAnimBg="1"/>
      <p:bldP spid="6" grpId="0" animBg="1" autoUpdateAnimBg="1"/>
      <p:bldP spid="7" grpId="0" animBg="1" autoUpdate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  <a:defRPr lang="ko-KR" altLang="en-US"/>
            </a:pPr>
            <a:r>
              <a:rPr lang="en-US" altLang="ko-KR"/>
              <a:t>3. Who is the cat at the door? 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51720" y="2067694"/>
            <a:ext cx="266429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1026" name="Picture 2" descr="Image result for cat morg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72200" y="2843442"/>
            <a:ext cx="2609131" cy="213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4" presetClass="entr" presetSubtype="10" fill="hold" grpId="0" nodeType="clickEffect" mc:Ignorable="hp" hp:hslPresetID="19" hp:hslPresetSubtype="DirectionWidth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2" presetClass="entr" presetSubtype="4" fill="hold" nodeType="afterEffect" mc:Ignorable="hp" hp:hslPresetID="1" hp:hslPresetSubtype="DirectionBottomToTop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  <a:defRPr lang="ko-KR" altLang="en-US"/>
            </a:pPr>
            <a:r>
              <a:rPr lang="en-US" altLang="ko-KR"/>
              <a:t>4. What does Cat Morgan eat?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51720" y="2067694"/>
            <a:ext cx="266429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Cold fish</a:t>
            </a:r>
            <a:endParaRPr lang="ko-KR" altLang="en-US"/>
          </a:p>
        </p:txBody>
      </p:sp>
      <p:pic>
        <p:nvPicPr>
          <p:cNvPr id="2050" name="Picture 2" descr="Image result for cold store fish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52120" y="2787774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4" presetClass="entr" presetSubtype="10" fill="hold" grpId="0" nodeType="clickEffect" mc:Ignorable="hp" hp:hslPresetID="19" hp:hslPresetSubtype="DirectionWidth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2" presetClass="entr" presetSubtype="4" fill="hold" nodeType="afterEffect" mc:Ignorable="hp" hp:hslPresetID="1" hp:hslPresetSubtype="DirectionBottomToTop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  <a:defRPr lang="ko-KR" altLang="en-US"/>
            </a:pPr>
            <a:r>
              <a:rPr lang="en-US" altLang="ko-KR"/>
              <a:t>5. What do people say about Cat Morgan?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43608" y="2067694"/>
            <a:ext cx="590465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He has a kind heart. </a:t>
            </a:r>
            <a:endParaRPr lang="ko-KR" altLang="en-US"/>
          </a:p>
        </p:txBody>
      </p:sp>
      <p:pic>
        <p:nvPicPr>
          <p:cNvPr id="3074" name="Picture 2" descr="Image result for cat hu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12160" y="2787774"/>
            <a:ext cx="2945904" cy="22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4" presetClass="entr" presetSubtype="10" fill="hold" grpId="0" nodeType="clickEffect" mc:Ignorable="hp" hp:hslPresetID="19" hp:hslPresetSubtype="DirectionWidth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2" presetClass="entr" presetSubtype="4" fill="hold" nodeType="afterEffect" mc:Ignorable="hp" hp:hslPresetID="1" hp:hslPresetSubtype="DirectionBottomToTop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Analysis  </a:t>
            </a:r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cean  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85638" y="1908981"/>
            <a:ext cx="894757" cy="720000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once was a Pirate that sailed the high seas -</a:t>
            </a:r>
            <a:br>
              <a:rPr lang="en-US" altLang="ko-KR" sz="2400"/>
            </a:br>
            <a:r>
              <a:rPr lang="en-US" altLang="ko-KR" sz="2400"/>
              <a:t>    But now I've retired as a commissionaire:</a:t>
            </a:r>
            <a:br>
              <a:rPr lang="en-US" altLang="ko-KR" sz="2400"/>
            </a:br>
            <a:r>
              <a:rPr lang="en-US" altLang="ko-KR" sz="2400"/>
              <a:t>And that's how you find me taking my ease</a:t>
            </a:r>
            <a:br>
              <a:rPr lang="en-US" altLang="ko-KR" sz="2400"/>
            </a:br>
            <a:r>
              <a:rPr lang="en-US" altLang="ko-KR" sz="2400"/>
              <a:t>    And keeping the door in a Bloomsbury Square.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1026" name="Picture 2" descr="Image result for skull and crossbones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75856" y="1563638"/>
            <a:ext cx="731046" cy="720080"/>
          </a:xfrm>
          <a:prstGeom prst="rect">
            <a:avLst/>
          </a:prstGeom>
          <a:noFill/>
        </p:spPr>
      </p:pic>
      <p:pic>
        <p:nvPicPr>
          <p:cNvPr id="1030" name="Picture 6" descr="Image result for retired  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79912" y="2427734"/>
            <a:ext cx="675434" cy="675434"/>
          </a:xfrm>
          <a:prstGeom prst="rect">
            <a:avLst/>
          </a:prstGeom>
          <a:noFill/>
        </p:spPr>
      </p:pic>
      <p:pic>
        <p:nvPicPr>
          <p:cNvPr id="1032" name="Picture 8" descr="Image result for bell boy  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228184" y="2265009"/>
            <a:ext cx="537894" cy="796083"/>
          </a:xfrm>
          <a:prstGeom prst="rect">
            <a:avLst/>
          </a:prstGeom>
          <a:noFill/>
        </p:spPr>
      </p:pic>
      <p:pic>
        <p:nvPicPr>
          <p:cNvPr id="1034" name="Picture 10" descr="Image result for take a break  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812360" y="2756664"/>
            <a:ext cx="608856" cy="608856"/>
          </a:xfrm>
          <a:prstGeom prst="rect">
            <a:avLst/>
          </a:prstGeom>
          <a:noFill/>
        </p:spPr>
      </p:pic>
      <p:pic>
        <p:nvPicPr>
          <p:cNvPr id="1036" name="Picture 12" descr="Image result for doorman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393038" y="3795886"/>
            <a:ext cx="1884834" cy="126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3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0" presetID="31" presetClass="entr" presetSubtype="0" fill="hold" nodeType="clickEffect" mc:Ignorable="hp" hp:hslPresetID="22" hp:hslPresetSubtype="DirectionNone" hp:hslDuration="1000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I'm partial to partridges, likewise to grouse,</a:t>
            </a:r>
            <a:br>
              <a:rPr lang="en-US" altLang="ko-KR" sz="2400"/>
            </a:br>
            <a:r>
              <a:rPr lang="en-US" altLang="ko-KR" sz="2400"/>
              <a:t>    And I favor that Devonshire cream in a bowl;</a:t>
            </a:r>
            <a:br>
              <a:rPr lang="en-US" altLang="ko-KR" sz="2400"/>
            </a:br>
            <a:r>
              <a:rPr lang="en-US" altLang="ko-KR" sz="2400"/>
              <a:t>But I'm, alas, content with a drink on the house</a:t>
            </a:r>
            <a:br>
              <a:rPr lang="en-US" altLang="ko-KR" sz="2400"/>
            </a:br>
            <a:r>
              <a:rPr lang="en-US" altLang="ko-KR" sz="2400"/>
              <a:t>    And a bit of cold fish when I done my patrol.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2050" name="Picture 2" descr="Image result for partridge 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79912" y="1779662"/>
            <a:ext cx="720000" cy="661527"/>
          </a:xfrm>
          <a:prstGeom prst="rect">
            <a:avLst/>
          </a:prstGeom>
          <a:noFill/>
        </p:spPr>
      </p:pic>
      <p:pic>
        <p:nvPicPr>
          <p:cNvPr id="2056" name="Picture 8" descr="Image result for grouse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36296" y="1779662"/>
            <a:ext cx="720000" cy="798119"/>
          </a:xfrm>
          <a:prstGeom prst="rect">
            <a:avLst/>
          </a:prstGeom>
          <a:noFill/>
        </p:spPr>
      </p:pic>
      <p:pic>
        <p:nvPicPr>
          <p:cNvPr id="2058" name="Picture 10" descr="Image result for heart 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11760" y="2577781"/>
            <a:ext cx="504056" cy="477877"/>
          </a:xfrm>
          <a:prstGeom prst="rect">
            <a:avLst/>
          </a:prstGeom>
          <a:noFill/>
        </p:spPr>
      </p:pic>
      <p:pic>
        <p:nvPicPr>
          <p:cNvPr id="2060" name="Picture 12" descr="Image result for Devonshire cream in a bowl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436096" y="1995686"/>
            <a:ext cx="1440000" cy="9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62" name="Picture 14" descr="Image result for sigh gif"/>
          <p:cNvPicPr>
            <a:picLocks noChangeAspect="1" noChangeArrowheads="1" noCrop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7504" y="2710454"/>
            <a:ext cx="1242151" cy="816600"/>
          </a:xfrm>
          <a:prstGeom prst="rect">
            <a:avLst/>
          </a:prstGeom>
          <a:noFill/>
        </p:spPr>
      </p:pic>
      <p:pic>
        <p:nvPicPr>
          <p:cNvPr id="2064" name="Picture 16" descr="Image result for happy pn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275856" y="2596654"/>
            <a:ext cx="720000" cy="776195"/>
          </a:xfrm>
          <a:prstGeom prst="rect">
            <a:avLst/>
          </a:prstGeom>
          <a:noFill/>
        </p:spPr>
      </p:pic>
      <p:pic>
        <p:nvPicPr>
          <p:cNvPr id="2066" name="Picture 18" descr="Image result for free  pn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884368" y="3149303"/>
            <a:ext cx="968580" cy="41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3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0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31" presetClass="entr" presetSubtype="0" fill="hold" nodeType="clickEffect" mc:Ignorable="hp" hp:hslPresetID="22" hp:hslPresetSubtype="DirectionNone" hp:hslDuration="1000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ain't got much polish, my manners are gruff,</a:t>
            </a:r>
            <a:br>
              <a:rPr lang="en-US" altLang="ko-KR" sz="2400"/>
            </a:br>
            <a:r>
              <a:rPr lang="en-US" altLang="ko-KR" sz="2400"/>
              <a:t>    But I've got a good coat, and I keep myself smart;</a:t>
            </a:r>
            <a:br>
              <a:rPr lang="en-US" altLang="ko-KR" sz="2400"/>
            </a:br>
            <a:r>
              <a:rPr lang="en-US" altLang="ko-KR" sz="2400"/>
              <a:t>And everyone says, and I guess that's enough:</a:t>
            </a:r>
            <a:br>
              <a:rPr lang="en-US" altLang="ko-KR" sz="2400"/>
            </a:br>
            <a:r>
              <a:rPr lang="en-US" altLang="ko-KR" sz="2400"/>
              <a:t>    `You can't but like Morgan, he's got a kind heart.'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3074" name="Picture 2" descr="Image result for polish 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85725" y="1779662"/>
            <a:ext cx="720080" cy="720080"/>
          </a:xfrm>
          <a:prstGeom prst="rect">
            <a:avLst/>
          </a:prstGeom>
          <a:noFill/>
        </p:spPr>
      </p:pic>
      <p:pic>
        <p:nvPicPr>
          <p:cNvPr id="3076" name="Picture 4" descr="Image result for bad manner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46337" y="897227"/>
            <a:ext cx="2525316" cy="1262658"/>
          </a:xfrm>
          <a:prstGeom prst="rect">
            <a:avLst/>
          </a:prstGeom>
          <a:noFill/>
        </p:spPr>
      </p:pic>
      <p:pic>
        <p:nvPicPr>
          <p:cNvPr id="3078" name="Picture 6" descr="Image result for ca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85725" y="2211710"/>
            <a:ext cx="1087496" cy="788896"/>
          </a:xfrm>
          <a:prstGeom prst="rect">
            <a:avLst/>
          </a:prstGeom>
          <a:noFill/>
        </p:spPr>
      </p:pic>
      <p:pic>
        <p:nvPicPr>
          <p:cNvPr id="3080" name="Picture 8" descr="Image result for good hear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4085" y="3723878"/>
            <a:ext cx="764910" cy="76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31" presetClass="entr" presetSubtype="0" fill="hold" nodeType="clickEffect" mc:Ignorable="hp" hp:hslPresetID="22" hp:hslPresetSubtype="DirectionNone" hp:hslDuration="1000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got knocked about on the Barbary Coast,</a:t>
            </a:r>
            <a:br>
              <a:rPr lang="en-US" altLang="ko-KR" sz="2400"/>
            </a:br>
            <a:r>
              <a:rPr lang="en-US" altLang="ko-KR" sz="2400"/>
              <a:t>    And me voice it ain't no such melliferous Horgan;</a:t>
            </a:r>
            <a:br>
              <a:rPr lang="en-US" altLang="ko-KR" sz="2400"/>
            </a:br>
            <a:r>
              <a:rPr lang="en-US" altLang="ko-KR" sz="2400"/>
              <a:t>But yet I can state, and I'm not one to boast,</a:t>
            </a:r>
            <a:br>
              <a:rPr lang="en-US" altLang="ko-KR" sz="2400"/>
            </a:br>
            <a:r>
              <a:rPr lang="en-US" altLang="ko-KR" sz="2400"/>
              <a:t>    That some of the gals are dead keen on old Morgan.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4098" name="Picture 2" descr="Image result for punch 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43808" y="1635646"/>
            <a:ext cx="1080000" cy="688500"/>
          </a:xfrm>
          <a:prstGeom prst="rect">
            <a:avLst/>
          </a:prstGeom>
          <a:noFill/>
        </p:spPr>
      </p:pic>
      <p:pic>
        <p:nvPicPr>
          <p:cNvPr id="4100" name="Picture 4" descr="Image result for singing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92280" y="1923678"/>
            <a:ext cx="1310173" cy="1006650"/>
          </a:xfrm>
          <a:prstGeom prst="rect">
            <a:avLst/>
          </a:prstGeom>
          <a:noFill/>
        </p:spPr>
      </p:pic>
      <p:pic>
        <p:nvPicPr>
          <p:cNvPr id="4102" name="Picture 6" descr="Image result for speaking 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021559" y="2499742"/>
            <a:ext cx="1116144" cy="1120505"/>
          </a:xfrm>
          <a:prstGeom prst="rect">
            <a:avLst/>
          </a:prstGeom>
          <a:noFill/>
        </p:spPr>
      </p:pic>
      <p:pic>
        <p:nvPicPr>
          <p:cNvPr id="4104" name="Picture 8" descr="Image result for hearts gif"/>
          <p:cNvPicPr>
            <a:picLocks noChangeAspect="1" noChangeArrowheads="1" noCrop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777371" y="3517100"/>
            <a:ext cx="1949097" cy="1225147"/>
          </a:xfrm>
          <a:prstGeom prst="rect">
            <a:avLst/>
          </a:prstGeom>
          <a:noFill/>
        </p:spPr>
      </p:pic>
      <p:pic>
        <p:nvPicPr>
          <p:cNvPr id="4106" name="Picture 10" descr="Image result for girls 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851920" y="3620247"/>
            <a:ext cx="1800000" cy="112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3" presetID="10" presetClass="entr" presetSubtype="0" fill="hold" nodeType="clickEffect" mc:Ignorable="hp" hp:hslPresetID="11" hp:hslPresetSubtype="DirectionNone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So if you have business with Faber - or Faber -</a:t>
            </a:r>
            <a:br>
              <a:rPr lang="en-US" altLang="ko-KR" sz="2400"/>
            </a:br>
            <a:r>
              <a:rPr lang="en-US" altLang="ko-KR" sz="2400"/>
              <a:t>    I'll give you this tip, and it's worth a lot more:</a:t>
            </a:r>
            <a:br>
              <a:rPr lang="en-US" altLang="ko-KR" sz="2400"/>
            </a:br>
            <a:r>
              <a:rPr lang="en-US" altLang="ko-KR" sz="2400"/>
              <a:t>You'll save yourself time, and you'll spare yourself labor</a:t>
            </a:r>
            <a:br>
              <a:rPr lang="en-US" altLang="ko-KR" sz="2400"/>
            </a:br>
            <a:r>
              <a:rPr lang="en-US" altLang="ko-KR" sz="2400"/>
              <a:t>    If just you make friends with the Cat at the door.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  <p:pic>
        <p:nvPicPr>
          <p:cNvPr id="5122" name="Picture 2" descr="Image result for faber and faber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96136" y="1635646"/>
            <a:ext cx="1752278" cy="987395"/>
          </a:xfrm>
          <a:prstGeom prst="rect">
            <a:avLst/>
          </a:prstGeom>
          <a:noFill/>
        </p:spPr>
      </p:pic>
      <p:pic>
        <p:nvPicPr>
          <p:cNvPr id="5124" name="Picture 4" descr="Image result for advice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35896" y="2491548"/>
            <a:ext cx="720000" cy="512250"/>
          </a:xfrm>
          <a:prstGeom prst="rect">
            <a:avLst/>
          </a:prstGeom>
          <a:noFill/>
        </p:spPr>
      </p:pic>
      <p:pic>
        <p:nvPicPr>
          <p:cNvPr id="5128" name="Picture 8" descr="Image result for working 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956376" y="2747673"/>
            <a:ext cx="720000" cy="629100"/>
          </a:xfrm>
          <a:prstGeom prst="rect">
            <a:avLst/>
          </a:prstGeom>
          <a:noFill/>
        </p:spPr>
      </p:pic>
      <p:pic>
        <p:nvPicPr>
          <p:cNvPr id="5130" name="Picture 10" descr="Image result for cat at the door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148064" y="3168929"/>
            <a:ext cx="1944216" cy="189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53" presetClass="entr" presetSubtype="0" fill="hold" nodeType="clickEffect" mc:Ignorable="hp" hp:hslPresetID="12" hp:hslPresetSubtype="DirectionOutToIn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once was a Pirate what sailed the 'igh seas -</a:t>
            </a:r>
            <a:br>
              <a:rPr lang="en-US" altLang="ko-KR" sz="2400"/>
            </a:br>
            <a:r>
              <a:rPr lang="en-US" altLang="ko-KR" sz="2400"/>
              <a:t>    But now I've retired as a com-mission-aire:</a:t>
            </a:r>
            <a:br>
              <a:rPr lang="en-US" altLang="ko-KR" sz="2400"/>
            </a:br>
            <a:r>
              <a:rPr lang="en-US" altLang="ko-KR" sz="2400"/>
              <a:t>And that's how you find me a-takin' my ease</a:t>
            </a:r>
            <a:br>
              <a:rPr lang="en-US" altLang="ko-KR" sz="2400"/>
            </a:br>
            <a:r>
              <a:rPr lang="en-US" altLang="ko-KR" sz="2400"/>
              <a:t>    And keepin' the door in a Bloomsbury Square.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</p:spTree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Answer the question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>
                <a:solidFill>
                  <a:schemeClr val="accent4">
                    <a:lumMod val="60000"/>
                    <a:lumOff val="40000"/>
                  </a:schemeClr>
                </a:solidFill>
              </a:rPr>
              <a:t>Guess a number. </a:t>
            </a:r>
            <a:endParaRPr lang="en-US" altLang="ko-KR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defRPr lang="ko-KR" altLang="en-US"/>
            </a:pPr>
            <a:endParaRPr lang="en-US" altLang="ko-KR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defRPr lang="ko-KR" altLang="en-US"/>
            </a:pPr>
            <a:r>
              <a:rPr lang="en-US" altLang="ko-KR">
                <a:solidFill>
                  <a:schemeClr val="accent4">
                    <a:lumMod val="60000"/>
                    <a:lumOff val="40000"/>
                  </a:schemeClr>
                </a:solidFill>
              </a:rPr>
              <a:t>Find the treasure to win a prize.  </a:t>
            </a:r>
            <a:endParaRPr lang="ko-KR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Treasure Hunt (7 Seas)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15816" y="3435846"/>
            <a:ext cx="1164343" cy="1080000"/>
          </a:xfrm>
          <a:prstGeom prst="rect">
            <a:avLst/>
          </a:prstGeom>
          <a:noFill/>
        </p:spPr>
      </p:pic>
      <p:pic>
        <p:nvPicPr>
          <p:cNvPr id="5124" name="Picture 4" descr="Image result for pirate ship 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072254" y="1025454"/>
            <a:ext cx="1037500" cy="900000"/>
          </a:xfrm>
          <a:prstGeom prst="rect">
            <a:avLst/>
          </a:prstGeom>
          <a:noFill/>
        </p:spPr>
      </p:pic>
      <p:sp>
        <p:nvSpPr>
          <p:cNvPr id="4" name="sea1">
            <a:hlinkClick r:id="rId5" action="ppaction://hlinksldjump"/>
          </p:cNvPr>
          <p:cNvSpPr/>
          <p:nvPr/>
        </p:nvSpPr>
        <p:spPr>
          <a:xfrm>
            <a:off x="5796136" y="1312548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#1</a:t>
            </a:r>
            <a:endParaRPr lang="ko-KR" altLang="en-US"/>
          </a:p>
        </p:txBody>
      </p:sp>
      <p:sp>
        <p:nvSpPr>
          <p:cNvPr id="8" name="sea2">
            <a:hlinkClick r:id="rId6" action="ppaction://hlinksldjump"/>
          </p:cNvPr>
          <p:cNvSpPr/>
          <p:nvPr/>
        </p:nvSpPr>
        <p:spPr>
          <a:xfrm>
            <a:off x="7074096" y="1295128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#2</a:t>
            </a:r>
            <a:endParaRPr lang="ko-KR" altLang="en-US"/>
          </a:p>
        </p:txBody>
      </p:sp>
      <p:sp>
        <p:nvSpPr>
          <p:cNvPr id="9" name="sea4">
            <a:hlinkClick r:id="rId7" action="ppaction://hlinksldjump"/>
          </p:cNvPr>
          <p:cNvSpPr/>
          <p:nvPr/>
        </p:nvSpPr>
        <p:spPr>
          <a:xfrm>
            <a:off x="6504522" y="2464676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#4</a:t>
            </a:r>
            <a:endParaRPr lang="ko-KR" altLang="en-US"/>
          </a:p>
        </p:txBody>
      </p:sp>
      <p:sp>
        <p:nvSpPr>
          <p:cNvPr id="10" name="sea5">
            <a:hlinkClick r:id="rId8" action="ppaction://hlinksldjump"/>
          </p:cNvPr>
          <p:cNvSpPr/>
          <p:nvPr/>
        </p:nvSpPr>
        <p:spPr>
          <a:xfrm>
            <a:off x="7756918" y="2415123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#5</a:t>
            </a:r>
            <a:endParaRPr lang="ko-KR" altLang="en-US"/>
          </a:p>
        </p:txBody>
      </p:sp>
      <p:sp>
        <p:nvSpPr>
          <p:cNvPr id="11" name="sea3">
            <a:hlinkClick r:id="rId9" action="ppaction://hlinksldjump"/>
          </p:cNvPr>
          <p:cNvSpPr/>
          <p:nvPr/>
        </p:nvSpPr>
        <p:spPr>
          <a:xfrm>
            <a:off x="5185251" y="2415123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#3</a:t>
            </a:r>
            <a:endParaRPr lang="ko-KR" altLang="en-US"/>
          </a:p>
        </p:txBody>
      </p:sp>
      <p:sp>
        <p:nvSpPr>
          <p:cNvPr id="12" name="sea6">
            <a:hlinkClick r:id="rId10" action="ppaction://hlinksldjump"/>
          </p:cNvPr>
          <p:cNvSpPr/>
          <p:nvPr/>
        </p:nvSpPr>
        <p:spPr>
          <a:xfrm>
            <a:off x="5928458" y="3616804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#6</a:t>
            </a:r>
            <a:endParaRPr lang="ko-KR" altLang="en-US"/>
          </a:p>
        </p:txBody>
      </p:sp>
      <p:sp>
        <p:nvSpPr>
          <p:cNvPr id="13" name="sea7">
            <a:hlinkClick r:id="rId11" action="ppaction://hlinksldjump"/>
          </p:cNvPr>
          <p:cNvSpPr/>
          <p:nvPr/>
        </p:nvSpPr>
        <p:spPr>
          <a:xfrm>
            <a:off x="7206418" y="3599384"/>
            <a:ext cx="1152128" cy="1152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Sea #7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0" presetClass="path" presetSubtype="0" accel="50000" decel="50000" fill="hold" nodeType="withEffect" mc:Ignorable="hp" hp:hslPresetID="100" hp:hslDuration="7000" hp:hslMotionPath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14375 0.22778 " pathEditMode="relative" ptsTypes="">
                                      <p:cBhvr>
                                        <p:cTn id="6" dur="7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" presetID="10" presetClass="entr" presetSubtype="0" fill="hold" grpId="0" nodeType="after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2" presetID="10" presetClass="entr" presetSubtype="0" fill="hold" grpId="0" nodeType="after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6" presetID="10" presetClass="entr" presetSubtype="0" fill="hold" grpId="0" nodeType="after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0" presetID="31" presetClass="entr" presetSubtype="0" fill="hold" nodeType="afterEffect" mc:Ignorable="hp" hp:hslPresetID="22" hp:hslPresetSubtype="DirectionNone" hp:hslDuration="1000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7" presetID="10" presetClass="entr" presetSubtype="0" fill="hold" grpId="0" nodeType="after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0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3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6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9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42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45" presetID="10" presetClass="entr" presetSubtype="0" fill="hold" grpId="0" nodeType="withEffect" mc:Ignorable="hp" hp:hslPresetID="11" hp:hslPresetSubtype="DirectionNone" hp:hslDuration="3000" hp:hslTextDuration="3000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1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6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1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6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6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1" presetID="1" presetClass="exit" presetSubtype="0" fill="hold" grpId="1" nodeType="clickEffect" mc:Ignorable="hp" hp:hslPresetID="3" hp:hslPresetSubtype="DirectionNone" hp:hslDuration="1" hp:hslTextDuration="1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build="p" animBg="0" autoUpdateAnimBg="0"/>
      <p:bldP spid="4" grpId="0" animBg="1" autoUpdateAnimBg="1"/>
      <p:bldP spid="4" grpId="1" animBg="1" autoUpdateAnimBg="1"/>
      <p:bldP spid="8" grpId="0" animBg="1" autoUpdateAnimBg="1"/>
      <p:bldP spid="8" grpId="1" animBg="1" autoUpdateAnimBg="1"/>
      <p:bldP spid="9" grpId="0" animBg="1" autoUpdateAnimBg="1"/>
      <p:bldP spid="9" grpId="1" animBg="1" autoUpdateAnimBg="1"/>
      <p:bldP spid="10" grpId="0" animBg="1" autoUpdateAnimBg="1"/>
      <p:bldP spid="10" grpId="1" animBg="1" autoUpdateAnimBg="1"/>
      <p:bldP spid="11" grpId="0" animBg="1" autoUpdateAnimBg="1"/>
      <p:bldP spid="11" grpId="1" animBg="1" autoUpdateAnimBg="1"/>
      <p:bldP spid="12" grpId="0" animBg="1" autoUpdateAnimBg="1"/>
      <p:bldP spid="12" grpId="1" animBg="1" autoUpdateAnimBg="1"/>
      <p:bldP spid="13" grpId="0" animBg="1" autoUpdateAnimBg="1"/>
      <p:bldP spid="13" grpId="1" animBg="1" autoUpdateAnimBg="1"/>
    </p:bld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60232" y="880975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#1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49790" y="1962727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#2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51503" y="1961215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#3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81460" y="1952634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#4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81282" y="4128090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#5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13664" y="3041215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#6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pen ocea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7014" y="-20538"/>
            <a:ext cx="9171014" cy="5228628"/>
          </a:xfrm>
          <a:prstGeom prst="rect">
            <a:avLst/>
          </a:prstGeom>
          <a:noFill/>
        </p:spPr>
      </p:pic>
      <p:pic>
        <p:nvPicPr>
          <p:cNvPr id="4100" name="Picture 4" descr="Image result for treasure chest 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17942" y="4108457"/>
            <a:ext cx="1164343" cy="1080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381000" y="51470"/>
            <a:ext cx="8381260" cy="79079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Sea #7 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9599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49599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9599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49777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11582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11582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411582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11760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37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77937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77937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11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7955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12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4770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13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770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14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4770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15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788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16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16038" y="88097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17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16038" y="196109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18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516038" y="3041215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19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16216" y="4127970"/>
            <a:ext cx="1368152" cy="10801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xmlns:mc="http://schemas.openxmlformats.org/markup-compatibility/2006" xmlns:hp="http://schemas.haansoft.com/office/presentation/8.0" lang="en-US" altLang="ko-KR" sz="2800" b="1" mc:Ignorable="hp" hp:hslEmbossed="0"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20</a:t>
            </a:r>
            <a:endParaRPr xmlns:mc="http://schemas.openxmlformats.org/markup-compatibility/2006" xmlns:hp="http://schemas.haansoft.com/office/presentation/8.0" lang="ko-KR" altLang="en-US" sz="2800" b="1" mc:Ignorable="hp" hp:hslEmbossed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타원 4">
            <a:hlinkClick r:id="rId5" action="ppaction://hlinksldjump"/>
          </p:cNvPr>
          <p:cNvSpPr/>
          <p:nvPr/>
        </p:nvSpPr>
        <p:spPr>
          <a:xfrm>
            <a:off x="8100392" y="4227934"/>
            <a:ext cx="899592" cy="826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/>
              <a:t>Return Home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4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6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7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8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5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1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7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3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9" presetID="10" presetClass="exit" presetSubtype="0" fill="hold" grpId="0" nodeType="clickEffect" mc:Ignorable="hp" hp:hslPresetID="11" hp:hslPresetSubtype="DirectionNone" hp:hslDuration="500" hp:hslTextDuration="5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Next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 autoUpdateAnimBg="1"/>
      <p:bldP spid="17" grpId="0" animBg="1" autoUpdateAnimBg="1"/>
      <p:bldP spid="18" grpId="0" animBg="1" autoUpdateAnimBg="1"/>
      <p:bldP spid="19" grpId="0" animBg="1" autoUpdateAnimBg="1"/>
      <p:bldP spid="22" grpId="0" animBg="1" autoUpdateAnimBg="1"/>
      <p:bldP spid="23" grpId="0" animBg="1" autoUpdateAnimBg="1"/>
      <p:bldP spid="24" grpId="0" animBg="1" autoUpdateAnimBg="1"/>
      <p:bldP spid="25" grpId="0" animBg="1" autoUpdateAnimBg="1"/>
      <p:bldP spid="26" grpId="0" animBg="1" autoUpdateAnimBg="1"/>
      <p:bldP spid="27" grpId="0" animBg="1" autoUpdateAnimBg="1"/>
      <p:bldP spid="28" grpId="0" animBg="1" autoUpdateAnimBg="1"/>
      <p:bldP spid="29" grpId="0" animBg="1" autoUpdateAnimBg="1"/>
      <p:bldP spid="30" grpId="0" animBg="1" autoUpdateAnimBg="1"/>
      <p:bldP spid="31" grpId="0" animBg="1" autoUpdateAnimBg="1"/>
      <p:bldP spid="32" grpId="0" animBg="1" autoUpdateAnimBg="1"/>
      <p:bldP spid="33" grpId="0" animBg="1" autoUpdateAnimBg="1"/>
      <p:bldP spid="34" grpId="0" animBg="1" autoUpdateAnimBg="1"/>
      <p:bldP spid="35" grpId="0" animBg="1" autoUpdateAnimBg="1"/>
      <p:bldP spid="36" grpId="0" animBg="1" autoUpdateAnimBg="1"/>
      <p:bldP spid="37" grpId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I'm partial to partridges, likewise to grouse,</a:t>
            </a:r>
            <a:br>
              <a:rPr lang="en-US" altLang="ko-KR" sz="2400"/>
            </a:br>
            <a:r>
              <a:rPr lang="en-US" altLang="ko-KR" sz="2400"/>
              <a:t>    And I favour that Devonshire cream in a bowl;</a:t>
            </a:r>
            <a:br>
              <a:rPr lang="en-US" altLang="ko-KR" sz="2400"/>
            </a:br>
            <a:r>
              <a:rPr lang="en-US" altLang="ko-KR" sz="2400"/>
              <a:t>But I'm allus content with a drink on the 'ouse</a:t>
            </a:r>
            <a:br>
              <a:rPr lang="en-US" altLang="ko-KR" sz="2400"/>
            </a:br>
            <a:r>
              <a:rPr lang="en-US" altLang="ko-KR" sz="2400"/>
              <a:t>    And a bit o' cold fish when I done me patrol.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ain't got much polish, me manners is gruff,</a:t>
            </a:r>
            <a:br>
              <a:rPr lang="en-US" altLang="ko-KR" sz="2400"/>
            </a:br>
            <a:r>
              <a:rPr lang="en-US" altLang="ko-KR" sz="2400"/>
              <a:t>    But I've got a good coat, and I keep meself smart;</a:t>
            </a:r>
            <a:br>
              <a:rPr lang="en-US" altLang="ko-KR" sz="2400"/>
            </a:br>
            <a:r>
              <a:rPr lang="en-US" altLang="ko-KR" sz="2400"/>
              <a:t>And everyone says, and I guess that's enough:</a:t>
            </a:r>
            <a:br>
              <a:rPr lang="en-US" altLang="ko-KR" sz="2400"/>
            </a:br>
            <a:r>
              <a:rPr lang="en-US" altLang="ko-KR" sz="2400"/>
              <a:t>    `You can't but like Morgan, 'e's got a kind 'art.'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I got knocked about on the Barbary Coast,</a:t>
            </a:r>
            <a:br>
              <a:rPr lang="en-US" altLang="ko-KR" sz="2400"/>
            </a:br>
            <a:r>
              <a:rPr lang="en-US" altLang="ko-KR" sz="2400"/>
              <a:t>    And me voice it ain't no sich melliferous horgan;</a:t>
            </a:r>
            <a:br>
              <a:rPr lang="en-US" altLang="ko-KR" sz="2400"/>
            </a:br>
            <a:r>
              <a:rPr lang="en-US" altLang="ko-KR" sz="2400"/>
              <a:t>But yet I can state, and I'm not one to boast,</a:t>
            </a:r>
            <a:br>
              <a:rPr lang="en-US" altLang="ko-KR" sz="2400"/>
            </a:br>
            <a:r>
              <a:rPr lang="en-US" altLang="ko-KR" sz="2400"/>
              <a:t>    That some of the gals is dead keen on old Morgan.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1289303"/>
            <a:ext cx="8784976" cy="3305556"/>
          </a:xfrm>
        </p:spPr>
        <p:txBody>
          <a:bodyPr anchor="ctr">
            <a:normAutofit lnSpcReduction="0"/>
          </a:bodyPr>
          <a:lstStyle/>
          <a:p>
            <a:pPr marL="45720" indent="0" algn="ctr">
              <a:buNone/>
              <a:defRPr lang="ko-KR" altLang="en-US"/>
            </a:pPr>
            <a:r>
              <a:rPr lang="en-US" altLang="ko-KR" sz="2400"/>
              <a:t>So if you 'ave business with Faber - or Faber -</a:t>
            </a:r>
            <a:br>
              <a:rPr lang="en-US" altLang="ko-KR" sz="2400"/>
            </a:br>
            <a:r>
              <a:rPr lang="en-US" altLang="ko-KR" sz="2400"/>
              <a:t>    I'll give you this tip, and it's worth a lot more:</a:t>
            </a:r>
            <a:br>
              <a:rPr lang="en-US" altLang="ko-KR" sz="2400"/>
            </a:br>
            <a:r>
              <a:rPr lang="en-US" altLang="ko-KR" sz="2400"/>
              <a:t>You'll save yourself itme, and you'll spare yourself labour</a:t>
            </a:r>
            <a:br>
              <a:rPr lang="en-US" altLang="ko-KR" sz="2400"/>
            </a:br>
            <a:r>
              <a:rPr lang="en-US" altLang="ko-KR" sz="2400"/>
              <a:t>    If jist you make friends with the Cat at the door.</a:t>
            </a:r>
            <a:endParaRPr lang="ko-KR" altLang="en-US" sz="2400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Cat Morgan </a:t>
            </a: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Questions</a:t>
            </a:r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779662"/>
            <a:ext cx="8407893" cy="1354455"/>
          </a:xfrm>
        </p:spPr>
        <p:txBody>
          <a:bodyPr/>
          <a:lstStyle/>
          <a:p>
            <a:pPr marL="45720" indent="0">
              <a:buNone/>
              <a:defRPr lang="ko-KR" altLang="en-US"/>
            </a:pPr>
            <a:r>
              <a:rPr lang="en-US" altLang="ko-KR"/>
              <a:t>1. What was Cat Morgan’s job? 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Questions </a:t>
            </a:r>
            <a:endParaRPr lang="ko-KR" altLang="en-US"/>
          </a:p>
        </p:txBody>
      </p:sp>
      <p:pic>
        <p:nvPicPr>
          <p:cNvPr id="1026" name="Picture 2" descr="Image result for cat pirate"/>
          <p:cNvPicPr>
            <a:picLocks noChangeAspect="1" noChangeArrowheads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78338" y="1995686"/>
            <a:ext cx="3486150" cy="3019425"/>
          </a:xfrm>
          <a:prstGeom prst="rect">
            <a:avLst/>
          </a:prstGeom>
          <a:noFill/>
        </p:spPr>
      </p:pic>
      <p:pic>
        <p:nvPicPr>
          <p:cNvPr id="1028" name="Picture 4" descr="Image result for captain morga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55429" y="2427734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0" presetClass="entr" presetSubtype="0" fill="hold" nodeType="clickEffect" mc:Ignorable="hp" hp:hslPresetID="11" hp:hslPresetSubtype="DirectionNone" hp:hslDuration="5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ID="42" presetClass="entr" presetSubtype="0" fill="hold" nodeType="clickEffect" mc:Ignorable="hp" hp:hslPresetID="15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630</ep:Words>
  <ep:PresentationFormat>화면 슬라이드 쇼(16:9)</ep:PresentationFormat>
  <ep:Paragraphs>275</ep:Paragraphs>
  <ep:Slides>37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ep:HeadingPairs>
  <ep:TitlesOfParts>
    <vt:vector size="38" baseType="lpstr">
      <vt:lpstr>눈금</vt:lpstr>
      <vt:lpstr xml:space="preserve">Reminder </vt:lpstr>
      <vt:lpstr xml:space="preserve">Cat Morgan Introduces Himself </vt:lpstr>
      <vt:lpstr>Cat Morgan</vt:lpstr>
      <vt:lpstr xml:space="preserve">Cat Morgan </vt:lpstr>
      <vt:lpstr xml:space="preserve">Cat Morgan </vt:lpstr>
      <vt:lpstr xml:space="preserve">Cat Morgan </vt:lpstr>
      <vt:lpstr xml:space="preserve">Cat Morgan </vt:lpstr>
      <vt:lpstr>Questions</vt:lpstr>
      <vt:lpstr xml:space="preserve">Questions </vt:lpstr>
      <vt:lpstr xml:space="preserve">Henry morgan </vt:lpstr>
      <vt:lpstr xml:space="preserve">Questions </vt:lpstr>
      <vt:lpstr xml:space="preserve">Questions </vt:lpstr>
      <vt:lpstr xml:space="preserve">Questions </vt:lpstr>
      <vt:lpstr xml:space="preserve">Spelling Mistakes </vt:lpstr>
      <vt:lpstr xml:space="preserve">Contractions  </vt:lpstr>
      <vt:lpstr xml:space="preserve">Cat Morgan </vt:lpstr>
      <vt:lpstr xml:space="preserve">Cat Morgan </vt:lpstr>
      <vt:lpstr xml:space="preserve">Cat Morgan </vt:lpstr>
      <vt:lpstr>Cat Morgan</vt:lpstr>
      <vt:lpstr>Cat Morgan</vt:lpstr>
      <vt:lpstr>Question</vt:lpstr>
      <vt:lpstr>Question</vt:lpstr>
      <vt:lpstr>Question</vt:lpstr>
      <vt:lpstr xml:space="preserve">Analysis  </vt:lpstr>
      <vt:lpstr xml:space="preserve">Cat Morgan </vt:lpstr>
      <vt:lpstr>Cat Morgan</vt:lpstr>
      <vt:lpstr xml:space="preserve">Cat Morgan </vt:lpstr>
      <vt:lpstr xml:space="preserve">Cat Morgan </vt:lpstr>
      <vt:lpstr xml:space="preserve">Cat Morgan </vt:lpstr>
      <vt:lpstr>Treasure Hunt (7 Seas)</vt:lpstr>
      <vt:lpstr xml:space="preserve">Sea #1 </vt:lpstr>
      <vt:lpstr xml:space="preserve">Sea #2 </vt:lpstr>
      <vt:lpstr xml:space="preserve">Sea #3 </vt:lpstr>
      <vt:lpstr xml:space="preserve">Sea #4 </vt:lpstr>
      <vt:lpstr xml:space="preserve">Sea #5 </vt:lpstr>
      <vt:lpstr xml:space="preserve">Sea #6 </vt:lpstr>
      <vt:lpstr xml:space="preserve">Sea #7 </vt:lpstr>
    </vt:vector>
  </ep:TitlesOfParts>
  <ep:HyperlinkBase/>
  <ep:Application>Hancom Office Hanshow 2010</ep:Application>
  <ep:AppVersion>8.5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dcterms:created xsi:type="dcterms:W3CDTF">2017-09-08T04:49:21.000</dcterms:created>
  <dc:creator>user</dc:creator>
  <dc:description/>
  <cp:keywords/>
  <cp:lastModifiedBy>user</cp:lastModifiedBy>
  <dcterms:modified xsi:type="dcterms:W3CDTF">2017-10-11T05:45:10.424</dcterms:modified>
  <cp:revision>33</cp:revision>
  <dc:subject/>
  <dc:title>Cat Morgan Introduces Himself</dc:title>
</cp:coreProperties>
</file>