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embeddings/oleObject1" ContentType="image/vnd.ms-photo"/>
  <Override PartName="/ppt/embeddings/oleObject2" ContentType="image/vnd.ms-photo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aveSubsetFonts="1">
  <p:sldMasterIdLst>
    <p:sldMasterId id="214748368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ACF4677E-8BD2-47ae-8A1F-98590045965D">
      <hp:hncThemeShow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lastView="sldThumbnailView">
  <p:normalViewPr>
    <p:restoredLeft sz="15682"/>
    <p:restoredTop sz="94698"/>
  </p:normalViewPr>
  <p:slideViewPr>
    <p:cSldViewPr>
      <p:cViewPr varScale="1">
        <p:scale>
          <a:sx n="147" d="100"/>
          <a:sy n="147" d="100"/>
        </p:scale>
        <p:origin x="-594" y="-90"/>
      </p:cViewPr>
      <p:guideLst>
        <p:guide orient="horz" pos="1618"/>
        <p:guide pos="287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868100" cy="36868100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9.xml"  /><Relationship Id="rId11" Type="http://schemas.openxmlformats.org/officeDocument/2006/relationships/slide" Target="slides/slide10.xml"  /><Relationship Id="rId12" Type="http://schemas.openxmlformats.org/officeDocument/2006/relationships/slide" Target="slides/slide11.xml"  /><Relationship Id="rId13" Type="http://schemas.openxmlformats.org/officeDocument/2006/relationships/slide" Target="slides/slide12.xml"  /><Relationship Id="rId14" Type="http://schemas.openxmlformats.org/officeDocument/2006/relationships/slide" Target="slides/slide13.xml"  /><Relationship Id="rId15" Type="http://schemas.openxmlformats.org/officeDocument/2006/relationships/slide" Target="slides/slide14.xml"  /><Relationship Id="rId16" Type="http://schemas.openxmlformats.org/officeDocument/2006/relationships/slide" Target="slides/slide15.xml"  /><Relationship Id="rId17" Type="http://schemas.openxmlformats.org/officeDocument/2006/relationships/slide" Target="slides/slide16.xml"  /><Relationship Id="rId18" Type="http://schemas.openxmlformats.org/officeDocument/2006/relationships/slide" Target="slides/slide17.xml"  /><Relationship Id="rId19" Type="http://schemas.openxmlformats.org/officeDocument/2006/relationships/slide" Target="slides/slide18.xml"  /><Relationship Id="rId2" Type="http://schemas.openxmlformats.org/officeDocument/2006/relationships/slide" Target="slides/slide1.xml"  /><Relationship Id="rId20" Type="http://schemas.openxmlformats.org/officeDocument/2006/relationships/slide" Target="slides/slide19.xml"  /><Relationship Id="rId21" Type="http://schemas.openxmlformats.org/officeDocument/2006/relationships/slide" Target="slides/slide20.xml"  /><Relationship Id="rId22" Type="http://schemas.openxmlformats.org/officeDocument/2006/relationships/slide" Target="slides/slide21.xml"  /><Relationship Id="rId23" Type="http://schemas.openxmlformats.org/officeDocument/2006/relationships/slide" Target="slides/slide22.xml"  /><Relationship Id="rId24" Type="http://schemas.openxmlformats.org/officeDocument/2006/relationships/slide" Target="slides/slide23.xml"  /><Relationship Id="rId25" Type="http://schemas.openxmlformats.org/officeDocument/2006/relationships/slide" Target="slides/slide24.xml"  /><Relationship Id="rId26" Type="http://schemas.openxmlformats.org/officeDocument/2006/relationships/slide" Target="slides/slide25.xml"  /><Relationship Id="rId27" Type="http://schemas.openxmlformats.org/officeDocument/2006/relationships/slide" Target="slides/slide26.xml"  /><Relationship Id="rId28" Type="http://schemas.openxmlformats.org/officeDocument/2006/relationships/slide" Target="slides/slide27.xml"  /><Relationship Id="rId29" Type="http://schemas.openxmlformats.org/officeDocument/2006/relationships/slide" Target="slides/slide28.xml"  /><Relationship Id="rId3" Type="http://schemas.openxmlformats.org/officeDocument/2006/relationships/slide" Target="slides/slide2.xml"  /><Relationship Id="rId30" Type="http://schemas.openxmlformats.org/officeDocument/2006/relationships/slide" Target="slides/slide29.xml"  /><Relationship Id="rId31" Type="http://schemas.openxmlformats.org/officeDocument/2006/relationships/slide" Target="slides/slide30.xml"  /><Relationship Id="rId32" Type="http://schemas.openxmlformats.org/officeDocument/2006/relationships/slide" Target="slides/slide31.xml"  /><Relationship Id="rId33" Type="http://schemas.openxmlformats.org/officeDocument/2006/relationships/slide" Target="slides/slide32.xml"  /><Relationship Id="rId34" Type="http://schemas.openxmlformats.org/officeDocument/2006/relationships/slide" Target="slides/slide33.xml"  /><Relationship Id="rId35" Type="http://schemas.openxmlformats.org/officeDocument/2006/relationships/slide" Target="slides/slide34.xml"  /><Relationship Id="rId36" Type="http://schemas.openxmlformats.org/officeDocument/2006/relationships/slide" Target="slides/slide35.xml"  /><Relationship Id="rId37" Type="http://schemas.openxmlformats.org/officeDocument/2006/relationships/slide" Target="slides/slide36.xml"  /><Relationship Id="rId38" Type="http://schemas.openxmlformats.org/officeDocument/2006/relationships/slide" Target="slides/slide37.xml"  /><Relationship Id="rId39" Type="http://schemas.openxmlformats.org/officeDocument/2006/relationships/presProps" Target="presProps.xml"  /><Relationship Id="rId4" Type="http://schemas.openxmlformats.org/officeDocument/2006/relationships/slide" Target="slides/slide3.xml"  /><Relationship Id="rId40" Type="http://schemas.openxmlformats.org/officeDocument/2006/relationships/viewProps" Target="viewProps.xml"  /><Relationship Id="rId41" Type="http://schemas.openxmlformats.org/officeDocument/2006/relationships/theme" Target="theme/theme1.xml"  /><Relationship Id="rId42" Type="http://schemas.openxmlformats.org/officeDocument/2006/relationships/tableStyles" Target="tableStyles.xml"  /><Relationship Id="rId5" Type="http://schemas.openxmlformats.org/officeDocument/2006/relationships/slide" Target="slides/slide4.xml"  /><Relationship Id="rId6" Type="http://schemas.openxmlformats.org/officeDocument/2006/relationships/slide" Target="slides/slide5.xml"  /><Relationship Id="rId7" Type="http://schemas.openxmlformats.org/officeDocument/2006/relationships/slide" Target="slides/slide6.xml"  /><Relationship Id="rId8" Type="http://schemas.openxmlformats.org/officeDocument/2006/relationships/slide" Target="slides/slide7.xml"  /><Relationship Id="rId9" Type="http://schemas.openxmlformats.org/officeDocument/2006/relationships/slide" Target="slides/slide8.xml"  /></Relationship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1.png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2.png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899EC-A3CF-43AE-8F62-4584FD29F76A}" type="datetimeFigureOut">
              <a:rPr lang="ko-KR" altLang="en-US" smtClean="0"/>
              <a:t>2017-10-12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3ED0-79DD-4E03-A1B9-60E1F90FFDA7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5916"/>
            <a:ext cx="7772400" cy="1102519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제목 및 세로 본문" type="vertTx" preserve="1">
  <p:cSld name="제목 및 세로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 lang="ko-KR" altLang="en-US"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 lang="ko-KR" altLang="en-US"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 lang="ko-KR" altLang="en-US"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F8B899EC-A3CF-43AE-8F62-4584FD29F76A}" type="datetime1">
              <a:rPr lang="ko-KR" altLang="en-US"/>
              <a:pPr lvl="0">
                <a:defRPr lang="ko-KR" altLang="en-US"/>
              </a:pPr>
              <a:t>2017-10-18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FA0B3ED0-79DD-4E03-A1B9-60E1F90FFDA7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11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idx="0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 lang="ko-KR" altLang="en-US"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 lang="ko-KR" altLang="en-US"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 lang="ko-KR" altLang="en-US"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F8B899EC-A3CF-43AE-8F62-4584FD29F76A}" type="datetime1">
              <a:rPr lang="ko-KR" altLang="en-US"/>
              <a:pPr lvl="0">
                <a:defRPr lang="ko-KR" altLang="en-US"/>
              </a:pPr>
              <a:t>2017-10-18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FA0B3ED0-79DD-4E03-A1B9-60E1F90FFDA7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899EC-A3CF-43AE-8F62-4584FD29F76A}" type="datetimeFigureOut">
              <a:rPr lang="ko-KR" altLang="en-US" smtClean="0"/>
              <a:t>2017-10-12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3ED0-79DD-4E03-A1B9-60E1F90FFDA7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200150"/>
            <a:ext cx="7924800" cy="30861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1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0"/>
          </p:nvPr>
        </p:nvSpPr>
        <p:spPr>
          <a:xfrm>
            <a:off x="609601" y="3721894"/>
            <a:ext cx="7885113" cy="1021556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2596754"/>
            <a:ext cx="7885113" cy="1125140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F8B899EC-A3CF-43AE-8F62-4584FD29F76A}" type="datetime1">
              <a:rPr lang="ko-KR" altLang="en-US"/>
              <a:pPr lvl="0">
                <a:defRPr lang="ko-KR" altLang="en-US"/>
              </a:pPr>
              <a:t>2017-10-18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FA0B3ED0-79DD-4E03-A1B9-60E1F90FFDA7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4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제목 및 내용 2개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200150"/>
            <a:ext cx="3733800" cy="30861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/>
              <a:buChar char="•"/>
              <a:defRPr/>
            </a:lvl6pPr>
            <a:lvl7pPr>
              <a:buClr>
                <a:schemeClr val="tx2"/>
              </a:buClr>
              <a:buFont typeface="Arial"/>
              <a:buChar char="•"/>
              <a:defRPr/>
            </a:lvl7pPr>
            <a:lvl8pPr>
              <a:buClr>
                <a:schemeClr val="tx2"/>
              </a:buClr>
              <a:buFont typeface="Arial"/>
              <a:buChar char="•"/>
              <a:defRPr/>
            </a:lvl8pPr>
            <a:lvl9pPr>
              <a:buClr>
                <a:schemeClr val="tx2"/>
              </a:buClr>
              <a:buFont typeface="Arial"/>
              <a:buChar char="•"/>
              <a:defRPr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 lang="ko-KR" altLang="en-US"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 lang="ko-KR" altLang="en-US"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 lang="ko-KR" altLang="en-US"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200150"/>
            <a:ext cx="3733800" cy="30861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 lang="ko-KR" altLang="en-US"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 lang="ko-KR" altLang="en-US"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 lang="ko-KR" altLang="en-US"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0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F8B899EC-A3CF-43AE-8F62-4584FD29F76A}" type="datetime1">
              <a:rPr lang="ko-KR" altLang="en-US"/>
              <a:pPr lvl="0">
                <a:defRPr lang="ko-KR" altLang="en-US"/>
              </a:pPr>
              <a:t>2017-10-18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FA0B3ED0-79DD-4E03-A1B9-60E1F90FFDA7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5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비교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57350"/>
            <a:ext cx="3733800" cy="26289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 lang="ko-KR" altLang="en-US"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 lang="ko-KR" altLang="en-US"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 lang="ko-KR" altLang="en-US"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57350"/>
            <a:ext cx="3733800" cy="26289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 lang="ko-KR" altLang="en-US"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 lang="ko-KR" altLang="en-US"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 lang="ko-KR" altLang="en-US"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0"/>
          </p:nvPr>
        </p:nvSpPr>
        <p:spPr>
          <a:xfrm>
            <a:off x="609600" y="205979"/>
            <a:ext cx="7924800" cy="857250"/>
          </a:xfrm>
        </p:spPr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00150"/>
            <a:ext cx="3733800" cy="431006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200150"/>
            <a:ext cx="3733800" cy="431006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F8B899EC-A3CF-43AE-8F62-4584FD29F76A}" type="datetime1">
              <a:rPr lang="ko-KR" altLang="en-US"/>
              <a:pPr lvl="0">
                <a:defRPr lang="ko-KR" altLang="en-US"/>
              </a:pPr>
              <a:t>2017-10-18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FA0B3ED0-79DD-4E03-A1B9-60E1F90FFDA7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6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0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F8B899EC-A3CF-43AE-8F62-4584FD29F76A}" type="datetime1">
              <a:rPr lang="ko-KR" altLang="en-US"/>
              <a:pPr lvl="0">
                <a:defRPr lang="ko-KR" altLang="en-US"/>
              </a:pPr>
              <a:t>2017-10-18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FA0B3ED0-79DD-4E03-A1B9-60E1F90FFDA7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7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F8B899EC-A3CF-43AE-8F62-4584FD29F76A}" type="datetime1">
              <a:rPr lang="ko-KR" altLang="en-US"/>
              <a:pPr lvl="0">
                <a:defRPr lang="ko-KR" altLang="en-US"/>
              </a:pPr>
              <a:t>2017-10-18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FA0B3ED0-79DD-4E03-A1B9-60E1F90FFDA7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8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내용 및 설명" type="objTx" preserve="1">
  <p:cSld name="내용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085850"/>
            <a:ext cx="4648200" cy="3200400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 lang="ko-KR" altLang="en-US"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 lang="ko-KR" altLang="en-US"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 lang="ko-KR" altLang="en-US"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0"/>
          </p:nvPr>
        </p:nvSpPr>
        <p:spPr>
          <a:xfrm>
            <a:off x="612648" y="1085850"/>
            <a:ext cx="2971800" cy="82296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1910919"/>
            <a:ext cx="2971800" cy="2375332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F8B899EC-A3CF-43AE-8F62-4584FD29F76A}" type="datetime1">
              <a:rPr lang="ko-KR" altLang="en-US"/>
              <a:pPr lvl="0">
                <a:defRPr lang="ko-KR" altLang="en-US"/>
              </a:pPr>
              <a:t>2017-10-18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FA0B3ED0-79DD-4E03-A1B9-60E1F90FFDA7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9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1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0"/>
          </p:nvPr>
        </p:nvSpPr>
        <p:spPr>
          <a:xfrm>
            <a:off x="609600" y="1085850"/>
            <a:ext cx="2971800" cy="82296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085850"/>
            <a:ext cx="3419856" cy="260604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그림을 추가하려면 아이콘을 클릭하십시오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910918"/>
            <a:ext cx="2971800" cy="1803832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F8B899EC-A3CF-43AE-8F62-4584FD29F76A}" type="datetime1">
              <a:rPr lang="ko-KR" altLang="en-US"/>
              <a:pPr lvl="0">
                <a:defRPr lang="ko-KR" altLang="en-US"/>
              </a:pPr>
              <a:t>2017-10-18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FA0B3ED0-79DD-4E03-A1B9-60E1F90FFDA7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theme" Target="../theme/theme1.xml"  /><Relationship Id="rId13" Type="http://schemas.openxmlformats.org/officeDocument/2006/relationships/image" Target="../media/image1.png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00151"/>
            <a:ext cx="79248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4767263"/>
            <a:ext cx="1524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F8B899EC-A3CF-43AE-8F62-4584FD29F76A}" type="datetimeFigureOut">
              <a:rPr lang="ko-KR" altLang="en-US" smtClean="0"/>
              <a:t>2017-10-12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4767263"/>
            <a:ext cx="990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FA0B3ED0-79DD-4E03-A1B9-60E1F90FFDA7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1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hyperlink" Target="https://www.youtube.com/watch?v=XKu3NE7Omkw" TargetMode="External"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1.jpe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2.jpeg"  /><Relationship Id="rId3" Type="http://schemas.openxmlformats.org/officeDocument/2006/relationships/image" Target="../media/image5.jpe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2.jpeg"  /><Relationship Id="rId3" Type="http://schemas.openxmlformats.org/officeDocument/2006/relationships/image" Target="../media/image5.jpe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3.jpe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4.pn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5.png"  /><Relationship Id="rId3" Type="http://schemas.openxmlformats.org/officeDocument/2006/relationships/image" Target="../media/image16.png"  /><Relationship Id="rId4" Type="http://schemas.openxmlformats.org/officeDocument/2006/relationships/image" Target="../media/image17.png"  /><Relationship Id="rId5" Type="http://schemas.microsoft.com/office/2007/relationships/hdphoto" Target="../embeddings/oleObject1"  /><Relationship Id="rId6" Type="http://schemas.openxmlformats.org/officeDocument/2006/relationships/image" Target="../media/image18.png"  /><Relationship Id="rId7" Type="http://schemas.microsoft.com/office/2007/relationships/hdphoto" Target="../embeddings/oleObject2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9.jpe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0.jpe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1.jpe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.jpe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2.jpe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3.jpeg"  /><Relationship Id="rId3" Type="http://schemas.openxmlformats.org/officeDocument/2006/relationships/image" Target="../media/image24.jpeg"  /><Relationship Id="rId4" Type="http://schemas.openxmlformats.org/officeDocument/2006/relationships/image" Target="../media/image25.jpe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6.jpeg"  /><Relationship Id="rId3" Type="http://schemas.openxmlformats.org/officeDocument/2006/relationships/image" Target="../media/image25.jpeg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7.jpeg"  /><Relationship Id="rId3" Type="http://schemas.openxmlformats.org/officeDocument/2006/relationships/image" Target="../media/image25.jpe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8.jpeg"  /><Relationship Id="rId3" Type="http://schemas.openxmlformats.org/officeDocument/2006/relationships/image" Target="../media/image25.jpeg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9.jpeg"  /><Relationship Id="rId3" Type="http://schemas.openxmlformats.org/officeDocument/2006/relationships/image" Target="../media/image25.jpeg"  /></Relationships>
</file>

<file path=ppt/slides/_rels/slide2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0.jpeg"  /><Relationship Id="rId3" Type="http://schemas.openxmlformats.org/officeDocument/2006/relationships/image" Target="../media/image25.jpeg"  /></Relationships>
</file>

<file path=ppt/slides/_rels/slide2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1.jpeg"  /><Relationship Id="rId3" Type="http://schemas.openxmlformats.org/officeDocument/2006/relationships/image" Target="../media/image25.jpeg"  /></Relationships>
</file>

<file path=ppt/slides/_rels/slide2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2.jpeg"  /><Relationship Id="rId3" Type="http://schemas.openxmlformats.org/officeDocument/2006/relationships/image" Target="../media/image25.jpeg"  /></Relationships>
</file>

<file path=ppt/slides/_rels/slide2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3.jpeg"  /><Relationship Id="rId3" Type="http://schemas.openxmlformats.org/officeDocument/2006/relationships/image" Target="../media/image25.jpe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4.jpeg"  /><Relationship Id="rId3" Type="http://schemas.openxmlformats.org/officeDocument/2006/relationships/image" Target="../media/image5.jpeg"  /></Relationships>
</file>

<file path=ppt/slides/_rels/slide3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4.jpeg"  /></Relationships>
</file>

<file path=ppt/slides/_rels/slide3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/Relationships>
</file>

<file path=ppt/slides/_rels/slide3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/Relationships>
</file>

<file path=ppt/slides/_rels/slide3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5.jpeg"  /></Relationships>
</file>

<file path=ppt/slides/_rels/slide3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6.jpeg"  /></Relationships>
</file>

<file path=ppt/slides/_rels/slide3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7.jpeg"  /></Relationships>
</file>

<file path=ppt/slides/_rels/slide3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8.jpeg"  /></Relationships>
</file>

<file path=ppt/slides/_rels/slide3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9.jpe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6.jpe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4.jpeg"  /><Relationship Id="rId3" Type="http://schemas.openxmlformats.org/officeDocument/2006/relationships/image" Target="../media/image5.jpe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7.jpe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8.jpe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9.jpe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0.jpeg" 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hlinkClick r:id="rId2"/>
              </a:rPr>
              <a:t>https://www.youtube.com/watch?v=XKu3NE7Omkw</a:t>
            </a:r>
            <a:endParaRPr lang="en-US" altLang="en-US" smtClean="0"/>
          </a:p>
          <a:p>
            <a:pPr eaLnBrk="1" hangingPunct="1"/>
            <a:endParaRPr lang="en-CA" altLang="ko-KR" smtClean="0">
              <a:solidFill>
                <a:srgbClr val="898989"/>
              </a:solidFill>
              <a:ea typeface="Gulim" panose="020B0600000101010101" pitchFamily="50" charset="-127"/>
            </a:endParaRPr>
          </a:p>
        </p:txBody>
      </p:sp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ko-KR" dirty="0" smtClean="0">
                <a:ea typeface="Gulim" panose="020B0600000101010101" pitchFamily="50" charset="-127"/>
              </a:rPr>
              <a:t>Preposition of Place</a:t>
            </a:r>
            <a:endParaRPr lang="en-CA" altLang="ko-KR" dirty="0" smtClean="0">
              <a:ea typeface="Gulim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2613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ko-KR" smtClean="0">
                <a:ea typeface="Gulim" panose="020B0600000101010101" pitchFamily="50" charset="-127"/>
              </a:rPr>
              <a:t>Around</a:t>
            </a:r>
            <a:endParaRPr lang="en-CA" altLang="ko-KR" smtClean="0">
              <a:ea typeface="Gulim" panose="020B0600000101010101" pitchFamily="50" charset="-127"/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endParaRPr lang="en-CA" altLang="ko-KR" smtClean="0">
              <a:ea typeface="Gulim" panose="020B0600000101010101" pitchFamily="50" charset="-127"/>
            </a:endParaRPr>
          </a:p>
        </p:txBody>
      </p:sp>
      <p:pic>
        <p:nvPicPr>
          <p:cNvPr id="10244" name="Picture 2" descr="http://www.yardenvy.com/images/productdetail/tree-teak-ben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03598"/>
            <a:ext cx="4510554" cy="3671590"/>
          </a:xfrm>
          <a:prstGeom prst="roundRect">
            <a:avLst>
              <a:gd name="adj" fmla="val 2254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18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ko-KR" dirty="0" smtClean="0">
                <a:ea typeface="Gulim" panose="020B0600000101010101" pitchFamily="50" charset="-127"/>
              </a:rPr>
              <a:t>Near </a:t>
            </a:r>
            <a:endParaRPr lang="en-CA" altLang="ko-KR" dirty="0" smtClean="0">
              <a:ea typeface="Gulim" panose="020B0600000101010101" pitchFamily="50" charset="-127"/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endParaRPr lang="en-CA" altLang="ko-KR" smtClean="0">
              <a:ea typeface="Gulim" panose="020B0600000101010101" pitchFamily="50" charset="-127"/>
            </a:endParaRPr>
          </a:p>
        </p:txBody>
      </p:sp>
      <p:pic>
        <p:nvPicPr>
          <p:cNvPr id="1026" name="Picture 2" descr="Image result for near vs f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47614"/>
            <a:ext cx="4968552" cy="3414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오른쪽 화살표 2"/>
          <p:cNvSpPr/>
          <p:nvPr/>
        </p:nvSpPr>
        <p:spPr>
          <a:xfrm rot="20364184">
            <a:off x="1338266" y="3538925"/>
            <a:ext cx="1591737" cy="1028879"/>
          </a:xfrm>
          <a:prstGeom prst="rightArrow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533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ko-KR" dirty="0" smtClean="0">
                <a:ea typeface="Gulim" panose="020B0600000101010101" pitchFamily="50" charset="-127"/>
              </a:rPr>
              <a:t>Far </a:t>
            </a:r>
            <a:endParaRPr lang="en-CA" altLang="ko-KR" dirty="0" smtClean="0">
              <a:ea typeface="Gulim" panose="020B0600000101010101" pitchFamily="50" charset="-127"/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endParaRPr lang="en-CA" altLang="ko-KR" smtClean="0">
              <a:ea typeface="Gulim" panose="020B0600000101010101" pitchFamily="50" charset="-127"/>
            </a:endParaRPr>
          </a:p>
        </p:txBody>
      </p:sp>
      <p:pic>
        <p:nvPicPr>
          <p:cNvPr id="4" name="Picture 2" descr="Image result for near vs f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47614"/>
            <a:ext cx="4968552" cy="3414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오른쪽 화살표 4"/>
          <p:cNvSpPr/>
          <p:nvPr/>
        </p:nvSpPr>
        <p:spPr>
          <a:xfrm rot="12158591">
            <a:off x="6508910" y="2761850"/>
            <a:ext cx="1591737" cy="1028879"/>
          </a:xfrm>
          <a:prstGeom prst="rightArrow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047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ko-KR" dirty="0" smtClean="0">
                <a:ea typeface="Gulim" panose="020B0600000101010101" pitchFamily="50" charset="-127"/>
              </a:rPr>
              <a:t>Among </a:t>
            </a:r>
            <a:endParaRPr lang="en-CA" altLang="ko-KR" dirty="0" smtClean="0">
              <a:ea typeface="Gulim" panose="020B0600000101010101" pitchFamily="50" charset="-127"/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endParaRPr lang="en-CA" altLang="ko-KR" dirty="0" smtClean="0">
              <a:ea typeface="Gulim" panose="020B0600000101010101" pitchFamily="50" charset="-127"/>
            </a:endParaRP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9622"/>
            <a:ext cx="5231904" cy="3523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47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504" y="2176323"/>
            <a:ext cx="2018184" cy="507703"/>
          </a:xfrm>
        </p:spPr>
        <p:txBody>
          <a:bodyPr anchor="ctr"/>
          <a:lstStyle/>
          <a:p>
            <a:pPr algn="ctr"/>
            <a:r>
              <a:rPr lang="en-US" altLang="ko-KR" sz="2000" dirty="0" smtClean="0"/>
              <a:t>Over / above </a:t>
            </a:r>
            <a:endParaRPr lang="ko-KR" altLang="en-US" sz="2000" dirty="0"/>
          </a:p>
        </p:txBody>
      </p:sp>
      <p:pic>
        <p:nvPicPr>
          <p:cNvPr id="9218" name="Picture 2" descr="Image result for prepositions of pl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46" y="555526"/>
            <a:ext cx="7920000" cy="425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1691680" y="915566"/>
            <a:ext cx="2018184" cy="5077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sz="2000" dirty="0" smtClean="0"/>
              <a:t> Below</a:t>
            </a:r>
            <a:endParaRPr lang="ko-KR" altLang="en-US" sz="2000" dirty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3347864" y="2283718"/>
            <a:ext cx="2018184" cy="5077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sz="2000" dirty="0" smtClean="0"/>
              <a:t>in</a:t>
            </a:r>
            <a:endParaRPr lang="ko-KR" altLang="en-US" sz="2000" dirty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4860032" y="2355726"/>
            <a:ext cx="2018184" cy="5077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sz="2000" dirty="0" smtClean="0"/>
              <a:t>In front of</a:t>
            </a:r>
            <a:endParaRPr lang="ko-KR" altLang="en-US" sz="2000" dirty="0"/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6660232" y="902596"/>
            <a:ext cx="2018184" cy="5077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sz="2000" dirty="0" smtClean="0"/>
              <a:t>Behind </a:t>
            </a:r>
            <a:endParaRPr lang="ko-KR" altLang="en-US" sz="2000" dirty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35496" y="4635797"/>
            <a:ext cx="2018184" cy="5077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sz="2000" dirty="0" smtClean="0"/>
              <a:t>on</a:t>
            </a:r>
            <a:endParaRPr lang="ko-KR" altLang="en-US" sz="2000" dirty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2038639" y="4622827"/>
            <a:ext cx="2018184" cy="5077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sz="1800" dirty="0" smtClean="0"/>
              <a:t>Beside (next to)</a:t>
            </a:r>
            <a:endParaRPr lang="ko-KR" altLang="en-US" sz="1800" dirty="0"/>
          </a:p>
        </p:txBody>
      </p:sp>
      <p:sp>
        <p:nvSpPr>
          <p:cNvPr id="11" name="제목 1"/>
          <p:cNvSpPr txBox="1">
            <a:spLocks/>
          </p:cNvSpPr>
          <p:nvPr/>
        </p:nvSpPr>
        <p:spPr>
          <a:xfrm>
            <a:off x="3923928" y="4622826"/>
            <a:ext cx="2018184" cy="5077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sz="2000" dirty="0" smtClean="0"/>
              <a:t>under</a:t>
            </a:r>
            <a:endParaRPr lang="ko-KR" altLang="en-US" sz="2000" dirty="0"/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6732240" y="4443958"/>
            <a:ext cx="2018184" cy="5077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sz="2000" dirty="0" smtClean="0"/>
              <a:t>between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04595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06239"/>
            <a:ext cx="1474461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7814"/>
            <a:ext cx="8496944" cy="160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30" y="1031506"/>
            <a:ext cx="1501899" cy="132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그림 6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031506"/>
            <a:ext cx="1579775" cy="141740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제목 1"/>
          <p:cNvSpPr txBox="1">
            <a:spLocks/>
          </p:cNvSpPr>
          <p:nvPr/>
        </p:nvSpPr>
        <p:spPr>
          <a:xfrm>
            <a:off x="682587" y="2355402"/>
            <a:ext cx="2018184" cy="5077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sz="2000" dirty="0" smtClean="0"/>
              <a:t> around</a:t>
            </a:r>
            <a:r>
              <a:rPr lang="ko-KR" altLang="en-US" sz="2000" dirty="0" smtClean="0"/>
              <a:t> </a:t>
            </a:r>
            <a:endParaRPr lang="ko-KR" altLang="en-US" sz="2000" dirty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3215571" y="2448914"/>
            <a:ext cx="2018184" cy="5077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sz="2000" dirty="0" smtClean="0"/>
              <a:t> Through</a:t>
            </a:r>
            <a:endParaRPr lang="ko-KR" altLang="en-US" sz="2000" dirty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6100338" y="2490415"/>
            <a:ext cx="2018184" cy="5077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sz="2000" dirty="0" smtClean="0"/>
              <a:t> </a:t>
            </a:r>
            <a:r>
              <a:rPr lang="en-US" altLang="ko-KR" sz="2000" dirty="0" err="1" smtClean="0"/>
              <a:t>Amoung</a:t>
            </a:r>
            <a:r>
              <a:rPr lang="en-US" altLang="ko-KR" sz="2000" dirty="0" smtClean="0"/>
              <a:t> </a:t>
            </a:r>
            <a:endParaRPr lang="ko-KR" altLang="en-US" sz="2000" dirty="0"/>
          </a:p>
        </p:txBody>
      </p:sp>
      <p:sp>
        <p:nvSpPr>
          <p:cNvPr id="11" name="제목 1"/>
          <p:cNvSpPr txBox="1">
            <a:spLocks/>
          </p:cNvSpPr>
          <p:nvPr/>
        </p:nvSpPr>
        <p:spPr>
          <a:xfrm>
            <a:off x="287277" y="4371950"/>
            <a:ext cx="2018184" cy="5077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sz="2000" dirty="0" smtClean="0"/>
              <a:t>near</a:t>
            </a:r>
            <a:endParaRPr lang="ko-KR" altLang="en-US" sz="2000" dirty="0"/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7020272" y="4495195"/>
            <a:ext cx="2018184" cy="5077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sz="2000" dirty="0" smtClean="0"/>
              <a:t> far 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93478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endParaRPr lang="en-CA" altLang="ko-KR" smtClean="0">
              <a:ea typeface="Gulim" panose="020B0600000101010101" pitchFamily="50" charset="-127"/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endParaRPr lang="en-CA" altLang="ko-KR" smtClean="0">
              <a:ea typeface="Gulim" panose="020B0600000101010101" pitchFamily="50" charset="-127"/>
            </a:endParaRPr>
          </a:p>
        </p:txBody>
      </p:sp>
      <p:pic>
        <p:nvPicPr>
          <p:cNvPr id="11268" name="Picture 3" descr="G:\prepostions\prepositions-of-pla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048" y="0"/>
            <a:ext cx="6322219" cy="533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491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내용 개체 틀 2"/>
          <p:cNvSpPr>
            <a:spLocks noGrp="1"/>
          </p:cNvSpPr>
          <p:nvPr>
            <p:ph sz="quarter" idx="13"/>
          </p:nvPr>
        </p:nvSpPr>
        <p:spPr>
          <a:xfrm>
            <a:off x="4383881" y="0"/>
            <a:ext cx="3614738" cy="5143500"/>
          </a:xfrm>
        </p:spPr>
        <p:txBody>
          <a:bodyPr anchor="ctr">
            <a:normAutofit/>
          </a:bodyPr>
          <a:lstStyle/>
          <a:p>
            <a:pPr marL="385763" indent="-385763">
              <a:buFont typeface="Calibri Light" panose="020F0302020204030204" pitchFamily="34" charset="0"/>
              <a:buAutoNum type="arabicPeriod"/>
            </a:pPr>
            <a:r>
              <a:rPr lang="en-US" altLang="en-US" dirty="0" smtClean="0"/>
              <a:t>The clock is on the wall. </a:t>
            </a:r>
          </a:p>
          <a:p>
            <a:pPr marL="385763" indent="-385763">
              <a:buFont typeface="Calibri Light" panose="020F0302020204030204" pitchFamily="34" charset="0"/>
              <a:buAutoNum type="arabicPeriod"/>
            </a:pPr>
            <a:r>
              <a:rPr lang="en-US" altLang="en-US" dirty="0" smtClean="0"/>
              <a:t>The ball is under the table. </a:t>
            </a:r>
          </a:p>
          <a:p>
            <a:pPr marL="385763" indent="-385763">
              <a:buFont typeface="Calibri Light" panose="020F0302020204030204" pitchFamily="34" charset="0"/>
              <a:buAutoNum type="arabicPeriod"/>
            </a:pPr>
            <a:r>
              <a:rPr lang="en-US" altLang="en-US" dirty="0" smtClean="0"/>
              <a:t>The cat is beside the </a:t>
            </a:r>
            <a:br>
              <a:rPr lang="en-US" altLang="en-US" dirty="0" smtClean="0"/>
            </a:br>
            <a:r>
              <a:rPr lang="en-US" altLang="en-US" dirty="0" smtClean="0"/>
              <a:t>armchair. </a:t>
            </a:r>
          </a:p>
          <a:p>
            <a:pPr marL="385763" indent="-385763">
              <a:buFont typeface="Calibri Light" panose="020F0302020204030204" pitchFamily="34" charset="0"/>
              <a:buAutoNum type="arabicPeriod"/>
            </a:pPr>
            <a:r>
              <a:rPr lang="en-US" altLang="en-US" dirty="0" smtClean="0"/>
              <a:t>The table is near the </a:t>
            </a:r>
            <a:br>
              <a:rPr lang="en-US" altLang="en-US" dirty="0" smtClean="0"/>
            </a:br>
            <a:r>
              <a:rPr lang="en-US" altLang="en-US" dirty="0" smtClean="0"/>
              <a:t>armchair.</a:t>
            </a:r>
          </a:p>
          <a:p>
            <a:pPr marL="385763" indent="-385763">
              <a:buFont typeface="Calibri Light" panose="020F0302020204030204" pitchFamily="34" charset="0"/>
              <a:buAutoNum type="arabicPeriod"/>
            </a:pPr>
            <a:r>
              <a:rPr lang="en-US" altLang="en-US" dirty="0" smtClean="0"/>
              <a:t>The carpet is on the floor. </a:t>
            </a:r>
          </a:p>
          <a:p>
            <a:pPr marL="385763" indent="-385763">
              <a:buFont typeface="Calibri Light" panose="020F0302020204030204" pitchFamily="34" charset="0"/>
              <a:buAutoNum type="arabicPeriod"/>
            </a:pPr>
            <a:r>
              <a:rPr lang="en-US" altLang="en-US" dirty="0" smtClean="0"/>
              <a:t>The lamp is on the table. </a:t>
            </a:r>
          </a:p>
          <a:p>
            <a:pPr marL="385763" indent="-385763">
              <a:buFont typeface="Calibri Light" panose="020F0302020204030204" pitchFamily="34" charset="0"/>
              <a:buAutoNum type="arabicPeriod"/>
            </a:pPr>
            <a:r>
              <a:rPr lang="en-US" altLang="en-US" dirty="0" smtClean="0"/>
              <a:t>The flowers are </a:t>
            </a:r>
            <a:r>
              <a:rPr lang="en-US" altLang="ko-KR" dirty="0" smtClean="0"/>
              <a:t>in</a:t>
            </a:r>
            <a:r>
              <a:rPr lang="ko-KR" altLang="en-US" dirty="0" smtClean="0"/>
              <a:t> </a:t>
            </a:r>
            <a:r>
              <a:rPr lang="en-US" altLang="en-US" dirty="0" smtClean="0"/>
              <a:t>the vase. </a:t>
            </a:r>
          </a:p>
          <a:p>
            <a:pPr marL="385763" indent="-385763">
              <a:buFont typeface="Calibri Light" panose="020F0302020204030204" pitchFamily="34" charset="0"/>
              <a:buAutoNum type="arabicPeriod"/>
            </a:pPr>
            <a:r>
              <a:rPr lang="en-US" altLang="en-US" dirty="0" smtClean="0"/>
              <a:t>The table is between the </a:t>
            </a:r>
            <a:br>
              <a:rPr lang="en-US" altLang="en-US" dirty="0" smtClean="0"/>
            </a:br>
            <a:r>
              <a:rPr lang="en-US" altLang="en-US" dirty="0" smtClean="0"/>
              <a:t>chair and the armchair.  </a:t>
            </a:r>
          </a:p>
        </p:txBody>
      </p:sp>
      <p:pic>
        <p:nvPicPr>
          <p:cNvPr id="12292" name="Picture 1" descr="http://www.detailenglish.com/uploads/image/prepo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486" y="0"/>
            <a:ext cx="324088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25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 L -0.29132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detailenglish.com/uploads/image/prep3bx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-8335"/>
            <a:ext cx="4374356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412206" y="951311"/>
            <a:ext cx="3820716" cy="40124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under the computer</a:t>
            </a:r>
          </a:p>
        </p:txBody>
      </p:sp>
      <p:sp>
        <p:nvSpPr>
          <p:cNvPr id="5" name="제목 1"/>
          <p:cNvSpPr txBox="1">
            <a:spLocks/>
          </p:cNvSpPr>
          <p:nvPr/>
        </p:nvSpPr>
        <p:spPr bwMode="auto">
          <a:xfrm>
            <a:off x="2250281" y="1653780"/>
            <a:ext cx="3820716" cy="401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in the computer</a:t>
            </a:r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2053830" y="2409825"/>
            <a:ext cx="5164931" cy="40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between the computer and </a:t>
            </a:r>
            <a:r>
              <a:rPr lang="en-US" altLang="en-US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tv</a:t>
            </a:r>
            <a:r>
              <a:rPr lang="en-US" alt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7" name="제목 1"/>
          <p:cNvSpPr txBox="1">
            <a:spLocks/>
          </p:cNvSpPr>
          <p:nvPr/>
        </p:nvSpPr>
        <p:spPr bwMode="auto">
          <a:xfrm>
            <a:off x="2059783" y="3165874"/>
            <a:ext cx="3821906" cy="401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behind the computer</a:t>
            </a:r>
          </a:p>
        </p:txBody>
      </p:sp>
      <p:sp>
        <p:nvSpPr>
          <p:cNvPr id="8" name="제목 1"/>
          <p:cNvSpPr txBox="1">
            <a:spLocks/>
          </p:cNvSpPr>
          <p:nvPr/>
        </p:nvSpPr>
        <p:spPr bwMode="auto">
          <a:xfrm>
            <a:off x="1972867" y="3921919"/>
            <a:ext cx="3821906" cy="40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beside the computer</a:t>
            </a:r>
          </a:p>
        </p:txBody>
      </p:sp>
      <p:sp>
        <p:nvSpPr>
          <p:cNvPr id="9" name="제목 1"/>
          <p:cNvSpPr txBox="1">
            <a:spLocks/>
          </p:cNvSpPr>
          <p:nvPr/>
        </p:nvSpPr>
        <p:spPr bwMode="auto">
          <a:xfrm>
            <a:off x="2059781" y="4624388"/>
            <a:ext cx="5482829" cy="40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going towards the computer</a:t>
            </a:r>
          </a:p>
        </p:txBody>
      </p:sp>
    </p:spTree>
    <p:extLst>
      <p:ext uri="{BB962C8B-B14F-4D97-AF65-F5344CB8AC3E}">
        <p14:creationId xmlns:p14="http://schemas.microsoft.com/office/powerpoint/2010/main" val="103327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Practice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All students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8166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ko-KR" smtClean="0">
                <a:ea typeface="Gulim" panose="020B0600000101010101" pitchFamily="50" charset="-127"/>
              </a:rPr>
              <a:t>On </a:t>
            </a:r>
            <a:endParaRPr lang="en-CA" altLang="ko-KR" smtClean="0">
              <a:ea typeface="Gulim" panose="020B0600000101010101" pitchFamily="50" charset="-127"/>
            </a:endParaRPr>
          </a:p>
        </p:txBody>
      </p:sp>
      <p:pic>
        <p:nvPicPr>
          <p:cNvPr id="1026" name="Picture 2" descr="Image result for cat 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19622"/>
            <a:ext cx="4401016" cy="33636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83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4294967295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pic>
        <p:nvPicPr>
          <p:cNvPr id="4098" name="Picture 2" descr="http://www.smallanimalchannel.com/images/critter-community/fun-and-games/critter-hidden-items/ferret-hidden-item-2010-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-28106"/>
            <a:ext cx="7200800" cy="51658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005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prepostions\wheres-wallys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85" y="0"/>
            <a:ext cx="771882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4447" y="321453"/>
            <a:ext cx="6172200" cy="857250"/>
          </a:xfr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sz="4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Where’s Waldo (Wally)</a:t>
            </a:r>
            <a:endParaRPr lang="en-CA" sz="4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340" name="Content Placeholder 2"/>
          <p:cNvSpPr>
            <a:spLocks noGrp="1"/>
          </p:cNvSpPr>
          <p:nvPr>
            <p:ph sz="quarter" idx="13"/>
          </p:nvPr>
        </p:nvSpPr>
        <p:spPr>
          <a:xfrm>
            <a:off x="1147432" y="2409733"/>
            <a:ext cx="4193381" cy="2222990"/>
          </a:xfrm>
          <a:solidFill>
            <a:schemeClr val="tx1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eaLnBrk="1" hangingPunct="1"/>
            <a:r>
              <a:rPr lang="en-US" altLang="ko-KR" dirty="0" smtClean="0">
                <a:solidFill>
                  <a:schemeClr val="bg1">
                    <a:lumMod val="95000"/>
                    <a:lumOff val="5000"/>
                  </a:schemeClr>
                </a:solidFill>
                <a:ea typeface="Gulim" panose="020B0600000101010101" pitchFamily="50" charset="-127"/>
              </a:rPr>
              <a:t>If</a:t>
            </a:r>
            <a:r>
              <a:rPr lang="ko-KR" altLang="en-US" dirty="0" smtClean="0">
                <a:solidFill>
                  <a:schemeClr val="bg1">
                    <a:lumMod val="95000"/>
                    <a:lumOff val="5000"/>
                  </a:schemeClr>
                </a:solidFill>
                <a:ea typeface="Gulim" panose="020B0600000101010101" pitchFamily="50" charset="-127"/>
              </a:rPr>
              <a:t> </a:t>
            </a:r>
            <a:r>
              <a:rPr lang="en-US" altLang="ko-KR" dirty="0" smtClean="0">
                <a:solidFill>
                  <a:schemeClr val="bg1">
                    <a:lumMod val="95000"/>
                    <a:lumOff val="5000"/>
                  </a:schemeClr>
                </a:solidFill>
                <a:ea typeface="Gulim" panose="020B0600000101010101" pitchFamily="50" charset="-127"/>
              </a:rPr>
              <a:t>you find Waldo, raise your hand.  </a:t>
            </a:r>
          </a:p>
          <a:p>
            <a:pPr eaLnBrk="1" hangingPunct="1"/>
            <a:endParaRPr lang="en-US" altLang="ko-KR" dirty="0">
              <a:solidFill>
                <a:schemeClr val="bg1">
                  <a:lumMod val="95000"/>
                  <a:lumOff val="5000"/>
                </a:schemeClr>
              </a:solidFill>
              <a:ea typeface="Gulim" panose="020B0600000101010101" pitchFamily="50" charset="-127"/>
            </a:endParaRPr>
          </a:p>
          <a:p>
            <a:pPr eaLnBrk="1" hangingPunct="1"/>
            <a:r>
              <a:rPr lang="en-US" altLang="ko-KR" dirty="0" smtClean="0">
                <a:solidFill>
                  <a:schemeClr val="bg1">
                    <a:lumMod val="95000"/>
                    <a:lumOff val="5000"/>
                  </a:schemeClr>
                </a:solidFill>
                <a:ea typeface="Gulim" panose="020B0600000101010101" pitchFamily="50" charset="-127"/>
              </a:rPr>
              <a:t>You must describe (over, under, etc.) where he is. </a:t>
            </a:r>
          </a:p>
          <a:p>
            <a:pPr eaLnBrk="1" hangingPunct="1"/>
            <a:endParaRPr lang="en-US" altLang="ko-KR" dirty="0">
              <a:solidFill>
                <a:schemeClr val="bg1">
                  <a:lumMod val="95000"/>
                  <a:lumOff val="5000"/>
                </a:schemeClr>
              </a:solidFill>
              <a:ea typeface="Gulim" panose="020B0600000101010101" pitchFamily="50" charset="-127"/>
            </a:endParaRPr>
          </a:p>
          <a:p>
            <a:pPr eaLnBrk="1" hangingPunct="1"/>
            <a:r>
              <a:rPr lang="en-US" altLang="ko-KR" dirty="0" smtClean="0">
                <a:solidFill>
                  <a:schemeClr val="bg1">
                    <a:lumMod val="95000"/>
                    <a:lumOff val="5000"/>
                  </a:schemeClr>
                </a:solidFill>
                <a:ea typeface="Gulim" panose="020B0600000101010101" pitchFamily="50" charset="-127"/>
              </a:rPr>
              <a:t>No pointing. </a:t>
            </a:r>
            <a:endParaRPr lang="en-CA" altLang="ko-KR" dirty="0" smtClean="0">
              <a:solidFill>
                <a:schemeClr val="bg1">
                  <a:lumMod val="95000"/>
                  <a:lumOff val="5000"/>
                </a:schemeClr>
              </a:solidFill>
              <a:ea typeface="Gulim" panose="020B0600000101010101" pitchFamily="50" charset="-127"/>
            </a:endParaRPr>
          </a:p>
        </p:txBody>
      </p:sp>
      <p:pic>
        <p:nvPicPr>
          <p:cNvPr id="2051" name="Picture 3" descr="G:\prepostions\wald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870" y="1278732"/>
            <a:ext cx="2193131" cy="3864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11761" y="0"/>
            <a:ext cx="3176698" cy="2117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774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endParaRPr lang="en-CA" altLang="ko-KR" smtClean="0">
              <a:ea typeface="Gulim" panose="020B0600000101010101" pitchFamily="50" charset="-127"/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endParaRPr lang="en-CA" altLang="ko-KR" smtClean="0">
              <a:ea typeface="Gulim" panose="020B0600000101010101" pitchFamily="50" charset="-127"/>
            </a:endParaRPr>
          </a:p>
        </p:txBody>
      </p:sp>
      <p:pic>
        <p:nvPicPr>
          <p:cNvPr id="15364" name="Picture 2" descr="G:\prepostions\wheres wal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71" y="0"/>
            <a:ext cx="721637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802191" y="3749273"/>
            <a:ext cx="3176698" cy="2117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503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endParaRPr lang="en-CA" altLang="ko-KR" smtClean="0">
              <a:ea typeface="Gulim" panose="020B0600000101010101" pitchFamily="50" charset="-127"/>
            </a:endParaRPr>
          </a:p>
        </p:txBody>
      </p:sp>
      <p:sp>
        <p:nvSpPr>
          <p:cNvPr id="16387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endParaRPr lang="en-CA" altLang="ko-KR" smtClean="0">
              <a:ea typeface="Gulim" panose="020B0600000101010101" pitchFamily="50" charset="-127"/>
            </a:endParaRPr>
          </a:p>
        </p:txBody>
      </p:sp>
      <p:pic>
        <p:nvPicPr>
          <p:cNvPr id="16388" name="Picture 4" descr="http://johnhughes.files.wordpress.com/2007/03/waldo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094" y="0"/>
            <a:ext cx="51435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65767" y="940007"/>
            <a:ext cx="3176698" cy="2117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939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endParaRPr lang="en-CA" altLang="ko-KR" smtClean="0">
              <a:ea typeface="Gulim" panose="020B0600000101010101" pitchFamily="50" charset="-127"/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endParaRPr lang="en-CA" altLang="ko-KR" smtClean="0">
              <a:ea typeface="Gulim" panose="020B0600000101010101" pitchFamily="50" charset="-127"/>
            </a:endParaRPr>
          </a:p>
        </p:txBody>
      </p:sp>
      <p:pic>
        <p:nvPicPr>
          <p:cNvPr id="17412" name="Picture 2" descr="G:\prepostions\Where'sWaldo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6" y="160736"/>
            <a:ext cx="8067676" cy="498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73332" flipV="1">
            <a:off x="2446737" y="3719837"/>
            <a:ext cx="3176698" cy="2117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669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endParaRPr lang="en-CA" altLang="ko-KR" smtClean="0">
              <a:ea typeface="Gulim" panose="020B0600000101010101" pitchFamily="50" charset="-127"/>
            </a:endParaRPr>
          </a:p>
        </p:txBody>
      </p:sp>
      <p:sp>
        <p:nvSpPr>
          <p:cNvPr id="18435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endParaRPr lang="en-CA" altLang="ko-KR" smtClean="0">
              <a:ea typeface="Gulim" panose="020B0600000101010101" pitchFamily="50" charset="-127"/>
            </a:endParaRPr>
          </a:p>
        </p:txBody>
      </p:sp>
      <p:pic>
        <p:nvPicPr>
          <p:cNvPr id="18436" name="Picture 2" descr="G:\prepostions\wheresWaldo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-857250"/>
            <a:ext cx="4467225" cy="614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26178" y="3479243"/>
            <a:ext cx="3176698" cy="2117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043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endParaRPr lang="ko-KR" altLang="en-US" smtClean="0"/>
          </a:p>
        </p:txBody>
      </p:sp>
      <p:sp>
        <p:nvSpPr>
          <p:cNvPr id="19459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endParaRPr lang="ko-KR" altLang="en-US" smtClean="0"/>
          </a:p>
        </p:txBody>
      </p:sp>
      <p:pic>
        <p:nvPicPr>
          <p:cNvPr id="19460" name="Picture 2" descr="http://blog.midnightbox.com/wp-content/uploads/2011/11/wheres-wally-camps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7" y="0"/>
            <a:ext cx="761642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93724" flipV="1">
            <a:off x="442021" y="3214972"/>
            <a:ext cx="3176698" cy="2117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007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endParaRPr lang="ko-KR" altLang="en-US" smtClean="0"/>
          </a:p>
        </p:txBody>
      </p:sp>
      <p:sp>
        <p:nvSpPr>
          <p:cNvPr id="2048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endParaRPr lang="ko-KR" altLang="en-US" smtClean="0"/>
          </a:p>
        </p:txBody>
      </p:sp>
      <p:pic>
        <p:nvPicPr>
          <p:cNvPr id="20484" name="Picture 2" descr="http://www.spacetimestudios.com/attachment.php?attachmentid=16040&amp;d=13465430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84" y="-337015"/>
            <a:ext cx="9162184" cy="618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54768" flipV="1">
            <a:off x="6036727" y="538345"/>
            <a:ext cx="3176698" cy="2117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270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endParaRPr lang="ko-KR" altLang="en-US" smtClean="0"/>
          </a:p>
        </p:txBody>
      </p:sp>
      <p:sp>
        <p:nvSpPr>
          <p:cNvPr id="21507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endParaRPr lang="ko-KR" altLang="en-US" smtClean="0"/>
          </a:p>
        </p:txBody>
      </p:sp>
      <p:pic>
        <p:nvPicPr>
          <p:cNvPr id="21508" name="Picture 2" descr="http://4.bp.blogspot.com/-x1lgDOz09y4/UPZ2NrqRe4I/AAAAAAAADyc/v6Uztc6-xe4/s1600/WheresWallyAtWembleyStevieG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0"/>
            <a:ext cx="727114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72534" flipV="1">
            <a:off x="1129608" y="3782831"/>
            <a:ext cx="3176698" cy="2117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040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endParaRPr lang="ko-KR" altLang="en-US" smtClean="0"/>
          </a:p>
        </p:txBody>
      </p:sp>
      <p:sp>
        <p:nvSpPr>
          <p:cNvPr id="22531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endParaRPr lang="ko-KR" altLang="en-US" smtClean="0"/>
          </a:p>
        </p:txBody>
      </p:sp>
      <p:pic>
        <p:nvPicPr>
          <p:cNvPr id="22532" name="Picture 2" descr="http://legendsrevealed.com/entertainment/wp-content/uploads/2009/06/atthebea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627785" y="-200458"/>
            <a:ext cx="3176698" cy="2117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261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ko-KR" smtClean="0">
                <a:ea typeface="Gulim" panose="020B0600000101010101" pitchFamily="50" charset="-127"/>
              </a:rPr>
              <a:t>Over / Above</a:t>
            </a:r>
            <a:endParaRPr lang="en-CA" altLang="ko-KR" smtClean="0">
              <a:ea typeface="Gulim" panose="020B0600000101010101" pitchFamily="50" charset="-127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endParaRPr lang="en-CA" altLang="ko-KR" smtClean="0">
              <a:ea typeface="Gulim" panose="020B0600000101010101" pitchFamily="50" charset="-127"/>
            </a:endParaRPr>
          </a:p>
        </p:txBody>
      </p:sp>
      <p:pic>
        <p:nvPicPr>
          <p:cNvPr id="4098" name="Picture 2" descr="Image result for cat jumping 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73835"/>
            <a:ext cx="5976664" cy="3361874"/>
          </a:xfrm>
          <a:prstGeom prst="roundRect">
            <a:avLst>
              <a:gd name="adj" fmla="val 1766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5" name="오른쪽 화살표 4"/>
          <p:cNvSpPr/>
          <p:nvPr/>
        </p:nvSpPr>
        <p:spPr>
          <a:xfrm rot="9251342">
            <a:off x="4356550" y="1354783"/>
            <a:ext cx="1591737" cy="1028879"/>
          </a:xfrm>
          <a:prstGeom prst="rightArrow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093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endParaRPr lang="ko-KR" altLang="en-US" smtClean="0"/>
          </a:p>
        </p:txBody>
      </p:sp>
      <p:sp>
        <p:nvSpPr>
          <p:cNvPr id="24579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endParaRPr lang="ko-KR" altLang="en-US" smtClean="0"/>
          </a:p>
        </p:txBody>
      </p:sp>
      <p:pic>
        <p:nvPicPr>
          <p:cNvPr id="24580" name="Picture 4" descr="http://3.bp.blogspot.com/-b9PApl137iQ/Tf_8DcLM2JI/AAAAAAAAApc/SJgF4MZhgJA/s1600/CIMG01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09" y="0"/>
            <a:ext cx="770810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20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Let’s Play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Pass out the </a:t>
            </a:r>
            <a:r>
              <a:rPr lang="en-US" altLang="ko-KR" dirty="0" smtClean="0"/>
              <a:t>Game Cards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4186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How to play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3"/>
          </p:nvPr>
        </p:nvSpPr>
        <p:spPr>
          <a:xfrm>
            <a:off x="609600" y="1200150"/>
            <a:ext cx="7924800" cy="3531840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Play in groups of 4 – 6</a:t>
            </a:r>
          </a:p>
          <a:p>
            <a:endParaRPr lang="en-US" altLang="ko-KR" dirty="0"/>
          </a:p>
          <a:p>
            <a:r>
              <a:rPr lang="en-US" altLang="ko-KR" dirty="0" smtClean="0"/>
              <a:t>One player asks where something is – “Where is the white cat?”</a:t>
            </a:r>
          </a:p>
          <a:p>
            <a:r>
              <a:rPr lang="en-US" altLang="ko-KR" dirty="0" smtClean="0"/>
              <a:t>The other players must try to find it. </a:t>
            </a:r>
          </a:p>
          <a:p>
            <a:r>
              <a:rPr lang="en-US" altLang="ko-KR" dirty="0" smtClean="0"/>
              <a:t>When a player finds the item, they must make a sentence – “The cat is in the drawer”  </a:t>
            </a:r>
          </a:p>
          <a:p>
            <a:r>
              <a:rPr lang="en-US" altLang="ko-KR" dirty="0" smtClean="0"/>
              <a:t>The first person to make a correct sentence gets a point.</a:t>
            </a:r>
          </a:p>
          <a:p>
            <a:endParaRPr lang="en-US" altLang="ko-KR" dirty="0"/>
          </a:p>
          <a:p>
            <a:r>
              <a:rPr lang="en-US" altLang="ko-KR" dirty="0" smtClean="0"/>
              <a:t>Whoever got the point will ask the next question.  </a:t>
            </a:r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935886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4294967295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pic>
        <p:nvPicPr>
          <p:cNvPr id="2050" name="Picture 2" descr="https://blessedx5ks.files.wordpress.com/2013/03/messyro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-20538"/>
            <a:ext cx="8197128" cy="51434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925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619672" y="0"/>
            <a:ext cx="6011326" cy="514250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899592" y="0"/>
            <a:ext cx="7311571" cy="512638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4294967295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4" name="Picture 2" descr="Image result for messy room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23528" y="0"/>
            <a:ext cx="8532440" cy="514506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4294967295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2050" name="Picture 2" descr="https://blessedx5ks.files.wordpress.com/2013/03/messyroom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55576" y="-232989"/>
            <a:ext cx="7632336" cy="537648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ko-KR" smtClean="0">
                <a:ea typeface="Gulim" panose="020B0600000101010101" pitchFamily="50" charset="-127"/>
              </a:rPr>
              <a:t>Under</a:t>
            </a:r>
            <a:endParaRPr lang="en-CA" altLang="ko-KR" smtClean="0">
              <a:ea typeface="Gulim" panose="020B0600000101010101" pitchFamily="50" charset="-127"/>
            </a:endParaRPr>
          </a:p>
        </p:txBody>
      </p:sp>
      <p:sp>
        <p:nvSpPr>
          <p:cNvPr id="4099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endParaRPr lang="en-CA" altLang="ko-KR" smtClean="0">
              <a:ea typeface="Gulim" panose="020B0600000101010101" pitchFamily="50" charset="-127"/>
            </a:endParaRPr>
          </a:p>
        </p:txBody>
      </p:sp>
      <p:pic>
        <p:nvPicPr>
          <p:cNvPr id="3074" name="Picture 2" descr="Image result for cat und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04988"/>
            <a:ext cx="5328592" cy="2997333"/>
          </a:xfrm>
          <a:prstGeom prst="roundRect">
            <a:avLst>
              <a:gd name="adj" fmla="val 1659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400699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0"/>
          </p:nvPr>
        </p:nvSpPr>
        <p:spPr/>
        <p:txBody>
          <a:bodyPr>
            <a:normAutofit/>
          </a:bodyPr>
          <a:lstStyle/>
          <a:p>
            <a:pPr algn="ctr" eaLnBrk="1" hangingPunct="1">
              <a:defRPr lang="ko-KR" altLang="en-US"/>
            </a:pPr>
            <a:r>
              <a:rPr lang="en-US" altLang="ko-KR">
                <a:ea typeface="Gulim"/>
              </a:rPr>
              <a:t>Below</a:t>
            </a:r>
            <a:r>
              <a:rPr lang="ko-KR" altLang="en-US">
                <a:ea typeface="Gulim"/>
              </a:rPr>
              <a:t> </a:t>
            </a:r>
            <a:endParaRPr lang="en-CA" altLang="ko-KR">
              <a:ea typeface="Gulim"/>
            </a:endParaRPr>
          </a:p>
        </p:txBody>
      </p:sp>
      <p:sp>
        <p:nvSpPr>
          <p:cNvPr id="4099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>
              <a:defRPr lang="ko-KR" altLang="en-US"/>
            </a:pPr>
            <a:r>
              <a:rPr lang="ko-KR" altLang="en-US">
                <a:ea typeface="Gulim"/>
              </a:rPr>
              <a:t/>
            </a:r>
            <a:endParaRPr lang="ko-KR" altLang="en-US">
              <a:ea typeface="Gulim"/>
            </a:endParaRPr>
          </a:p>
        </p:txBody>
      </p:sp>
      <p:pic>
        <p:nvPicPr>
          <p:cNvPr id="5" name="Picture 2" descr="Image result for cat jumping over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691680" y="1473835"/>
            <a:ext cx="5976664" cy="3361874"/>
          </a:xfrm>
          <a:prstGeom prst="roundRect">
            <a:avLst>
              <a:gd name="adj" fmla="val 1766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오른쪽 화살표 5"/>
          <p:cNvSpPr/>
          <p:nvPr/>
        </p:nvSpPr>
        <p:spPr>
          <a:xfrm rot="20028520">
            <a:off x="540879" y="4022330"/>
            <a:ext cx="1591737" cy="1028879"/>
          </a:xfrm>
          <a:prstGeom prst="rightArrow">
            <a:avLst>
              <a:gd name="adj1" fmla="val 50000"/>
              <a:gd name="adj2" fmla="val 50000"/>
            </a:avLst>
          </a:prstGeom>
          <a:blipFill rotWithShape="1">
            <a:blip r:embed="rId3"/>
            <a:tile tx="0" ty="0" sx="100000" sy="100000" flip="none" algn="tl"/>
          </a:blip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ko-KR" dirty="0" smtClean="0">
                <a:ea typeface="Gulim" panose="020B0600000101010101" pitchFamily="50" charset="-127"/>
              </a:rPr>
              <a:t>In</a:t>
            </a:r>
            <a:endParaRPr lang="en-CA" altLang="ko-KR" dirty="0" smtClean="0">
              <a:ea typeface="Gulim" panose="020B0600000101010101" pitchFamily="50" charset="-127"/>
            </a:endParaRPr>
          </a:p>
        </p:txBody>
      </p:sp>
      <p:pic>
        <p:nvPicPr>
          <p:cNvPr id="5122" name="Picture 2" descr="Image result for cat in bo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39599"/>
            <a:ext cx="5114925" cy="3314700"/>
          </a:xfrm>
          <a:prstGeom prst="roundRect">
            <a:avLst>
              <a:gd name="adj" fmla="val 1348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8393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cats in 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19622"/>
            <a:ext cx="4608512" cy="3443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ko-KR" smtClean="0">
                <a:ea typeface="Gulim" panose="020B0600000101010101" pitchFamily="50" charset="-127"/>
              </a:rPr>
              <a:t>Behind / In front / between</a:t>
            </a:r>
            <a:endParaRPr lang="en-CA" altLang="ko-KR" smtClean="0">
              <a:ea typeface="Gulim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0853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ko-KR" smtClean="0">
                <a:ea typeface="Gulim" panose="020B0600000101010101" pitchFamily="50" charset="-127"/>
              </a:rPr>
              <a:t>Through</a:t>
            </a:r>
            <a:endParaRPr lang="en-CA" altLang="ko-KR" smtClean="0">
              <a:ea typeface="Gulim" panose="020B0600000101010101" pitchFamily="50" charset="-127"/>
            </a:endParaRPr>
          </a:p>
        </p:txBody>
      </p:sp>
      <p:sp>
        <p:nvSpPr>
          <p:cNvPr id="8195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endParaRPr lang="en-CA" altLang="ko-KR" smtClean="0">
              <a:ea typeface="Gulim" panose="020B0600000101010101" pitchFamily="50" charset="-127"/>
            </a:endParaRPr>
          </a:p>
        </p:txBody>
      </p:sp>
      <p:pic>
        <p:nvPicPr>
          <p:cNvPr id="7170" name="Picture 2" descr="Image result for cats going throug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98468"/>
            <a:ext cx="3835888" cy="35283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47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ko-KR" dirty="0" smtClean="0">
                <a:ea typeface="Gulim" panose="020B0600000101010101" pitchFamily="50" charset="-127"/>
              </a:rPr>
              <a:t>Beside </a:t>
            </a:r>
            <a:endParaRPr lang="en-CA" altLang="ko-KR" dirty="0" smtClean="0">
              <a:ea typeface="Gulim" panose="020B0600000101010101" pitchFamily="50" charset="-127"/>
            </a:endParaRPr>
          </a:p>
        </p:txBody>
      </p:sp>
      <p:pic>
        <p:nvPicPr>
          <p:cNvPr id="8194" name="Picture 2" descr="Image result for cat and do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91630"/>
            <a:ext cx="5328592" cy="3330370"/>
          </a:xfrm>
          <a:prstGeom prst="roundRect">
            <a:avLst>
              <a:gd name="adj" fmla="val 2981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18618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name="수평선">
  <a:themeElements>
    <a:clrScheme name="수평선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수평선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Microsoft JhengHei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Microsoft JhengHei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수평선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222</ep:Words>
  <ep:PresentationFormat>화면 슬라이드 쇼(16:9)</ep:PresentationFormat>
  <ep:Paragraphs>61</ep:Paragraphs>
  <ep:Slides>37</ep:Slides>
  <ep:Notes>0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37</vt:i4>
      </vt:variant>
    </vt:vector>
  </ep:HeadingPairs>
  <ep:TitlesOfParts>
    <vt:vector size="38" baseType="lpstr">
      <vt:lpstr>수평선</vt:lpstr>
      <vt:lpstr>Preposition of Place</vt:lpstr>
      <vt:lpstr xml:space="preserve">On </vt:lpstr>
      <vt:lpstr>Over / Above</vt:lpstr>
      <vt:lpstr>Under</vt:lpstr>
      <vt:lpstr>Below</vt:lpstr>
      <vt:lpstr>In</vt:lpstr>
      <vt:lpstr>Behind / In front / between</vt:lpstr>
      <vt:lpstr>Through</vt:lpstr>
      <vt:lpstr xml:space="preserve">Beside </vt:lpstr>
      <vt:lpstr>Around</vt:lpstr>
      <vt:lpstr xml:space="preserve">Near </vt:lpstr>
      <vt:lpstr xml:space="preserve">Far </vt:lpstr>
      <vt:lpstr xml:space="preserve">Among </vt:lpstr>
      <vt:lpstr xml:space="preserve">Over / above </vt:lpstr>
      <vt:lpstr>PowerPoint 프레젠테이션</vt:lpstr>
      <vt:lpstr>PowerPoint 프레젠테이션</vt:lpstr>
      <vt:lpstr>PowerPoint 프레젠테이션</vt:lpstr>
      <vt:lpstr>It is under the computer</vt:lpstr>
      <vt:lpstr xml:space="preserve">Practice </vt:lpstr>
      <vt:lpstr>PowerPoint 프레젠테이션</vt:lpstr>
      <vt:lpstr>Where’s Waldo (Wally)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 xml:space="preserve">Let’s Play </vt:lpstr>
      <vt:lpstr>How to play</vt:lpstr>
      <vt:lpstr>PowerPoint 프레젠테이션</vt:lpstr>
      <vt:lpstr>슬라이드 34</vt:lpstr>
      <vt:lpstr>슬라이드 35</vt:lpstr>
      <vt:lpstr>슬라이드 36</vt:lpstr>
      <vt:lpstr>슬라이드 37</vt:lpstr>
    </vt:vector>
  </ep:TitlesOfParts>
  <ep:HyperlinkBase/>
  <ep:Application>Show</ep:Application>
  <ep:AppVersion>0906.0000.01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2017-09-20T00:39:07.000</dcterms:created>
  <dc:creator>user</dc:creator>
  <cp:lastModifiedBy>OWNER</cp:lastModifiedBy>
  <dcterms:modified xsi:type="dcterms:W3CDTF">2017-10-18T05:46:37.165</dcterms:modified>
  <cp:revision>17</cp:revision>
  <dc:title>Preposition of Place</dc:title>
</cp:coreProperties>
</file>