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BFB4-70B7-4E4D-8D02-34ADDA9C32B9}" type="datetimeFigureOut">
              <a:rPr lang="ko-KR" altLang="en-US" smtClean="0"/>
              <a:t>2015-04-09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E13C-1827-4EB2-ACF8-83E4CEC3733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a/url?sa=i&amp;rct=j&amp;q=&amp;esrc=s&amp;frm=1&amp;source=images&amp;cd=&amp;cad=rja&amp;uact=8&amp;docid=h1QzSlxAywUiWM&amp;tbnid=HbZie0F56N3XaM:&amp;ved=0CAUQjRw&amp;url=http://www.wikihow.com/Hang-Out-with-Your-Best-Friend&amp;ei=cOq0U7zpMvS0sQSaq4GQAg&amp;bvm=bv.70138588,d.b2U&amp;psig=AFQjCNGa0wNBTfuE4lh1UkdFBWTjbJfaAA&amp;ust=140445167382745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_i0GLzKlOXTy0M&amp;tbnid=BJiyU9fMqMjIzM:&amp;ved=0CAUQjRw&amp;url=http://inbetweensoju.com/121/&amp;ei=Tb6rU7GiJc-IuASjp4GIBg&amp;bvm=bv.69837884,d.dGI&amp;psig=AFQjCNHjTKa3KEyXA606jvwCzklDiVk7qA&amp;ust=1403850688792034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oeQYNzp4uiI4iM&amp;tbnid=vjzIvoBz5FAToM:&amp;ved=0CAUQjRw&amp;url=http://www.opusrestaurant.co.uk/sweet-native-1lb-lobster-15/&amp;ei=8sCrU47kBo-RuASpwoGYCw&amp;bvm=bv.69837884,d.dGI&amp;psig=AFQjCNFmwu5g7V2QIW-Z6Az-1KoH3_FItA&amp;ust=14038513709468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Xs1KIlxOxKONAM&amp;tbnid=lN83TKTpyIrO8M:&amp;ved=0CAUQjRw&amp;url=http://www.sophisticatededge.com/can-spicy-food-cause-ulcers.html&amp;ei=I76rU_TpJsWTuAT87IGYAg&amp;bvm=bv.69837884,d.dGI&amp;psig=AFQjCNFNqdYD_AlXVPfoJU0M2pJZ8yym4A&amp;ust=1403850645747690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a/url?sa=i&amp;rct=j&amp;q=&amp;esrc=s&amp;frm=1&amp;source=images&amp;cd=&amp;cad=rja&amp;uact=8&amp;docid=D0dAjrKT9toKgM&amp;tbnid=HSwI5UfeXpUNgM:&amp;ved=0CAUQjRw&amp;url=http://tnequalityproject.org/celebrate-10-years-of-tep-with-an-ice-cream-sundae-social/&amp;ei=e8GrU8LYI8ewuASK14KIAQ&amp;bvm=bv.69837884,d.dGI&amp;psig=AFQjCNGaUgydkG3fb5nwWGTohFjaXaE2og&amp;ust=1403851481170718" TargetMode="Externa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_i0GLzKlOXTy0M&amp;tbnid=BJiyU9fMqMjIzM:&amp;ved=0CAUQjRw&amp;url=http://inbetweensoju.com/121/&amp;ei=Tb6rU7GiJc-IuASjp4GIBg&amp;bvm=bv.69837884,d.dGI&amp;psig=AFQjCNHjTKa3KEyXA606jvwCzklDiVk7qA&amp;ust=1403850688792034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oeQYNzp4uiI4iM&amp;tbnid=vjzIvoBz5FAToM:&amp;ved=0CAUQjRw&amp;url=http://www.opusrestaurant.co.uk/sweet-native-1lb-lobster-15/&amp;ei=8sCrU47kBo-RuASpwoGYCw&amp;bvm=bv.69837884,d.dGI&amp;psig=AFQjCNFmwu5g7V2QIW-Z6Az-1KoH3_FItA&amp;ust=14038513709468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Xs1KIlxOxKONAM&amp;tbnid=lN83TKTpyIrO8M:&amp;ved=0CAUQjRw&amp;url=http://www.sophisticatededge.com/can-spicy-food-cause-ulcers.html&amp;ei=I76rU_TpJsWTuAT87IGYAg&amp;bvm=bv.69837884,d.dGI&amp;psig=AFQjCNFNqdYD_AlXVPfoJU0M2pJZ8yym4A&amp;ust=1403850645747690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a/url?sa=i&amp;rct=j&amp;q=&amp;esrc=s&amp;frm=1&amp;source=images&amp;cd=&amp;cad=rja&amp;uact=8&amp;docid=D0dAjrKT9toKgM&amp;tbnid=HSwI5UfeXpUNgM:&amp;ved=0CAUQjRw&amp;url=http://tnequalityproject.org/celebrate-10-years-of-tep-with-an-ice-cream-sundae-social/&amp;ei=e8GrU8LYI8ewuASK14KIAQ&amp;bvm=bv.69837884,d.dGI&amp;psig=AFQjCNGaUgydkG3fb5nwWGTohFjaXaE2og&amp;ust=1403851481170718" TargetMode="External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_i0GLzKlOXTy0M&amp;tbnid=BJiyU9fMqMjIzM:&amp;ved=0CAUQjRw&amp;url=http://inbetweensoju.com/121/&amp;ei=Tb6rU7GiJc-IuASjp4GIBg&amp;bvm=bv.69837884,d.dGI&amp;psig=AFQjCNHjTKa3KEyXA606jvwCzklDiVk7qA&amp;ust=1403850688792034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D0dAjrKT9toKgM&amp;tbnid=HSwI5UfeXpUNgM:&amp;ved=0CAUQjRw&amp;url=http://tnequalityproject.org/celebrate-10-years-of-tep-with-an-ice-cream-sundae-social/&amp;ei=e8GrU8LYI8ewuASK14KIAQ&amp;bvm=bv.69837884,d.dGI&amp;psig=AFQjCNGaUgydkG3fb5nwWGTohFjaXaE2og&amp;ust=1403851481170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Xs1KIlxOxKONAM&amp;tbnid=lN83TKTpyIrO8M:&amp;ved=0CAUQjRw&amp;url=http://www.sophisticatededge.com/can-spicy-food-cause-ulcers.html&amp;ei=I76rU_TpJsWTuAT87IGYAg&amp;bvm=bv.69837884,d.dGI&amp;psig=AFQjCNFNqdYD_AlXVPfoJU0M2pJZ8yym4A&amp;ust=1403850645747690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a/url?sa=i&amp;rct=j&amp;q=&amp;esrc=s&amp;frm=1&amp;source=images&amp;cd=&amp;cad=rja&amp;uact=8&amp;docid=oeQYNzp4uiI4iM&amp;tbnid=vjzIvoBz5FAToM:&amp;ved=0CAUQjRw&amp;url=http://www.opusrestaurant.co.uk/sweet-native-1lb-lobster-15/&amp;ei=8sCrU47kBo-RuASpwoGYCw&amp;bvm=bv.69837884,d.dGI&amp;psig=AFQjCNFmwu5g7V2QIW-Z6Az-1KoH3_FItA&amp;ust=1403851370946861" TargetMode="External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_i0GLzKlOXTy0M&amp;tbnid=BJiyU9fMqMjIzM:&amp;ved=0CAUQjRw&amp;url=http://inbetweensoju.com/121/&amp;ei=Tb6rU7GiJc-IuASjp4GIBg&amp;bvm=bv.69837884,d.dGI&amp;psig=AFQjCNHjTKa3KEyXA606jvwCzklDiVk7qA&amp;ust=1403850688792034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D0dAjrKT9toKgM&amp;tbnid=HSwI5UfeXpUNgM:&amp;ved=0CAUQjRw&amp;url=http://tnequalityproject.org/celebrate-10-years-of-tep-with-an-ice-cream-sundae-social/&amp;ei=e8GrU8LYI8ewuASK14KIAQ&amp;bvm=bv.69837884,d.dGI&amp;psig=AFQjCNGaUgydkG3fb5nwWGTohFjaXaE2og&amp;ust=1403851481170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Xs1KIlxOxKONAM&amp;tbnid=lN83TKTpyIrO8M:&amp;ved=0CAUQjRw&amp;url=http://www.sophisticatededge.com/can-spicy-food-cause-ulcers.html&amp;ei=I76rU_TpJsWTuAT87IGYAg&amp;bvm=bv.69837884,d.dGI&amp;psig=AFQjCNFNqdYD_AlXVPfoJU0M2pJZ8yym4A&amp;ust=1403850645747690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a/url?sa=i&amp;rct=j&amp;q=&amp;esrc=s&amp;frm=1&amp;source=images&amp;cd=&amp;cad=rja&amp;uact=8&amp;docid=oeQYNzp4uiI4iM&amp;tbnid=vjzIvoBz5FAToM:&amp;ved=0CAUQjRw&amp;url=http://www.opusrestaurant.co.uk/sweet-native-1lb-lobster-15/&amp;ei=8sCrU47kBo-RuASpwoGYCw&amp;bvm=bv.69837884,d.dGI&amp;psig=AFQjCNFmwu5g7V2QIW-Z6Az-1KoH3_FItA&amp;ust=1403851370946861" TargetMode="External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uact=8&amp;docid=_i0GLzKlOXTy0M&amp;tbnid=BJiyU9fMqMjIzM:&amp;ved=0CAUQjRw&amp;url=http://inbetweensoju.com/121/&amp;ei=Tb6rU7GiJc-IuASjp4GIBg&amp;bvm=bv.69837884,d.dGI&amp;psig=AFQjCNHjTKa3KEyXA606jvwCzklDiVk7qA&amp;ust=1403850688792034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frm=1&amp;source=images&amp;cd=&amp;cad=rja&amp;uact=8&amp;docid=D0dAjrKT9toKgM&amp;tbnid=HSwI5UfeXpUNgM:&amp;ved=0CAUQjRw&amp;url=http://tnequalityproject.org/celebrate-10-years-of-tep-with-an-ice-cream-sundae-social/&amp;ei=e8GrU8LYI8ewuASK14KIAQ&amp;bvm=bv.69837884,d.dGI&amp;psig=AFQjCNGaUgydkG3fb5nwWGTohFjaXaE2og&amp;ust=14038514811707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uact=8&amp;docid=Xs1KIlxOxKONAM&amp;tbnid=lN83TKTpyIrO8M:&amp;ved=0CAUQjRw&amp;url=http://www.sophisticatededge.com/can-spicy-food-cause-ulcers.html&amp;ei=I76rU_TpJsWTuAT87IGYAg&amp;bvm=bv.69837884,d.dGI&amp;psig=AFQjCNFNqdYD_AlXVPfoJU0M2pJZ8yym4A&amp;ust=1403850645747690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hyperlink" Target="http://www.google.ca/url?sa=i&amp;rct=j&amp;q=&amp;esrc=s&amp;frm=1&amp;source=images&amp;cd=&amp;cad=rja&amp;uact=8&amp;docid=oeQYNzp4uiI4iM&amp;tbnid=vjzIvoBz5FAToM:&amp;ved=0CAUQjRw&amp;url=http://www.opusrestaurant.co.uk/sweet-native-1lb-lobster-15/&amp;ei=8sCrU47kBo-RuASpwoGYCw&amp;bvm=bv.69837884,d.dGI&amp;psig=AFQjCNFmwu5g7V2QIW-Z6Az-1KoH3_FItA&amp;ust=1403851370946861" TargetMode="Externa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Hanging Out with Friends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Meeting friends for fun.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80898" name="Picture 2" descr="http://pad1.whstatic.com/images/thumb/4/40/Hang-Out-with-Your-Best-Friend-Step-5.jpg/670px-Hang-Out-with-Your-Best-Friend-Step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973" y="2286513"/>
            <a:ext cx="6083027" cy="457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124200" cy="1143000"/>
          </a:xfrm>
        </p:spPr>
        <p:txBody>
          <a:bodyPr/>
          <a:lstStyle/>
          <a:p>
            <a:r>
              <a:rPr lang="en-US" altLang="ko-KR" dirty="0" smtClean="0"/>
              <a:t>Main dish</a:t>
            </a:r>
            <a:endParaRPr lang="ko-KR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9220" name="Picture 2" descr="http://foxyreign.com/wp-content/uploads/2010/10/big-mac-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87624"/>
            <a:ext cx="7543800" cy="497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20314405">
            <a:off x="1724040" y="1688248"/>
            <a:ext cx="609600" cy="28792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own Arrow 7"/>
          <p:cNvSpPr/>
          <p:nvPr/>
        </p:nvSpPr>
        <p:spPr>
          <a:xfrm>
            <a:off x="4419600" y="1371600"/>
            <a:ext cx="609600" cy="20067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445842">
            <a:off x="6962017" y="1522988"/>
            <a:ext cx="609600" cy="28792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00400" y="2286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Drink / Beverage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400" y="6858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dish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mariasmovers.com/wp-content/uploads/2011/04/07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63"/>
            <a:ext cx="3571875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0245" name="Picture 2" descr="http://www.swisschalet.com/images/menu/header_mid_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20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christinecc13.files.wordpress.com/2011/04/coke_c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0"/>
            <a:ext cx="21621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1268" name="Picture 2" descr="http://s3-media1.ak.yelpcdn.com/bphoto/j1PlnoSCm6o9Kna8COYHsg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clipartist.info/RSS/openclipart.org/2011/April/11-Monday/glass_of_water_glassofwater-555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57188"/>
            <a:ext cx="19240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thepartyanimal-blog.org/wp-content/uploads/2011/02/spaghet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441575"/>
            <a:ext cx="71437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files.softicons.com/download/food-drinks-icons/the-coffee-shop-icons-by-alejandro-lopez/png/512/Coff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-214313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http://images.free-extras.com/pics/s/slice_of_chocolate_cake-1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42875"/>
            <a:ext cx="3167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www.harringtonfoods.co.uk/img/sal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75" y="2214563"/>
            <a:ext cx="38925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erdue.com/recipes/recipeimages/Easy%20Sunder%20Dinner%20Roast%20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4746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Hello, may I take your </a:t>
            </a:r>
            <a:r>
              <a:rPr lang="en-US" altLang="ko-KR" u="sng" dirty="0" smtClean="0"/>
              <a:t>order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Yes, __________________ the chicken dinner.  </a:t>
            </a:r>
          </a:p>
          <a:p>
            <a:pPr lvl="1"/>
            <a:r>
              <a:rPr lang="en-US" altLang="ko-KR" dirty="0" smtClean="0"/>
              <a:t>I’ll have</a:t>
            </a:r>
          </a:p>
          <a:p>
            <a:pPr lvl="1"/>
            <a:r>
              <a:rPr lang="en-US" altLang="ko-KR" dirty="0" smtClean="0"/>
              <a:t>I’ll take</a:t>
            </a:r>
          </a:p>
          <a:p>
            <a:pPr lvl="1"/>
            <a:r>
              <a:rPr lang="en-US" altLang="ko-KR" dirty="0" smtClean="0"/>
              <a:t>I’d like (I would like...)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OR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hehappyguy.com/wp-content/uploads/2011/05/menucho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1114" y="1"/>
            <a:ext cx="102675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Hello, may I take your </a:t>
            </a:r>
            <a:r>
              <a:rPr lang="en-US" altLang="ko-KR" u="sng" dirty="0" smtClean="0"/>
              <a:t>order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315200" cy="2590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dirty="0" smtClean="0"/>
              <a:t>I haven’t decided yet. </a:t>
            </a:r>
          </a:p>
          <a:p>
            <a:r>
              <a:rPr lang="en-US" altLang="ko-KR" dirty="0" smtClean="0"/>
              <a:t>Please give me a few minutes.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What dish do you </a:t>
            </a:r>
            <a:r>
              <a:rPr lang="en-US" altLang="ko-KR" u="sng" dirty="0" smtClean="0"/>
              <a:t>recommend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ocialspark.com/wp-content/uploads/2013/01/recomm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0" y="2057400"/>
            <a:ext cx="5434639" cy="4800600"/>
          </a:xfrm>
          <a:prstGeom prst="rect">
            <a:avLst/>
          </a:prstGeom>
          <a:noFill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Recommend = </a:t>
            </a:r>
            <a:endParaRPr lang="ko-K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286000"/>
            <a:ext cx="5286375" cy="2911475"/>
          </a:xfrm>
        </p:spPr>
        <p:txBody>
          <a:bodyPr/>
          <a:lstStyle/>
          <a:p>
            <a:pPr algn="ctr">
              <a:buFontTx/>
              <a:buNone/>
            </a:pPr>
            <a:r>
              <a:rPr lang="ko-KR" altLang="en-US" sz="5400" dirty="0" smtClean="0">
                <a:solidFill>
                  <a:srgbClr val="C00000"/>
                </a:solidFill>
              </a:rPr>
              <a:t>추천하다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enricksconsulting.com/news/wp-content/uploads/2011/04/iStock_000015093945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1"/>
            <a:ext cx="5834836" cy="3886200"/>
          </a:xfrm>
          <a:prstGeom prst="rect">
            <a:avLst/>
          </a:prstGeom>
          <a:noFill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about = </a:t>
            </a:r>
            <a:endParaRPr lang="ko-KR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3657601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ko-KR" altLang="en-US" sz="5400" dirty="0" smtClean="0">
                <a:solidFill>
                  <a:srgbClr val="C00000"/>
                </a:solidFill>
              </a:rPr>
              <a:t>어때요</a:t>
            </a:r>
            <a:r>
              <a:rPr lang="en-US" altLang="ko-KR" sz="5400" dirty="0" smtClean="0">
                <a:solidFill>
                  <a:srgbClr val="C00000"/>
                </a:solidFill>
              </a:rPr>
              <a:t>? </a:t>
            </a:r>
            <a:endParaRPr lang="ko-KR" altLang="en-US" sz="5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19375"/>
            <a:ext cx="5651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PubOvalCallout"/>
          <p:cNvSpPr>
            <a:spLocks noEditPoints="1" noChangeArrowheads="1"/>
          </p:cNvSpPr>
          <p:nvPr/>
        </p:nvSpPr>
        <p:spPr bwMode="auto">
          <a:xfrm>
            <a:off x="0" y="0"/>
            <a:ext cx="3851275" cy="3200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4210050" cy="16573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ko-KR" dirty="0" smtClean="0"/>
              <a:t>What dish do you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r>
              <a:rPr lang="en-US" altLang="ko-KR" dirty="0" smtClean="0"/>
              <a:t>? 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7" name="PubOvalCallout"/>
          <p:cNvSpPr>
            <a:spLocks noEditPoints="1" noChangeArrowheads="1"/>
          </p:cNvSpPr>
          <p:nvPr/>
        </p:nvSpPr>
        <p:spPr bwMode="auto">
          <a:xfrm flipH="1">
            <a:off x="3810000" y="762000"/>
            <a:ext cx="5105400" cy="24384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CA" sz="2400" dirty="0" smtClean="0">
                <a:solidFill>
                  <a:srgbClr val="C00000"/>
                </a:solidFill>
                <a:latin typeface="Verdana" pitchFamily="34" charset="0"/>
              </a:rPr>
              <a:t>How about </a:t>
            </a:r>
            <a:r>
              <a:rPr lang="en-CA" sz="2400" dirty="0" smtClean="0">
                <a:latin typeface="Verdana" pitchFamily="34" charset="0"/>
              </a:rPr>
              <a:t>the Steak    dinner?  It is very         delicious.  </a:t>
            </a:r>
            <a:endParaRPr lang="en-CA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What are some things to do while hanging out?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opusrestaurant.co.uk/wp-content/uploads/2013/04/lob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245" y="2276872"/>
            <a:ext cx="3634755" cy="2423170"/>
          </a:xfrm>
          <a:prstGeom prst="rect">
            <a:avLst/>
          </a:prstGeom>
          <a:noFill/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How about...</a:t>
            </a:r>
            <a:endParaRPr lang="ko-K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70C0"/>
                </a:solidFill>
              </a:rPr>
              <a:t>How about _______________.</a:t>
            </a:r>
          </a:p>
          <a:p>
            <a:r>
              <a:rPr lang="en-US" altLang="ko-KR" smtClean="0">
                <a:solidFill>
                  <a:srgbClr val="C00000"/>
                </a:solidFill>
              </a:rPr>
              <a:t>That sounds delicious, I love rice.  </a:t>
            </a:r>
            <a:endParaRPr lang="ko-KR" altLang="en-US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71813" y="1357313"/>
            <a:ext cx="2943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600" kern="0" dirty="0" err="1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Bibimbap</a:t>
            </a:r>
            <a:endParaRPr lang="ko-KR" altLang="en-US" sz="3600" kern="0" dirty="0">
              <a:solidFill>
                <a:srgbClr val="7030A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" name="Picture 9" descr="http://tnequalityproject.org/wp-content/uploads/2014/04/ERD_Sunda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3346723" cy="2677379"/>
          </a:xfrm>
          <a:prstGeom prst="rect">
            <a:avLst/>
          </a:prstGeom>
          <a:noFill/>
        </p:spPr>
      </p:pic>
      <p:pic>
        <p:nvPicPr>
          <p:cNvPr id="8" name="Picture 2" descr="http://www.sophisticatededge.com/assets/images/Health/Digestive%20Disorders/do-spicy-foods-cause-ulc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740" y="4797152"/>
            <a:ext cx="3072259" cy="2060848"/>
          </a:xfrm>
          <a:prstGeom prst="rect">
            <a:avLst/>
          </a:prstGeom>
          <a:noFill/>
        </p:spPr>
      </p:pic>
      <p:pic>
        <p:nvPicPr>
          <p:cNvPr id="9" name="Picture 4" descr="http://thumbs.ifood.tv/files/images/How_to_eat_bibimbap_with_variations_in_vegetab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418369"/>
            <a:ext cx="3024336" cy="2439631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306" y="4581129"/>
            <a:ext cx="36111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opusrestaurant.co.uk/wp-content/uploads/2013/04/lob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245" y="2276872"/>
            <a:ext cx="3634755" cy="2423170"/>
          </a:xfrm>
          <a:prstGeom prst="rect">
            <a:avLst/>
          </a:prstGeo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How about...</a:t>
            </a:r>
            <a:endParaRPr lang="ko-K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70C0"/>
                </a:solidFill>
              </a:rPr>
              <a:t>How about _______________.</a:t>
            </a:r>
          </a:p>
          <a:p>
            <a:r>
              <a:rPr lang="en-US" altLang="ko-KR" smtClean="0">
                <a:solidFill>
                  <a:srgbClr val="C00000"/>
                </a:solidFill>
              </a:rPr>
              <a:t>Ok, we can share the beef.  </a:t>
            </a:r>
            <a:endParaRPr lang="ko-KR" altLang="en-US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71813" y="1357313"/>
            <a:ext cx="2943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600" kern="0" dirty="0" err="1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Bulgogi</a:t>
            </a:r>
            <a:r>
              <a:rPr lang="en-US" altLang="ko-KR" sz="3600" kern="0" dirty="0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 </a:t>
            </a:r>
            <a:endParaRPr lang="ko-KR" altLang="en-US" sz="3600" kern="0" dirty="0">
              <a:solidFill>
                <a:srgbClr val="7030A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" name="Picture 9" descr="http://tnequalityproject.org/wp-content/uploads/2014/04/ERD_Sunda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3346723" cy="2677379"/>
          </a:xfrm>
          <a:prstGeom prst="rect">
            <a:avLst/>
          </a:prstGeom>
          <a:noFill/>
        </p:spPr>
      </p:pic>
      <p:pic>
        <p:nvPicPr>
          <p:cNvPr id="8" name="Picture 2" descr="http://www.sophisticatededge.com/assets/images/Health/Digestive%20Disorders/do-spicy-foods-cause-ulc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740" y="4797152"/>
            <a:ext cx="3072259" cy="2060848"/>
          </a:xfrm>
          <a:prstGeom prst="rect">
            <a:avLst/>
          </a:prstGeom>
          <a:noFill/>
        </p:spPr>
      </p:pic>
      <p:pic>
        <p:nvPicPr>
          <p:cNvPr id="9" name="Picture 4" descr="http://thumbs.ifood.tv/files/images/How_to_eat_bibimbap_with_variations_in_vegetab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418369"/>
            <a:ext cx="3024336" cy="2439631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306" y="4581129"/>
            <a:ext cx="36111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 descr="http://tnequalityproject.org/wp-content/uploads/2014/04/ERD_Sunda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3346723" cy="2677379"/>
          </a:xfrm>
          <a:prstGeom prst="rect">
            <a:avLst/>
          </a:prstGeom>
          <a:noFill/>
        </p:spPr>
      </p:pic>
      <p:pic>
        <p:nvPicPr>
          <p:cNvPr id="54279" name="Picture 7" descr="http://www.opusrestaurant.co.uk/wp-content/uploads/2013/04/lob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245" y="2276872"/>
            <a:ext cx="3634755" cy="2423170"/>
          </a:xfrm>
          <a:prstGeom prst="rect">
            <a:avLst/>
          </a:prstGeom>
          <a:noFill/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en-US" altLang="ko-KR" smtClean="0"/>
              <a:t>How about...</a:t>
            </a:r>
            <a:endParaRPr lang="ko-K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How about _______________.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No, it’s too spicy.  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71813" y="1357313"/>
            <a:ext cx="29432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600" kern="0" dirty="0" smtClean="0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Hot wings</a:t>
            </a:r>
            <a:endParaRPr lang="ko-KR" altLang="en-US" sz="3600" kern="0" dirty="0">
              <a:solidFill>
                <a:srgbClr val="7030A0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4274" name="Picture 2" descr="http://www.sophisticatededge.com/assets/images/Health/Digestive%20Disorders/do-spicy-foods-cause-ulc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740" y="4797152"/>
            <a:ext cx="3072259" cy="2060848"/>
          </a:xfrm>
          <a:prstGeom prst="rect">
            <a:avLst/>
          </a:prstGeom>
          <a:noFill/>
        </p:spPr>
      </p:pic>
      <p:pic>
        <p:nvPicPr>
          <p:cNvPr id="54276" name="Picture 4" descr="http://thumbs.ifood.tv/files/images/How_to_eat_bibimbap_with_variations_in_vegetab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418369"/>
            <a:ext cx="3024336" cy="2439631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306" y="4581129"/>
            <a:ext cx="36111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tnequalityproject.org/wp-content/uploads/2014/04/ERD_Sunda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3346723" cy="2677379"/>
          </a:xfrm>
          <a:prstGeom prst="rect">
            <a:avLst/>
          </a:prstGeom>
          <a:noFill/>
        </p:spPr>
      </p:pic>
      <p:pic>
        <p:nvPicPr>
          <p:cNvPr id="7" name="Picture 7" descr="http://www.opusrestaurant.co.uk/wp-content/uploads/2013/04/lob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245" y="2276872"/>
            <a:ext cx="3634755" cy="2423170"/>
          </a:xfrm>
          <a:prstGeom prst="rect">
            <a:avLst/>
          </a:prstGeom>
          <a:noFill/>
        </p:spPr>
      </p:pic>
      <p:pic>
        <p:nvPicPr>
          <p:cNvPr id="8" name="Picture 2" descr="http://www.sophisticatededge.com/assets/images/Health/Digestive%20Disorders/do-spicy-foods-cause-ulc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740" y="4797152"/>
            <a:ext cx="3072259" cy="2060848"/>
          </a:xfrm>
          <a:prstGeom prst="rect">
            <a:avLst/>
          </a:prstGeom>
          <a:noFill/>
        </p:spPr>
      </p:pic>
      <p:pic>
        <p:nvPicPr>
          <p:cNvPr id="9" name="Picture 4" descr="http://thumbs.ifood.tv/files/images/How_to_eat_bibimbap_with_variations_in_vegetab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418369"/>
            <a:ext cx="3024336" cy="2439631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306" y="4581129"/>
            <a:ext cx="36111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How about...</a:t>
            </a:r>
            <a:endParaRPr lang="ko-K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How about _______________.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No thank you, I am allergic to seafood. 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71813" y="1357313"/>
            <a:ext cx="3429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600" kern="0" dirty="0" smtClean="0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Lobster </a:t>
            </a:r>
            <a:endParaRPr lang="ko-KR" altLang="en-US" sz="3600" kern="0" dirty="0">
              <a:solidFill>
                <a:srgbClr val="7030A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tnequalityproject.org/wp-content/uploads/2014/04/ERD_Sunda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3346723" cy="2677379"/>
          </a:xfrm>
          <a:prstGeom prst="rect">
            <a:avLst/>
          </a:prstGeom>
          <a:noFill/>
        </p:spPr>
      </p:pic>
      <p:pic>
        <p:nvPicPr>
          <p:cNvPr id="7" name="Picture 7" descr="http://www.opusrestaurant.co.uk/wp-content/uploads/2013/04/lob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9245" y="2276872"/>
            <a:ext cx="3634755" cy="2423170"/>
          </a:xfrm>
          <a:prstGeom prst="rect">
            <a:avLst/>
          </a:prstGeom>
          <a:noFill/>
        </p:spPr>
      </p:pic>
      <p:pic>
        <p:nvPicPr>
          <p:cNvPr id="8" name="Picture 2" descr="http://www.sophisticatededge.com/assets/images/Health/Digestive%20Disorders/do-spicy-foods-cause-ulcer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740" y="4797152"/>
            <a:ext cx="3072259" cy="2060848"/>
          </a:xfrm>
          <a:prstGeom prst="rect">
            <a:avLst/>
          </a:prstGeom>
          <a:noFill/>
        </p:spPr>
      </p:pic>
      <p:pic>
        <p:nvPicPr>
          <p:cNvPr id="9" name="Picture 4" descr="http://thumbs.ifood.tv/files/images/How_to_eat_bibimbap_with_variations_in_vegetabl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418369"/>
            <a:ext cx="3024336" cy="2439631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306" y="4581129"/>
            <a:ext cx="36111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How about...</a:t>
            </a:r>
            <a:endParaRPr lang="ko-K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How about _______________.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Yes, it’s great on a hot day like today.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71813" y="1357313"/>
            <a:ext cx="3429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600" kern="0" dirty="0" smtClean="0">
                <a:solidFill>
                  <a:srgbClr val="7030A0"/>
                </a:solidFill>
                <a:latin typeface="Verdana" pitchFamily="34" charset="0"/>
                <a:ea typeface="+mj-ea"/>
                <a:cs typeface="+mj-cs"/>
              </a:rPr>
              <a:t>Ice cream</a:t>
            </a:r>
            <a:endParaRPr lang="ko-KR" altLang="en-US" sz="3600" kern="0" dirty="0">
              <a:solidFill>
                <a:srgbClr val="7030A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Hello, may I take your </a:t>
            </a:r>
            <a:r>
              <a:rPr lang="en-US" altLang="ko-KR" u="sng" dirty="0" smtClean="0"/>
              <a:t>order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Would you like a </a:t>
            </a:r>
            <a:r>
              <a:rPr kumimoji="0" lang="en-US" altLang="ko-KR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 dish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295400"/>
            <a:ext cx="6172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I’ll take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I’ll have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would like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4800600"/>
            <a:ext cx="6172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I’ll take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I’ll have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would like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www.beerwestmag.com/wp-content/uploads/2011/06/fruit_cup_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-285750"/>
            <a:ext cx="35718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http://canigivemybaby.com/wp-content/uploads/2011/12/can-i-give-my-baby-orange-ju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000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13" cy="1143000"/>
          </a:xfrm>
        </p:spPr>
        <p:txBody>
          <a:bodyPr/>
          <a:lstStyle/>
          <a:p>
            <a:r>
              <a:rPr lang="en-US" altLang="ko-KR" smtClean="0"/>
              <a:t>Practice   </a:t>
            </a:r>
            <a:endParaRPr lang="ko-KR" altLang="en-US" smtClean="0"/>
          </a:p>
        </p:txBody>
      </p:sp>
      <p:sp>
        <p:nvSpPr>
          <p:cNvPr id="389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38918" name="Picture 2" descr="http://farm3.static.flickr.com/2382/2324986839_d37f994f4b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63"/>
            <a:ext cx="64992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28676" name="Picture 5" descr="K:\Autumn 2012\__lotteria_ala_carte_menu___by_onose-d4wfs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888"/>
            <a:ext cx="91440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068638"/>
            <a:ext cx="6202362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ko-KR" smtClean="0"/>
              <a:t>Have a good lunch!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1050" y="5084763"/>
            <a:ext cx="4700588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ko-KR" sz="4400">
                <a:solidFill>
                  <a:schemeClr val="tx2"/>
                </a:solidFill>
              </a:rPr>
              <a:t>Bon Appetite 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331913" y="476250"/>
            <a:ext cx="6202362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ko-KR" altLang="en-US" sz="4400" dirty="0">
                <a:solidFill>
                  <a:schemeClr val="tx2"/>
                </a:solidFill>
              </a:rPr>
              <a:t>맛있게 드세요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When you finish: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68770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PubRRectCallout"/>
          <p:cNvSpPr>
            <a:spLocks noEditPoints="1" noChangeArrowheads="1"/>
          </p:cNvSpPr>
          <p:nvPr/>
        </p:nvSpPr>
        <p:spPr bwMode="auto">
          <a:xfrm flipH="1">
            <a:off x="3348038" y="1484313"/>
            <a:ext cx="3262312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700213"/>
            <a:ext cx="3251200" cy="74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/>
              <a:t>Check,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006 – At the Restaurant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Who is this person?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600200"/>
            <a:ext cx="3708400" cy="4525963"/>
          </a:xfrm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		= Waiter</a:t>
            </a:r>
          </a:p>
          <a:p>
            <a:pPr eaLnBrk="1" hangingPunct="1">
              <a:buFontTx/>
              <a:buNone/>
            </a:pPr>
            <a:endParaRPr lang="en-US" altLang="ko-KR" smtClean="0"/>
          </a:p>
          <a:p>
            <a:pPr eaLnBrk="1" hangingPunct="1">
              <a:buFontTx/>
              <a:buNone/>
            </a:pPr>
            <a:endParaRPr lang="en-US" altLang="ko-KR" smtClean="0"/>
          </a:p>
          <a:p>
            <a:pPr eaLnBrk="1" hangingPunct="1">
              <a:buFontTx/>
              <a:buNone/>
            </a:pPr>
            <a:endParaRPr lang="en-US" altLang="ko-KR" smtClean="0"/>
          </a:p>
          <a:p>
            <a:pPr eaLnBrk="1" hangingPunct="1">
              <a:buFontTx/>
              <a:buNone/>
            </a:pPr>
            <a:r>
              <a:rPr lang="en-US" altLang="ko-KR" smtClean="0"/>
              <a:t>		= Waitress 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4488"/>
            <a:ext cx="5364163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619633" cy="14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780880" cy="1415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57438" y="3071813"/>
            <a:ext cx="4371975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Starter / Appetizer 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2" descr="http://24.media.tumblr.com/tumblr_mcd03naRvP1ranc7u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14488"/>
            <a:ext cx="785812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stcreekranch.ca/47649-steak_served_r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Main Dish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reetdirectory.com/stock_images/travel/simg_show/11901263050399/1/side_dishes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Side Dish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Drink / Beverage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7172" name="Picture 2" descr="http://graphics8.nytimes.com/images/2007/06/26/dining/01drink60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92313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Dessert </a:t>
            </a:r>
            <a:endParaRPr lang="ko-KR" altLang="en-US" dirty="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8196" name="Picture 2" descr="http://jaimesbistrorestaurant.com/images/des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253</Words>
  <Application>Microsoft Office PowerPoint</Application>
  <PresentationFormat>화면 슬라이드 쇼(4:3)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Hanging Out with Friends</vt:lpstr>
      <vt:lpstr>What are some things to do while hanging out?</vt:lpstr>
      <vt:lpstr>006 – At the Restaurant </vt:lpstr>
      <vt:lpstr>Who is this person?</vt:lpstr>
      <vt:lpstr>Starter / Appetizer </vt:lpstr>
      <vt:lpstr>Main Dish</vt:lpstr>
      <vt:lpstr>Side Dish</vt:lpstr>
      <vt:lpstr>Drink / Beverage</vt:lpstr>
      <vt:lpstr>Dessert </vt:lpstr>
      <vt:lpstr>Main dish</vt:lpstr>
      <vt:lpstr>슬라이드 11</vt:lpstr>
      <vt:lpstr>슬라이드 12</vt:lpstr>
      <vt:lpstr>슬라이드 13</vt:lpstr>
      <vt:lpstr>Hello, may I take your order?</vt:lpstr>
      <vt:lpstr>OR</vt:lpstr>
      <vt:lpstr>Hello, may I take your order?</vt:lpstr>
      <vt:lpstr>Recommend = </vt:lpstr>
      <vt:lpstr>How about = </vt:lpstr>
      <vt:lpstr>슬라이드 19</vt:lpstr>
      <vt:lpstr>How about...</vt:lpstr>
      <vt:lpstr>How about...</vt:lpstr>
      <vt:lpstr>How about...</vt:lpstr>
      <vt:lpstr>How about...</vt:lpstr>
      <vt:lpstr>How about...</vt:lpstr>
      <vt:lpstr>Hello, may I take your order?</vt:lpstr>
      <vt:lpstr>Practice   </vt:lpstr>
      <vt:lpstr>슬라이드 27</vt:lpstr>
      <vt:lpstr>Have a good lunch!</vt:lpstr>
      <vt:lpstr>When you finish: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Hanging Out with Friends</dc:title>
  <dc:creator>user</dc:creator>
  <cp:lastModifiedBy>user</cp:lastModifiedBy>
  <cp:revision>2</cp:revision>
  <dcterms:created xsi:type="dcterms:W3CDTF">2015-04-09T06:32:57Z</dcterms:created>
  <dcterms:modified xsi:type="dcterms:W3CDTF">2015-04-09T06:44:01Z</dcterms:modified>
</cp:coreProperties>
</file>