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92"/>
  </p:notesMasterIdLst>
  <p:sldIdLst>
    <p:sldId id="256" r:id="rId2"/>
    <p:sldId id="259" r:id="rId3"/>
    <p:sldId id="262" r:id="rId4"/>
    <p:sldId id="257" r:id="rId5"/>
    <p:sldId id="266" r:id="rId6"/>
    <p:sldId id="267" r:id="rId7"/>
    <p:sldId id="260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273" r:id="rId16"/>
    <p:sldId id="337" r:id="rId17"/>
    <p:sldId id="270" r:id="rId18"/>
    <p:sldId id="272" r:id="rId19"/>
    <p:sldId id="271" r:id="rId20"/>
    <p:sldId id="329" r:id="rId21"/>
    <p:sldId id="268" r:id="rId22"/>
    <p:sldId id="269" r:id="rId23"/>
    <p:sldId id="338" r:id="rId24"/>
    <p:sldId id="339" r:id="rId25"/>
    <p:sldId id="340" r:id="rId26"/>
    <p:sldId id="341" r:id="rId27"/>
    <p:sldId id="342" r:id="rId28"/>
    <p:sldId id="343" r:id="rId29"/>
    <p:sldId id="344" r:id="rId30"/>
    <p:sldId id="345" r:id="rId31"/>
    <p:sldId id="346" r:id="rId32"/>
    <p:sldId id="347" r:id="rId33"/>
    <p:sldId id="349" r:id="rId34"/>
    <p:sldId id="350" r:id="rId35"/>
    <p:sldId id="351" r:id="rId36"/>
    <p:sldId id="352" r:id="rId37"/>
    <p:sldId id="354" r:id="rId38"/>
    <p:sldId id="355" r:id="rId39"/>
    <p:sldId id="356" r:id="rId40"/>
    <p:sldId id="357" r:id="rId41"/>
    <p:sldId id="358" r:id="rId42"/>
    <p:sldId id="359" r:id="rId43"/>
    <p:sldId id="360" r:id="rId44"/>
    <p:sldId id="361" r:id="rId45"/>
    <p:sldId id="362" r:id="rId46"/>
    <p:sldId id="363" r:id="rId47"/>
    <p:sldId id="364" r:id="rId48"/>
    <p:sldId id="365" r:id="rId49"/>
    <p:sldId id="366" r:id="rId50"/>
    <p:sldId id="367" r:id="rId51"/>
    <p:sldId id="369" r:id="rId52"/>
    <p:sldId id="368" r:id="rId53"/>
    <p:sldId id="370" r:id="rId54"/>
    <p:sldId id="371" r:id="rId55"/>
    <p:sldId id="372" r:id="rId56"/>
    <p:sldId id="373" r:id="rId57"/>
    <p:sldId id="374" r:id="rId58"/>
    <p:sldId id="375" r:id="rId59"/>
    <p:sldId id="376" r:id="rId60"/>
    <p:sldId id="377" r:id="rId61"/>
    <p:sldId id="378" r:id="rId62"/>
    <p:sldId id="379" r:id="rId63"/>
    <p:sldId id="380" r:id="rId64"/>
    <p:sldId id="381" r:id="rId65"/>
    <p:sldId id="382" r:id="rId66"/>
    <p:sldId id="383" r:id="rId67"/>
    <p:sldId id="291" r:id="rId68"/>
    <p:sldId id="292" r:id="rId69"/>
    <p:sldId id="293" r:id="rId70"/>
    <p:sldId id="307" r:id="rId71"/>
    <p:sldId id="294" r:id="rId72"/>
    <p:sldId id="308" r:id="rId73"/>
    <p:sldId id="301" r:id="rId74"/>
    <p:sldId id="296" r:id="rId75"/>
    <p:sldId id="295" r:id="rId76"/>
    <p:sldId id="309" r:id="rId77"/>
    <p:sldId id="297" r:id="rId78"/>
    <p:sldId id="298" r:id="rId79"/>
    <p:sldId id="306" r:id="rId80"/>
    <p:sldId id="299" r:id="rId81"/>
    <p:sldId id="300" r:id="rId82"/>
    <p:sldId id="303" r:id="rId83"/>
    <p:sldId id="304" r:id="rId84"/>
    <p:sldId id="305" r:id="rId85"/>
    <p:sldId id="397" r:id="rId86"/>
    <p:sldId id="398" r:id="rId87"/>
    <p:sldId id="400" r:id="rId88"/>
    <p:sldId id="401" r:id="rId89"/>
    <p:sldId id="263" r:id="rId90"/>
    <p:sldId id="396" r:id="rId91"/>
  </p:sldIdLst>
  <p:sldSz cx="9144000" cy="5715000" type="screen16x1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05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38" autoAdjust="0"/>
    <p:restoredTop sz="94660"/>
  </p:normalViewPr>
  <p:slideViewPr>
    <p:cSldViewPr>
      <p:cViewPr varScale="1">
        <p:scale>
          <a:sx n="132" d="100"/>
          <a:sy n="132" d="100"/>
        </p:scale>
        <p:origin x="-1230" y="-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AD252A-2A74-44C6-AD72-1483303BB64E}" type="datetimeFigureOut">
              <a:rPr lang="en-US" smtClean="0"/>
              <a:t>11/6/2017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3FD53-F1F9-48B5-944D-401CF2D2D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12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http://scribblenauts.wikia.com/wiki/List_of_Size_Adjectives?file=Photo_%287%29.png</a:t>
            </a:r>
          </a:p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23C790-20A9-4518-BF00-EABFEE85FB8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64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90500"/>
            <a:ext cx="7772400" cy="3809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000500"/>
            <a:ext cx="6858000" cy="7620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0EC-4152-4D14-808F-ACEAE0F03A9A}" type="datetimeFigureOut">
              <a:rPr lang="ko-KR" altLang="en-US" smtClean="0"/>
              <a:t>2017-11-06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Rectangle 8"/>
          <p:cNvSpPr/>
          <p:nvPr/>
        </p:nvSpPr>
        <p:spPr>
          <a:xfrm>
            <a:off x="9001124" y="4038600"/>
            <a:ext cx="142876" cy="1676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03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B9C5B3F-665B-4B73-B48D-24684805615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0EC-4152-4D14-808F-ACEAE0F03A9A}" type="datetimeFigureOut">
              <a:rPr lang="ko-KR" altLang="en-US" smtClean="0"/>
              <a:t>2017-11-06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5B3F-665B-4B73-B48D-24684805615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0EC-4152-4D14-808F-ACEAE0F03A9A}" type="datetimeFigureOut">
              <a:rPr lang="ko-KR" altLang="en-US" smtClean="0"/>
              <a:t>2017-11-06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5B3F-665B-4B73-B48D-24684805615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0EC-4152-4D14-808F-ACEAE0F03A9A}" type="datetimeFigureOut">
              <a:rPr lang="ko-KR" altLang="en-US" smtClean="0"/>
              <a:t>2017-11-06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5B3F-665B-4B73-B48D-24684805615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6501"/>
            <a:ext cx="7772400" cy="3600979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0501"/>
            <a:ext cx="7772400" cy="8890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0EC-4152-4D14-808F-ACEAE0F03A9A}" type="datetimeFigureOut">
              <a:rPr lang="ko-KR" altLang="en-US" smtClean="0"/>
              <a:t>2017-11-06</a:t>
            </a:fld>
            <a:endParaRPr lang="ko-KR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9C5B3F-665B-4B73-B48D-246848056155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312334"/>
            <a:ext cx="329184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312334"/>
            <a:ext cx="329184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0EC-4152-4D14-808F-ACEAE0F03A9A}" type="datetimeFigureOut">
              <a:rPr lang="ko-KR" altLang="en-US" smtClean="0"/>
              <a:t>2017-11-06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5B3F-665B-4B73-B48D-24684805615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310640"/>
            <a:ext cx="3291840" cy="533135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1882805"/>
            <a:ext cx="32918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310640"/>
            <a:ext cx="3291840" cy="533135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1882805"/>
            <a:ext cx="32918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0EC-4152-4D14-808F-ACEAE0F03A9A}" type="datetimeFigureOut">
              <a:rPr lang="ko-KR" altLang="en-US" smtClean="0"/>
              <a:t>2017-11-06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5B3F-665B-4B73-B48D-24684805615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0EC-4152-4D14-808F-ACEAE0F03A9A}" type="datetimeFigureOut">
              <a:rPr lang="ko-KR" altLang="en-US" smtClean="0"/>
              <a:t>2017-11-06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5B3F-665B-4B73-B48D-24684805615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0EC-4152-4D14-808F-ACEAE0F03A9A}" type="datetimeFigureOut">
              <a:rPr lang="ko-KR" altLang="en-US" smtClean="0"/>
              <a:t>2017-11-06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5B3F-665B-4B73-B48D-246848056155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33500"/>
            <a:ext cx="5111750" cy="3733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333500"/>
            <a:ext cx="3008313" cy="3733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0EC-4152-4D14-808F-ACEAE0F03A9A}" type="datetimeFigureOut">
              <a:rPr lang="ko-KR" altLang="en-US" smtClean="0"/>
              <a:t>2017-11-06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C5B3F-665B-4B73-B48D-246848056155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038600"/>
            <a:ext cx="142876" cy="1676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0386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762500"/>
            <a:ext cx="8153400" cy="381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6F0EC-4152-4D14-808F-ACEAE0F03A9A}" type="datetimeFigureOut">
              <a:rPr lang="ko-KR" altLang="en-US" smtClean="0"/>
              <a:t>2017-11-06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B9C5B3F-665B-4B73-B48D-246848056155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127500"/>
            <a:ext cx="8153400" cy="635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03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579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60500"/>
            <a:ext cx="7620000" cy="3644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143501"/>
            <a:ext cx="3429000" cy="2540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916F0EC-4152-4D14-808F-ACEAE0F03A9A}" type="datetimeFigureOut">
              <a:rPr lang="ko-KR" altLang="en-US" smtClean="0"/>
              <a:t>2017-11-06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410729"/>
            <a:ext cx="3429000" cy="23653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337021" y="4874154"/>
            <a:ext cx="1096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0B9C5B3F-665B-4B73-B48D-246848056155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143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143000"/>
            <a:ext cx="142876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1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1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1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scribblenauts.wikia.com/wiki/Microscopic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scribblenauts.wikia.com/wiki/Tiny" TargetMode="External"/><Relationship Id="rId13" Type="http://schemas.openxmlformats.org/officeDocument/2006/relationships/hyperlink" Target="http://scribblenauts.wikia.com/wiki/Large" TargetMode="External"/><Relationship Id="rId3" Type="http://schemas.openxmlformats.org/officeDocument/2006/relationships/image" Target="../media/image43.jpeg"/><Relationship Id="rId7" Type="http://schemas.openxmlformats.org/officeDocument/2006/relationships/image" Target="../media/image48.jpeg"/><Relationship Id="rId12" Type="http://schemas.openxmlformats.org/officeDocument/2006/relationships/hyperlink" Target="http://scribblenauts.wikia.com/wiki/Good-Sized" TargetMode="External"/><Relationship Id="rId2" Type="http://schemas.openxmlformats.org/officeDocument/2006/relationships/hyperlink" Target="http://scribblenauts.wikia.com/wiki/Microscopic" TargetMode="External"/><Relationship Id="rId16" Type="http://schemas.openxmlformats.org/officeDocument/2006/relationships/hyperlink" Target="http://scribblenauts.wikia.com/wiki/Colossa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hyperlink" Target="http://scribblenauts.wikia.com/wiki/Medium" TargetMode="External"/><Relationship Id="rId5" Type="http://schemas.openxmlformats.org/officeDocument/2006/relationships/image" Target="../media/image46.jpeg"/><Relationship Id="rId15" Type="http://schemas.openxmlformats.org/officeDocument/2006/relationships/hyperlink" Target="http://scribblenauts.wikia.com/wiki/Mega" TargetMode="External"/><Relationship Id="rId10" Type="http://schemas.openxmlformats.org/officeDocument/2006/relationships/hyperlink" Target="http://scribblenauts.wikia.com/wiki/Small" TargetMode="External"/><Relationship Id="rId4" Type="http://schemas.openxmlformats.org/officeDocument/2006/relationships/image" Target="../media/image44.jpeg"/><Relationship Id="rId9" Type="http://schemas.openxmlformats.org/officeDocument/2006/relationships/hyperlink" Target="http://scribblenauts.wikia.com/wiki/Shrunken" TargetMode="External"/><Relationship Id="rId14" Type="http://schemas.openxmlformats.org/officeDocument/2006/relationships/hyperlink" Target="http://scribblenauts.wikia.com/wiki/Huge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scribblenauts.wikia.com/wiki/Tiny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scribblenauts.wikia.com/wiki/Shrunken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scribblenauts.wikia.com/wiki/Small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scribblenauts.wikia.com/wiki/Medium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scribblenauts.wikia.com/wiki/Good-Sized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scribblenauts.wikia.com/wiki/Large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scribblenauts.wikia.com/wiki/Great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scribblenauts.wikia.com/wiki/Huge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://scribblenauts.wikia.com/wiki/Mega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scribblenauts.wikia.com/wiki/Colossal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sz="7200" dirty="0" smtClean="0"/>
              <a:t>Statements</a:t>
            </a:r>
            <a:endParaRPr lang="ko-KR" altLang="en-US" sz="72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Declarative sentences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0841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 + Yellow = </a:t>
            </a:r>
            <a:endParaRPr lang="en-US" dirty="0"/>
          </a:p>
        </p:txBody>
      </p:sp>
      <p:pic>
        <p:nvPicPr>
          <p:cNvPr id="2050" name="Picture 2" descr="Image result for oran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141" y="1166942"/>
            <a:ext cx="4307038" cy="373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91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 + Blue = </a:t>
            </a:r>
            <a:endParaRPr lang="en-US" dirty="0"/>
          </a:p>
        </p:txBody>
      </p:sp>
      <p:pic>
        <p:nvPicPr>
          <p:cNvPr id="3074" name="Picture 2" descr="Image result for viol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547" y="1159990"/>
            <a:ext cx="3602702" cy="393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37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Blue + Yellow = </a:t>
            </a:r>
            <a:endParaRPr lang="en-US" dirty="0"/>
          </a:p>
        </p:txBody>
      </p:sp>
      <p:pic>
        <p:nvPicPr>
          <p:cNvPr id="4098" name="Picture 2" descr="Image result for green fr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827" y="1985029"/>
            <a:ext cx="5539437" cy="319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05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Image result for primary colors with na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260" y="1183160"/>
            <a:ext cx="4863092" cy="405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color whe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184" y="728667"/>
            <a:ext cx="4831492" cy="478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Tertiary Colors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85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Light </a:t>
            </a:r>
            <a:r>
              <a:rPr lang="en-US" dirty="0" err="1" smtClean="0"/>
              <a:t>vs</a:t>
            </a:r>
            <a:r>
              <a:rPr lang="en-US" dirty="0" smtClean="0"/>
              <a:t> Dark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Image result for color whee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925" y="1221354"/>
            <a:ext cx="4250726" cy="420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51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Black, white, grey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Image result for grey sc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" y="1417339"/>
            <a:ext cx="8964488" cy="504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38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Image result for color wheel name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449" y="351396"/>
            <a:ext cx="5345005" cy="514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04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Purple 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Image result for pur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85292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41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Brown 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81236"/>
            <a:ext cx="5715000" cy="511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38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Beige   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Image result for beige tshir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948" y="1345332"/>
            <a:ext cx="4369668" cy="436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beige tshi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96184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Related imag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40662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Image result for beige tshir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23" y="3261536"/>
            <a:ext cx="2015471" cy="211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 result for beige tshirt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61536"/>
            <a:ext cx="2579440" cy="193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41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014E-6 L 0.29549 -0.0041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Statement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algn="ctr"/>
            <a:r>
              <a:rPr lang="en-US" altLang="ko-KR" dirty="0" smtClean="0"/>
              <a:t>Subject + Predicate</a:t>
            </a:r>
          </a:p>
          <a:p>
            <a:pPr algn="ctr"/>
            <a:endParaRPr lang="en-US" altLang="ko-KR" dirty="0" smtClean="0"/>
          </a:p>
          <a:p>
            <a:pPr algn="ctr"/>
            <a:r>
              <a:rPr lang="en-US" altLang="ko-KR" b="0" dirty="0" smtClean="0"/>
              <a:t>(Pronoun) + (to be + ________)</a:t>
            </a:r>
            <a:endParaRPr lang="ko-KR" altLang="en-US" b="0" dirty="0"/>
          </a:p>
        </p:txBody>
      </p:sp>
    </p:spTree>
    <p:extLst>
      <p:ext uri="{BB962C8B-B14F-4D97-AF65-F5344CB8AC3E}">
        <p14:creationId xmlns:p14="http://schemas.microsoft.com/office/powerpoint/2010/main" val="84046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6563072" cy="1143000"/>
          </a:xfrm>
        </p:spPr>
        <p:txBody>
          <a:bodyPr>
            <a:normAutofit/>
          </a:bodyPr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Gold, Silver, Bronze 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5412"/>
            <a:ext cx="7829550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012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Colorful 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Image result for colorfu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9FFFF"/>
              </a:clrFrom>
              <a:clrTo>
                <a:srgbClr val="F9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98431" y="0"/>
            <a:ext cx="4993598" cy="57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96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http://prevuemeetings.com/wp-content/uploads/2015/04/clear-kay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07883"/>
            <a:ext cx="5471170" cy="36362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41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Patterns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3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Polka Dots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Image result for polka do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4021"/>
            <a:ext cx="9144000" cy="341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21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Image result for strip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2883"/>
            <a:ext cx="9144000" cy="322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32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8363272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Horizontal  /  Vertical  /  Diagonal 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Image result for horizontal stripes vs vertical stripes vs diag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022" y="2276637"/>
            <a:ext cx="2686050" cy="28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77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Plaid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Image result for plaid black and 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1237"/>
            <a:ext cx="9144000" cy="336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92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Solid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Image result for purp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5312"/>
            <a:ext cx="9144000" cy="370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30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leopard print backpa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081" y="1654969"/>
            <a:ext cx="3043238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zebra print pa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395" y="1158586"/>
            <a:ext cx="4122593" cy="412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flower print dr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423" y="1040246"/>
            <a:ext cx="2913598" cy="406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9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Pronouns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1026" name="Picture 2" descr="Image result for pronoun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7420"/>
            <a:ext cx="8841106" cy="316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33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Dress Up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000500"/>
            <a:ext cx="8507288" cy="7620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Follow the instructions to color the clothes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3932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person blank 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" y="579223"/>
            <a:ext cx="2243138" cy="280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person blank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252" y="579223"/>
            <a:ext cx="3751675" cy="485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5452254" y="3200911"/>
            <a:ext cx="2243138" cy="2228339"/>
          </a:xfrm>
          <a:prstGeom prst="rect">
            <a:avLst/>
          </a:prstGeom>
        </p:spPr>
        <p:txBody>
          <a:bodyPr vert="horz" lIns="68580" tIns="34290" rIns="68580" bIns="3429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He’s wearing  solid, light blue shirt. </a:t>
            </a:r>
          </a:p>
          <a:p>
            <a:r>
              <a:rPr lang="en-US" sz="1800" dirty="0"/>
              <a:t>He’s wearing a dark blue jacket.</a:t>
            </a:r>
          </a:p>
          <a:p>
            <a:r>
              <a:rPr lang="en-US" sz="1800" dirty="0"/>
              <a:t>He’s wearing a pink tie with white polka dots. </a:t>
            </a:r>
          </a:p>
          <a:p>
            <a:r>
              <a:rPr lang="en-US" sz="1800" dirty="0"/>
              <a:t>He’s wearing vertical striped black and grey pants. </a:t>
            </a:r>
          </a:p>
          <a:p>
            <a:r>
              <a:rPr lang="en-US" sz="1800" dirty="0"/>
              <a:t>He’s wearing solid, dark brown shoes. 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5608" y="274305"/>
            <a:ext cx="1562849" cy="5154945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4122786" y="521263"/>
            <a:ext cx="2243138" cy="1517954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She’s wearing a violet dress with light green polka dots.  </a:t>
            </a:r>
          </a:p>
          <a:p>
            <a:r>
              <a:rPr lang="en-US" sz="1800" dirty="0"/>
              <a:t>She’s wearing solid teal shoes.  </a:t>
            </a:r>
          </a:p>
          <a:p>
            <a:r>
              <a:rPr lang="en-US" sz="1800" dirty="0"/>
              <a:t>She’s wearing  solid gold jacket.   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93471" y="3649588"/>
            <a:ext cx="2243138" cy="1517954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He’s wearing a solid red shirt. </a:t>
            </a:r>
          </a:p>
          <a:p>
            <a:r>
              <a:rPr lang="en-US" sz="1800" dirty="0" smtClean="0"/>
              <a:t>He’s wearing black and white striped pants.  </a:t>
            </a:r>
          </a:p>
          <a:p>
            <a:r>
              <a:rPr lang="en-US" sz="1800" dirty="0" smtClean="0"/>
              <a:t>He’s wearing solid brown shoes. 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2245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ignette1.wikia.nocookie.net/scribblenauts/images/d/db/Photo_%287%29.png/revision/latest/scale-to-width-down/1000?cb=201209171545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338"/>
            <a:ext cx="9144000" cy="6860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1" y="682358"/>
            <a:ext cx="2542142" cy="184257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000" dirty="0" smtClean="0"/>
              <a:t>Shapes</a:t>
            </a:r>
            <a:br>
              <a:rPr lang="en-US" sz="4000" dirty="0" smtClean="0"/>
            </a:br>
            <a:r>
              <a:rPr lang="en-US" sz="4000" dirty="0" smtClean="0"/>
              <a:t>and</a:t>
            </a:r>
            <a:br>
              <a:rPr lang="en-US" sz="4000" dirty="0" smtClean="0"/>
            </a:br>
            <a:r>
              <a:rPr lang="en-US" sz="4000" dirty="0" smtClean="0"/>
              <a:t>Sizes</a:t>
            </a:r>
            <a:endParaRPr lang="en-US" sz="40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Clothing Size: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XS</a:t>
            </a:r>
          </a:p>
          <a:p>
            <a:r>
              <a:rPr lang="en-US" dirty="0" smtClean="0"/>
              <a:t>S</a:t>
            </a:r>
          </a:p>
          <a:p>
            <a:r>
              <a:rPr lang="en-US" dirty="0" smtClean="0"/>
              <a:t>M</a:t>
            </a:r>
          </a:p>
          <a:p>
            <a:r>
              <a:rPr lang="en-US" dirty="0" smtClean="0"/>
              <a:t>L</a:t>
            </a:r>
          </a:p>
          <a:p>
            <a:r>
              <a:rPr lang="en-US" dirty="0" smtClean="0"/>
              <a:t>XL</a:t>
            </a:r>
          </a:p>
          <a:p>
            <a:r>
              <a:rPr lang="en-US" dirty="0" smtClean="0"/>
              <a:t>2XL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17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Clothing Size:  baggy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baggy cloth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43050"/>
            <a:ext cx="2836069" cy="3886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baggy cloth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150" y="2917468"/>
            <a:ext cx="2081185" cy="210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92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27265"/>
            <a:ext cx="8723312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Clothing Size:  </a:t>
            </a:r>
            <a:r>
              <a:rPr lang="en-US" sz="2800" dirty="0" smtClean="0"/>
              <a:t>Too long / Too short</a:t>
            </a:r>
            <a:endParaRPr lang="en-US" sz="28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clothes too lo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60" y="1543050"/>
            <a:ext cx="2793206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clothes that dont f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65" y="1543049"/>
            <a:ext cx="5872481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94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Write the size under the graph.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Image result for small to lar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383" y="1553766"/>
            <a:ext cx="8179020" cy="283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Image result for small to larg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63" y="3225813"/>
            <a:ext cx="2841348" cy="98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51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8507288" cy="11430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hlinkClick r:id="rId2" tooltip="Microscopic"/>
              </a:rPr>
              <a:t>Molecular</a:t>
            </a:r>
            <a:r>
              <a:rPr lang="en-US" sz="2400" dirty="0" smtClean="0"/>
              <a:t>, Microscopic, Itty-Bitty, </a:t>
            </a:r>
            <a:br>
              <a:rPr lang="en-US" sz="2400" dirty="0" smtClean="0"/>
            </a:br>
            <a:r>
              <a:rPr lang="en-US" sz="2400" dirty="0" smtClean="0"/>
              <a:t>Minuscule, Subatomic </a:t>
            </a:r>
            <a:endParaRPr lang="en-US" sz="24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Image result for microscopic anim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745" y="1653870"/>
            <a:ext cx="6698255" cy="377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18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2487647"/>
            <a:ext cx="108074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hlinkClick r:id="rId2" tooltip="Microscopic"/>
              </a:rPr>
              <a:t>Molecular</a:t>
            </a:r>
            <a:r>
              <a:rPr lang="en-US" sz="1200" dirty="0"/>
              <a:t>, </a:t>
            </a:r>
          </a:p>
          <a:p>
            <a:r>
              <a:rPr lang="en-US" sz="1200" dirty="0"/>
              <a:t>Microscopic, </a:t>
            </a:r>
          </a:p>
          <a:p>
            <a:r>
              <a:rPr lang="en-US" sz="1200" dirty="0"/>
              <a:t>Itty-Bitty, </a:t>
            </a:r>
          </a:p>
          <a:p>
            <a:r>
              <a:rPr lang="en-US" sz="1200" dirty="0"/>
              <a:t>Minuscule, </a:t>
            </a:r>
          </a:p>
          <a:p>
            <a:r>
              <a:rPr lang="en-US" sz="1200" dirty="0"/>
              <a:t>Subatomic </a:t>
            </a:r>
          </a:p>
        </p:txBody>
      </p:sp>
      <p:pic>
        <p:nvPicPr>
          <p:cNvPr id="5" name="Picture 2" descr="Image result for small to lar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598" y="-222704"/>
            <a:ext cx="8179020" cy="283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small to larg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52" y="1449343"/>
            <a:ext cx="2841348" cy="98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small to larg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59" y="2049776"/>
            <a:ext cx="881385" cy="30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small to larg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0" y="2220967"/>
            <a:ext cx="385490" cy="13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small to larg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50" y="2290343"/>
            <a:ext cx="180567" cy="6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1003259" y="2487647"/>
            <a:ext cx="4993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hlinkClick r:id="rId8" tooltip="Tiny"/>
              </a:rPr>
              <a:t>Tiny</a:t>
            </a:r>
            <a:endParaRPr lang="en-US" sz="1200" dirty="0"/>
          </a:p>
        </p:txBody>
      </p:sp>
      <p:sp>
        <p:nvSpPr>
          <p:cNvPr id="11" name="직사각형 10"/>
          <p:cNvSpPr/>
          <p:nvPr/>
        </p:nvSpPr>
        <p:spPr>
          <a:xfrm>
            <a:off x="1596321" y="2499941"/>
            <a:ext cx="8947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hlinkClick r:id="rId9" tooltip="Shrunken"/>
              </a:rPr>
              <a:t>Shrunken</a:t>
            </a:r>
            <a:endParaRPr lang="en-US" sz="1200" dirty="0"/>
          </a:p>
        </p:txBody>
      </p:sp>
      <p:sp>
        <p:nvSpPr>
          <p:cNvPr id="12" name="직사각형 11"/>
          <p:cNvSpPr/>
          <p:nvPr/>
        </p:nvSpPr>
        <p:spPr>
          <a:xfrm>
            <a:off x="2397175" y="2499941"/>
            <a:ext cx="5950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hlinkClick r:id="rId10" tooltip="Small"/>
              </a:rPr>
              <a:t>Small</a:t>
            </a:r>
            <a:endParaRPr lang="en-US" sz="1200" dirty="0"/>
          </a:p>
        </p:txBody>
      </p:sp>
      <p:sp>
        <p:nvSpPr>
          <p:cNvPr id="13" name="직사각형 12"/>
          <p:cNvSpPr/>
          <p:nvPr/>
        </p:nvSpPr>
        <p:spPr>
          <a:xfrm>
            <a:off x="3006271" y="2499941"/>
            <a:ext cx="7665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hlinkClick r:id="rId11" tooltip="Medium"/>
              </a:rPr>
              <a:t>Medium</a:t>
            </a:r>
            <a:endParaRPr lang="en-US" sz="1200" dirty="0"/>
          </a:p>
        </p:txBody>
      </p:sp>
      <p:sp>
        <p:nvSpPr>
          <p:cNvPr id="14" name="직사각형 13"/>
          <p:cNvSpPr/>
          <p:nvPr/>
        </p:nvSpPr>
        <p:spPr>
          <a:xfrm>
            <a:off x="3750241" y="2487647"/>
            <a:ext cx="10422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hlinkClick r:id="rId12" tooltip="Good-Sized"/>
              </a:rPr>
              <a:t>Good-Sized</a:t>
            </a:r>
            <a:endParaRPr lang="en-US" sz="1200" dirty="0"/>
          </a:p>
        </p:txBody>
      </p:sp>
      <p:sp>
        <p:nvSpPr>
          <p:cNvPr id="15" name="직사각형 14"/>
          <p:cNvSpPr/>
          <p:nvPr/>
        </p:nvSpPr>
        <p:spPr>
          <a:xfrm>
            <a:off x="4670911" y="2487647"/>
            <a:ext cx="6030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hlinkClick r:id="rId13" tooltip="Large"/>
              </a:rPr>
              <a:t>Large</a:t>
            </a:r>
            <a:endParaRPr lang="en-US" sz="1200" dirty="0"/>
          </a:p>
        </p:txBody>
      </p:sp>
      <p:sp>
        <p:nvSpPr>
          <p:cNvPr id="16" name="직사각형 15"/>
          <p:cNvSpPr/>
          <p:nvPr/>
        </p:nvSpPr>
        <p:spPr>
          <a:xfrm>
            <a:off x="5374829" y="2487647"/>
            <a:ext cx="5854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u="sng" dirty="0">
                <a:solidFill>
                  <a:srgbClr val="0070C0"/>
                </a:solidFill>
              </a:rPr>
              <a:t>Great</a:t>
            </a:r>
            <a:endParaRPr lang="en-US" sz="1200" u="sng" dirty="0">
              <a:solidFill>
                <a:srgbClr val="0070C0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182973" y="2487647"/>
            <a:ext cx="5693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hlinkClick r:id="rId14" tooltip="Huge"/>
              </a:rPr>
              <a:t>Huge</a:t>
            </a:r>
            <a:endParaRPr lang="en-US" sz="1200" dirty="0"/>
          </a:p>
        </p:txBody>
      </p:sp>
      <p:sp>
        <p:nvSpPr>
          <p:cNvPr id="18" name="직사각형 17"/>
          <p:cNvSpPr/>
          <p:nvPr/>
        </p:nvSpPr>
        <p:spPr>
          <a:xfrm>
            <a:off x="6961674" y="2499941"/>
            <a:ext cx="5774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hlinkClick r:id="rId15" tooltip="Mega"/>
              </a:rPr>
              <a:t>Mega</a:t>
            </a:r>
            <a:endParaRPr lang="en-US" sz="1200" dirty="0"/>
          </a:p>
        </p:txBody>
      </p:sp>
      <p:sp>
        <p:nvSpPr>
          <p:cNvPr id="19" name="직사각형 18"/>
          <p:cNvSpPr/>
          <p:nvPr/>
        </p:nvSpPr>
        <p:spPr>
          <a:xfrm>
            <a:off x="7905962" y="2487647"/>
            <a:ext cx="8258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hlinkClick r:id="rId16" tooltip="Colossal"/>
              </a:rPr>
              <a:t>Colossal</a:t>
            </a:r>
            <a:endParaRPr lang="en-US" sz="1200" dirty="0"/>
          </a:p>
        </p:txBody>
      </p:sp>
      <p:sp>
        <p:nvSpPr>
          <p:cNvPr id="20" name="직사각형 19"/>
          <p:cNvSpPr/>
          <p:nvPr/>
        </p:nvSpPr>
        <p:spPr>
          <a:xfrm>
            <a:off x="6482943" y="4173226"/>
            <a:ext cx="110799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u="sng" dirty="0">
                <a:solidFill>
                  <a:srgbClr val="0070C0"/>
                </a:solidFill>
              </a:rPr>
              <a:t>Ginormous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26455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hlinkClick r:id="rId2" tooltip="Tiny"/>
              </a:rPr>
              <a:t>Tiny</a:t>
            </a:r>
            <a:r>
              <a:rPr lang="en-US" sz="2400" dirty="0" smtClean="0"/>
              <a:t>, Wee, Teeny, </a:t>
            </a:r>
            <a:r>
              <a:rPr lang="en-US" sz="2400" dirty="0" err="1" smtClean="0"/>
              <a:t>Bitesized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Image result for extremely 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697" y="1437771"/>
            <a:ext cx="5913304" cy="39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6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To Be…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79512" y="1707848"/>
            <a:ext cx="2217536" cy="3885956"/>
          </a:xfrm>
        </p:spPr>
        <p:txBody>
          <a:bodyPr anchor="ctr"/>
          <a:lstStyle/>
          <a:p>
            <a:pPr algn="ctr"/>
            <a:r>
              <a:rPr lang="en-US" altLang="ko-KR" dirty="0" smtClean="0"/>
              <a:t>I </a:t>
            </a:r>
          </a:p>
          <a:p>
            <a:pPr algn="ctr"/>
            <a:r>
              <a:rPr lang="en-US" altLang="ko-KR" dirty="0"/>
              <a:t>You </a:t>
            </a:r>
            <a:endParaRPr lang="en-US" altLang="ko-KR" dirty="0" smtClean="0"/>
          </a:p>
          <a:p>
            <a:pPr algn="ctr"/>
            <a:r>
              <a:rPr lang="en-US" altLang="ko-KR" dirty="0" smtClean="0"/>
              <a:t>He / She</a:t>
            </a:r>
          </a:p>
          <a:p>
            <a:pPr algn="ctr"/>
            <a:r>
              <a:rPr lang="en-US" altLang="ko-KR" dirty="0" smtClean="0"/>
              <a:t>It</a:t>
            </a:r>
          </a:p>
          <a:p>
            <a:pPr algn="ctr"/>
            <a:r>
              <a:rPr lang="en-US" altLang="ko-KR" dirty="0" smtClean="0"/>
              <a:t>They </a:t>
            </a:r>
          </a:p>
          <a:p>
            <a:pPr algn="ctr"/>
            <a:r>
              <a:rPr lang="en-US" altLang="ko-KR" dirty="0" smtClean="0"/>
              <a:t>We </a:t>
            </a:r>
          </a:p>
          <a:p>
            <a:pPr algn="ctr"/>
            <a:endParaRPr lang="en-US" altLang="ko-KR" dirty="0" smtClean="0"/>
          </a:p>
        </p:txBody>
      </p:sp>
      <p:cxnSp>
        <p:nvCxnSpPr>
          <p:cNvPr id="6" name="직선 연결선 5"/>
          <p:cNvCxnSpPr/>
          <p:nvPr/>
        </p:nvCxnSpPr>
        <p:spPr>
          <a:xfrm>
            <a:off x="2411760" y="1345332"/>
            <a:ext cx="0" cy="43696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>
            <a:off x="4572000" y="1345332"/>
            <a:ext cx="0" cy="43696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6732240" y="1345332"/>
            <a:ext cx="0" cy="43696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251520" y="1705372"/>
            <a:ext cx="87484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내용 개체 틀 2"/>
          <p:cNvSpPr txBox="1">
            <a:spLocks/>
          </p:cNvSpPr>
          <p:nvPr/>
        </p:nvSpPr>
        <p:spPr>
          <a:xfrm>
            <a:off x="2426472" y="1722420"/>
            <a:ext cx="2217536" cy="3885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 smtClean="0">
                <a:solidFill>
                  <a:srgbClr val="5B0544"/>
                </a:solidFill>
              </a:rPr>
              <a:t>was</a:t>
            </a:r>
          </a:p>
          <a:p>
            <a:pPr algn="ctr"/>
            <a:r>
              <a:rPr lang="en-US" altLang="ko-KR" dirty="0" smtClean="0">
                <a:solidFill>
                  <a:srgbClr val="5B0544"/>
                </a:solidFill>
              </a:rPr>
              <a:t>were</a:t>
            </a:r>
          </a:p>
          <a:p>
            <a:pPr algn="ctr"/>
            <a:r>
              <a:rPr lang="en-US" altLang="ko-KR" dirty="0" smtClean="0">
                <a:solidFill>
                  <a:srgbClr val="5B0544"/>
                </a:solidFill>
              </a:rPr>
              <a:t>was</a:t>
            </a:r>
          </a:p>
          <a:p>
            <a:pPr algn="ctr"/>
            <a:r>
              <a:rPr lang="en-US" altLang="ko-KR" dirty="0" smtClean="0">
                <a:solidFill>
                  <a:srgbClr val="5B0544"/>
                </a:solidFill>
              </a:rPr>
              <a:t>was</a:t>
            </a:r>
          </a:p>
          <a:p>
            <a:pPr algn="ctr"/>
            <a:r>
              <a:rPr lang="en-US" altLang="ko-KR" dirty="0" smtClean="0">
                <a:solidFill>
                  <a:srgbClr val="5B0544"/>
                </a:solidFill>
              </a:rPr>
              <a:t>were</a:t>
            </a:r>
          </a:p>
          <a:p>
            <a:pPr algn="ctr"/>
            <a:r>
              <a:rPr lang="en-US" altLang="ko-KR" dirty="0" smtClean="0">
                <a:solidFill>
                  <a:srgbClr val="5B0544"/>
                </a:solidFill>
              </a:rPr>
              <a:t>were </a:t>
            </a:r>
          </a:p>
          <a:p>
            <a:pPr algn="ctr"/>
            <a:endParaRPr lang="en-US" altLang="ko-KR" dirty="0" smtClean="0"/>
          </a:p>
        </p:txBody>
      </p:sp>
      <p:sp>
        <p:nvSpPr>
          <p:cNvPr id="15" name="내용 개체 틀 2"/>
          <p:cNvSpPr txBox="1">
            <a:spLocks/>
          </p:cNvSpPr>
          <p:nvPr/>
        </p:nvSpPr>
        <p:spPr>
          <a:xfrm>
            <a:off x="4572000" y="1722420"/>
            <a:ext cx="2217536" cy="3885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>
                <a:solidFill>
                  <a:srgbClr val="002060"/>
                </a:solidFill>
              </a:rPr>
              <a:t>am</a:t>
            </a:r>
          </a:p>
          <a:p>
            <a:pPr algn="ctr"/>
            <a:r>
              <a:rPr lang="en-US" altLang="ko-KR" dirty="0">
                <a:solidFill>
                  <a:srgbClr val="002060"/>
                </a:solidFill>
              </a:rPr>
              <a:t>are</a:t>
            </a:r>
          </a:p>
          <a:p>
            <a:pPr algn="ctr"/>
            <a:r>
              <a:rPr lang="en-US" altLang="ko-KR" dirty="0">
                <a:solidFill>
                  <a:srgbClr val="002060"/>
                </a:solidFill>
              </a:rPr>
              <a:t>is </a:t>
            </a:r>
          </a:p>
          <a:p>
            <a:pPr algn="ctr"/>
            <a:r>
              <a:rPr lang="en-US" altLang="ko-KR" dirty="0">
                <a:solidFill>
                  <a:srgbClr val="002060"/>
                </a:solidFill>
              </a:rPr>
              <a:t>is </a:t>
            </a:r>
          </a:p>
          <a:p>
            <a:pPr algn="ctr"/>
            <a:r>
              <a:rPr lang="en-US" altLang="ko-KR" dirty="0">
                <a:solidFill>
                  <a:srgbClr val="002060"/>
                </a:solidFill>
              </a:rPr>
              <a:t>are</a:t>
            </a:r>
          </a:p>
          <a:p>
            <a:pPr algn="ctr"/>
            <a:r>
              <a:rPr lang="en-US" altLang="ko-KR" dirty="0">
                <a:solidFill>
                  <a:srgbClr val="002060"/>
                </a:solidFill>
              </a:rPr>
              <a:t>are </a:t>
            </a:r>
          </a:p>
          <a:p>
            <a:pPr algn="ctr"/>
            <a:endParaRPr lang="en-US" altLang="ko-KR" dirty="0" smtClean="0"/>
          </a:p>
        </p:txBody>
      </p:sp>
      <p:sp>
        <p:nvSpPr>
          <p:cNvPr id="16" name="내용 개체 틀 2"/>
          <p:cNvSpPr txBox="1">
            <a:spLocks/>
          </p:cNvSpPr>
          <p:nvPr/>
        </p:nvSpPr>
        <p:spPr>
          <a:xfrm>
            <a:off x="6746952" y="1735872"/>
            <a:ext cx="2217536" cy="38859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>
                <a:solidFill>
                  <a:schemeClr val="accent6">
                    <a:lumMod val="50000"/>
                  </a:schemeClr>
                </a:solidFill>
              </a:rPr>
              <a:t>w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ill be</a:t>
            </a:r>
          </a:p>
          <a:p>
            <a:pPr algn="ctr"/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will be</a:t>
            </a:r>
          </a:p>
          <a:p>
            <a:pPr algn="ctr"/>
            <a:r>
              <a:rPr lang="en-US" altLang="ko-KR" dirty="0">
                <a:solidFill>
                  <a:schemeClr val="accent6">
                    <a:lumMod val="50000"/>
                  </a:schemeClr>
                </a:solidFill>
              </a:rPr>
              <a:t>w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ill be</a:t>
            </a:r>
            <a:endParaRPr lang="en-US" altLang="ko-KR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altLang="ko-KR" dirty="0">
                <a:solidFill>
                  <a:schemeClr val="accent6">
                    <a:lumMod val="50000"/>
                  </a:schemeClr>
                </a:solidFill>
              </a:rPr>
              <a:t>will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be</a:t>
            </a:r>
            <a:endParaRPr lang="en-US" altLang="ko-KR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altLang="ko-KR" dirty="0">
                <a:solidFill>
                  <a:schemeClr val="accent6">
                    <a:lumMod val="50000"/>
                  </a:schemeClr>
                </a:solidFill>
              </a:rPr>
              <a:t>w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ill be</a:t>
            </a:r>
            <a:endParaRPr lang="en-US" altLang="ko-KR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altLang="ko-KR" dirty="0">
                <a:solidFill>
                  <a:schemeClr val="accent6">
                    <a:lumMod val="50000"/>
                  </a:schemeClr>
                </a:solidFill>
              </a:rPr>
              <a:t>will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be</a:t>
            </a:r>
            <a:endParaRPr lang="en-US" altLang="ko-KR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n-US" altLang="ko-KR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내용 개체 틀 2"/>
          <p:cNvSpPr txBox="1">
            <a:spLocks/>
          </p:cNvSpPr>
          <p:nvPr/>
        </p:nvSpPr>
        <p:spPr>
          <a:xfrm>
            <a:off x="2408216" y="1192932"/>
            <a:ext cx="2217536" cy="512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 smtClean="0">
                <a:solidFill>
                  <a:srgbClr val="5B0544"/>
                </a:solidFill>
              </a:rPr>
              <a:t>Past </a:t>
            </a:r>
          </a:p>
        </p:txBody>
      </p:sp>
      <p:sp>
        <p:nvSpPr>
          <p:cNvPr id="18" name="내용 개체 틀 2"/>
          <p:cNvSpPr txBox="1">
            <a:spLocks/>
          </p:cNvSpPr>
          <p:nvPr/>
        </p:nvSpPr>
        <p:spPr>
          <a:xfrm>
            <a:off x="4550952" y="1191864"/>
            <a:ext cx="2217536" cy="512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 smtClean="0">
                <a:solidFill>
                  <a:srgbClr val="002060"/>
                </a:solidFill>
              </a:rPr>
              <a:t>Present </a:t>
            </a:r>
          </a:p>
        </p:txBody>
      </p:sp>
      <p:sp>
        <p:nvSpPr>
          <p:cNvPr id="19" name="내용 개체 틀 2"/>
          <p:cNvSpPr txBox="1">
            <a:spLocks/>
          </p:cNvSpPr>
          <p:nvPr/>
        </p:nvSpPr>
        <p:spPr>
          <a:xfrm>
            <a:off x="6746952" y="1199064"/>
            <a:ext cx="2217536" cy="512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1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</a:rPr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315674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build="p"/>
      <p:bldP spid="16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hlinkClick r:id="rId2" tooltip="Shrunken"/>
              </a:rPr>
              <a:t>Shrunken</a:t>
            </a:r>
            <a:r>
              <a:rPr lang="en-US" sz="2400" dirty="0" smtClean="0"/>
              <a:t>, Puny, miniature </a:t>
            </a:r>
            <a:endParaRPr lang="en-US" sz="24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mage result for extremely 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7570"/>
            <a:ext cx="5907795" cy="394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62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hlinkClick r:id="rId2" tooltip="Small"/>
              </a:rPr>
              <a:t>Small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Little </a:t>
            </a:r>
          </a:p>
          <a:p>
            <a:endParaRPr lang="en-US" dirty="0"/>
          </a:p>
        </p:txBody>
      </p:sp>
      <p:pic>
        <p:nvPicPr>
          <p:cNvPr id="5122" name="Picture 2" descr="Image result for extremely 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125" y="285750"/>
            <a:ext cx="63458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76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6923112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hlinkClick r:id="rId2" tooltip="Medium"/>
              </a:rPr>
              <a:t>Medium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-sized, average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8" name="Picture 4" descr="Image result for ca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94" y="1543050"/>
            <a:ext cx="6908006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12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hlinkClick r:id="rId2" tooltip="Good-Sized"/>
              </a:rPr>
              <a:t>Good-Sized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Image result for doberman pinsch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463" y="1219430"/>
            <a:ext cx="4220537" cy="422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87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hlinkClick r:id="rId2" tooltip="Large"/>
              </a:rPr>
              <a:t>Large</a:t>
            </a:r>
            <a:r>
              <a:rPr lang="en-US" b="1" dirty="0" smtClean="0"/>
              <a:t>, </a:t>
            </a:r>
            <a:r>
              <a:rPr lang="en-US" altLang="ko-KR" b="1" dirty="0" smtClean="0"/>
              <a:t>big</a:t>
            </a:r>
            <a:r>
              <a:rPr lang="ko-KR" altLang="en-US" b="1" dirty="0" smtClean="0"/>
              <a:t>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Image result for co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904" y="1260743"/>
            <a:ext cx="6245097" cy="416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61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hlinkClick r:id="rId2" tooltip="Great"/>
              </a:rPr>
              <a:t>Great</a:t>
            </a:r>
            <a:r>
              <a:rPr lang="en-US" dirty="0" smtClean="0"/>
              <a:t>,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Image result for large anim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78769"/>
            <a:ext cx="5715000" cy="385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43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hlinkClick r:id="rId2" tooltip="Huge"/>
              </a:rPr>
              <a:t>Huge</a:t>
            </a:r>
            <a:r>
              <a:rPr lang="en-US" dirty="0" smtClean="0"/>
              <a:t>, Giant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Image result for huge crocod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994" y="1543050"/>
            <a:ext cx="6908006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11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hlinkClick r:id="rId2" tooltip="Mega"/>
              </a:rPr>
              <a:t>Mega</a:t>
            </a:r>
            <a:r>
              <a:rPr lang="en-US" sz="2800" dirty="0" smtClean="0"/>
              <a:t>, Enormous, Massive </a:t>
            </a:r>
            <a:endParaRPr lang="en-US" sz="28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Image result for blue whale siz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694" y="1543050"/>
            <a:ext cx="5879306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98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807524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hlinkClick r:id="rId2" tooltip="Colossal"/>
              </a:rPr>
              <a:t>Colossal</a:t>
            </a:r>
            <a:r>
              <a:rPr lang="en-US" sz="2800" dirty="0" smtClean="0"/>
              <a:t>, Humongous, Vast</a:t>
            </a:r>
            <a:endParaRPr lang="en-US" sz="28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Image result for krak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69" y="1553766"/>
            <a:ext cx="5507831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97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7499176" cy="1143000"/>
          </a:xfrm>
        </p:spPr>
        <p:txBody>
          <a:bodyPr>
            <a:noAutofit/>
          </a:bodyPr>
          <a:lstStyle/>
          <a:p>
            <a:r>
              <a:rPr lang="en-US" sz="2400" b="1" u="sng" dirty="0" smtClean="0">
                <a:solidFill>
                  <a:srgbClr val="0070C0"/>
                </a:solidFill>
              </a:rPr>
              <a:t>Ginormous</a:t>
            </a:r>
            <a:r>
              <a:rPr lang="en-US" sz="2400" dirty="0" smtClean="0"/>
              <a:t>, Gargantuan, Tremendous,</a:t>
            </a:r>
            <a:br>
              <a:rPr lang="en-US" sz="2400" dirty="0" smtClean="0"/>
            </a:br>
            <a:r>
              <a:rPr lang="en-US" sz="2400" dirty="0" smtClean="0"/>
              <a:t> </a:t>
            </a:r>
            <a:r>
              <a:rPr lang="en-US" sz="2400" dirty="0" err="1" smtClean="0"/>
              <a:t>Supercolossal</a:t>
            </a:r>
            <a:endParaRPr lang="en-US" sz="24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Image result for godzi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54969"/>
            <a:ext cx="6858000" cy="385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83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Examples: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I am Mr. S. </a:t>
            </a:r>
          </a:p>
          <a:p>
            <a:endParaRPr lang="en-US" altLang="ko-KR" dirty="0"/>
          </a:p>
          <a:p>
            <a:r>
              <a:rPr lang="en-US" altLang="ko-KR" dirty="0" smtClean="0"/>
              <a:t>You are students.  </a:t>
            </a:r>
          </a:p>
          <a:p>
            <a:endParaRPr lang="en-US" altLang="ko-KR" dirty="0"/>
          </a:p>
          <a:p>
            <a:r>
              <a:rPr lang="en-US" altLang="ko-KR" dirty="0" smtClean="0"/>
              <a:t>The sky is blue. </a:t>
            </a:r>
          </a:p>
          <a:p>
            <a:endParaRPr lang="en-US" altLang="ko-KR" dirty="0"/>
          </a:p>
          <a:p>
            <a:r>
              <a:rPr lang="en-US" altLang="ko-KR" dirty="0" smtClean="0"/>
              <a:t>It is green.  </a:t>
            </a:r>
            <a:endParaRPr lang="ko-KR" altLang="en-US" dirty="0"/>
          </a:p>
        </p:txBody>
      </p:sp>
      <p:pic>
        <p:nvPicPr>
          <p:cNvPr id="11266" name="Picture 2" descr="Image result for green ball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714375"/>
            <a:ext cx="5010150" cy="5000625"/>
          </a:xfrm>
          <a:prstGeom prst="roundRect">
            <a:avLst>
              <a:gd name="adj" fmla="val 1939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5989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Long / Short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Image result for long and sho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816" y="1876010"/>
            <a:ext cx="6602460" cy="330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26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Tall / Short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Image result for tall vs sho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19" y="1346668"/>
            <a:ext cx="8165163" cy="408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14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Narrow </a:t>
            </a:r>
            <a:r>
              <a:rPr lang="en-US" dirty="0"/>
              <a:t>/ Wide 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Image result for narrow vs w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889" y="1553766"/>
            <a:ext cx="5544635" cy="363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98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8435280" cy="1143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Thin</a:t>
            </a:r>
            <a:r>
              <a:rPr lang="en-US" sz="2400" dirty="0" smtClean="0"/>
              <a:t>, skinny, lean, slender, light-weight   </a:t>
            </a:r>
            <a:endParaRPr lang="en-US" sz="24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Image result for th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780" y="1553766"/>
            <a:ext cx="3886200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07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56990" y="570309"/>
            <a:ext cx="8987010" cy="99417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Fat</a:t>
            </a:r>
            <a:r>
              <a:rPr lang="en-US" sz="2400" dirty="0" smtClean="0"/>
              <a:t>, overweight, chubby, portly, </a:t>
            </a:r>
            <a:br>
              <a:rPr lang="en-US" sz="2400" dirty="0" smtClean="0"/>
            </a:br>
            <a:r>
              <a:rPr lang="en-US" sz="2400" dirty="0" smtClean="0"/>
              <a:t>big-boned, heavy </a:t>
            </a:r>
            <a:endParaRPr lang="en-US" sz="24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Image result for f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" y="1564480"/>
            <a:ext cx="6986588" cy="386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60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Shapes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6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Round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Image result for round obje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98" y="1333929"/>
            <a:ext cx="7385805" cy="416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34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Flat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Image result for flat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853" y="1218403"/>
            <a:ext cx="5426109" cy="421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78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Square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Image result for square objec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536415"/>
            <a:ext cx="3886200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62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Rectangular 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Image result for rectangular obje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816" y="1429947"/>
            <a:ext cx="6212510" cy="399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99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Examples: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It was yellow. </a:t>
            </a:r>
          </a:p>
          <a:p>
            <a:endParaRPr lang="en-US" altLang="ko-KR" dirty="0"/>
          </a:p>
          <a:p>
            <a:r>
              <a:rPr lang="en-US" altLang="ko-KR" dirty="0" smtClean="0"/>
              <a:t>It is orange. </a:t>
            </a:r>
          </a:p>
          <a:p>
            <a:endParaRPr lang="en-US" altLang="ko-KR" dirty="0"/>
          </a:p>
          <a:p>
            <a:r>
              <a:rPr lang="en-US" altLang="ko-KR" dirty="0" smtClean="0"/>
              <a:t>It will be red.  </a:t>
            </a:r>
            <a:endParaRPr lang="ko-KR" altLang="en-US" dirty="0"/>
          </a:p>
        </p:txBody>
      </p:sp>
      <p:pic>
        <p:nvPicPr>
          <p:cNvPr id="10242" name="Picture 2" descr="Image result for yellow count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013" y="49163"/>
            <a:ext cx="38004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elated 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49275"/>
            <a:ext cx="36004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구름 모양 설명선 4"/>
          <p:cNvSpPr/>
          <p:nvPr/>
        </p:nvSpPr>
        <p:spPr>
          <a:xfrm>
            <a:off x="4958298" y="3281631"/>
            <a:ext cx="4150206" cy="2433369"/>
          </a:xfrm>
          <a:prstGeom prst="cloudCallout">
            <a:avLst>
              <a:gd name="adj1" fmla="val -63336"/>
              <a:gd name="adj2" fmla="val 243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46" name="Picture 6" descr="Image result for orange  countach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649588"/>
            <a:ext cx="2866354" cy="151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Image result for thinking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81636"/>
            <a:ext cx="2084501" cy="163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아래쪽 화살표 5"/>
          <p:cNvSpPr/>
          <p:nvPr/>
        </p:nvSpPr>
        <p:spPr>
          <a:xfrm rot="2241913">
            <a:off x="5772905" y="1611324"/>
            <a:ext cx="720080" cy="11161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아래쪽 화살표 11"/>
          <p:cNvSpPr/>
          <p:nvPr/>
        </p:nvSpPr>
        <p:spPr>
          <a:xfrm rot="18629155">
            <a:off x="5369551" y="3220403"/>
            <a:ext cx="689316" cy="8583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271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Circular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Image result for circular obje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144" y="1654969"/>
            <a:ext cx="3874179" cy="374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36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Triangular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Image result for triangular objec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617" y="1342603"/>
            <a:ext cx="5220991" cy="408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06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Smooth / Rough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 descr="Image result for smooth vs roug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68" y="1313617"/>
            <a:ext cx="8231265" cy="411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02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Straight, curved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Image result for straig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807" y="1458418"/>
            <a:ext cx="6004193" cy="440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7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Crooked, Bent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Image result for crook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2336005"/>
            <a:ext cx="4643438" cy="309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Image result for bent sp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2386012"/>
            <a:ext cx="4572000" cy="304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74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Pointy, Sharp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Image result for poin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42" y="2313887"/>
            <a:ext cx="6986588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3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Name It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14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it?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Can you guess what I am describing?  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149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It’s a tall mountain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Image result for mount eve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" y="1666875"/>
            <a:ext cx="6986588" cy="404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78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It’s a giant animal.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Image result for wh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2403"/>
            <a:ext cx="9144000" cy="381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63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Adjectives: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489348"/>
            <a:ext cx="9021840" cy="422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25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6707088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It is brown and hot. 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3794" name="Picture 2" descr="Image result for hot coffee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360" y="1670246"/>
            <a:ext cx="4226683" cy="404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59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It’s a gold accessory.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4034" name="Picture 2" descr="Image result for 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869" y="1640453"/>
            <a:ext cx="4617818" cy="407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11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6707088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It is clear. 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4818" name="Picture 2" descr="Image result for wind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5332"/>
            <a:ext cx="6336704" cy="422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59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It Is a tall animal.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 descr="Image result for giraff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959" y="652285"/>
            <a:ext cx="3679677" cy="541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10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It’s a long animal.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Image result for snak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172006"/>
            <a:ext cx="6986588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44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749917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They are small and long.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They are used for eating.  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9698" name="Picture 2" descr="Image result for chopstick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1" y="1805237"/>
            <a:ext cx="7474208" cy="393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3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821925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They are colorful and sweet.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5842" name="Picture 2" descr="Image result for colorful cand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7" y="0"/>
            <a:ext cx="9060313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59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836327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It is large and beige or green. 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It is in this room. 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1986" name="Picture 2" descr="Image result for tab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959" y="2009762"/>
            <a:ext cx="5804082" cy="335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30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It is black and white.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It is round.   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0964" name="Picture 4" descr="Image result for soccer ba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74596"/>
            <a:ext cx="4459808" cy="431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80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6707088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He is an old president. 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2772" name="Picture 4" descr="Image result for trump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400" y="697260"/>
            <a:ext cx="7030423" cy="50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59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primary colo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44918"/>
            <a:ext cx="4591243" cy="517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Colors: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2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785921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It is a long and thin part of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your body. 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9938" name="Picture 2" descr="Image result for hai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5F4F9"/>
              </a:clrFrom>
              <a:clrTo>
                <a:srgbClr val="F5F4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99" y="2309695"/>
            <a:ext cx="5758063" cy="340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52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778720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It’s a tall building in Korea. 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 descr="Image result for 63 build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69" y="1521355"/>
            <a:ext cx="6215063" cy="431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80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67070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It is small and circular.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It is silver or bronze.   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6" name="Picture 4" descr="Image result for co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408907"/>
            <a:ext cx="3886200" cy="431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25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793122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It is long and black (or grey). 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0722" name="Picture 2" descr="Image result for road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9476"/>
            <a:ext cx="6156176" cy="439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08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27265"/>
            <a:ext cx="885698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It is a tiny and dangerous animal. 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1746" name="Picture 2" descr="Image result for mosquito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97460"/>
            <a:ext cx="39052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59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27265"/>
            <a:ext cx="885698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ko-KR" dirty="0" smtClean="0">
                <a:solidFill>
                  <a:srgbClr val="C00000"/>
                </a:solidFill>
              </a:rPr>
              <a:t>It’s (mostly) blue and green. </a:t>
            </a:r>
            <a:br>
              <a:rPr lang="en-US" altLang="ko-KR" dirty="0" smtClean="0">
                <a:solidFill>
                  <a:srgbClr val="C00000"/>
                </a:solidFill>
              </a:rPr>
            </a:br>
            <a:r>
              <a:rPr lang="en-US" altLang="ko-KR" dirty="0" smtClean="0">
                <a:solidFill>
                  <a:srgbClr val="C00000"/>
                </a:solidFill>
              </a:rPr>
              <a:t>It’s giant.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026" name="Picture 2" descr="Image result for ear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352" y="1201316"/>
            <a:ext cx="446449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18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27265"/>
            <a:ext cx="8856984" cy="1143000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rgbClr val="C00000"/>
                </a:solidFill>
              </a:rPr>
              <a:t>It’s green and tall.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050" name="Picture 2" descr="Image result for 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53244"/>
            <a:ext cx="4536504" cy="508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0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27265"/>
            <a:ext cx="8856984" cy="1143000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solidFill>
                  <a:srgbClr val="C00000"/>
                </a:solidFill>
              </a:rPr>
              <a:t>It’s a colorful gift.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17860"/>
            <a:ext cx="4608512" cy="529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05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7504" y="127265"/>
            <a:ext cx="885698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It’s beige.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It can be small, medium, or large.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050" name="Picture 2" descr="Image result for mcdonald f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33364"/>
            <a:ext cx="6667500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96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2 Truths, 1 lie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Secretly write about yourself.  </a:t>
            </a:r>
          </a:p>
          <a:p>
            <a:endParaRPr lang="en-US" altLang="ko-KR" dirty="0"/>
          </a:p>
          <a:p>
            <a:r>
              <a:rPr lang="en-US" altLang="ko-KR" dirty="0" smtClean="0"/>
              <a:t>Make two statements that are true. </a:t>
            </a:r>
          </a:p>
          <a:p>
            <a:r>
              <a:rPr lang="en-US" altLang="ko-KR" dirty="0" smtClean="0"/>
              <a:t>Make one statement that is a lie.  </a:t>
            </a:r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8131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dirty="0" smtClean="0"/>
              <a:t>Secondary Colors:</a:t>
            </a: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50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2 Truths, 1 lie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One person will come to the front and say their 3 sentences. </a:t>
            </a:r>
          </a:p>
          <a:p>
            <a:endParaRPr lang="en-US" altLang="ko-KR" dirty="0"/>
          </a:p>
          <a:p>
            <a:r>
              <a:rPr lang="en-US" altLang="ko-KR" dirty="0" smtClean="0"/>
              <a:t>The other students must guess which is the lie.  </a:t>
            </a:r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9347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필수">
  <a:themeElements>
    <a:clrScheme name="필수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필수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필수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363</TotalTime>
  <Words>580</Words>
  <Application>Microsoft Office PowerPoint</Application>
  <PresentationFormat>화면 슬라이드 쇼(16:10)</PresentationFormat>
  <Paragraphs>179</Paragraphs>
  <Slides>90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90</vt:i4>
      </vt:variant>
    </vt:vector>
  </HeadingPairs>
  <TitlesOfParts>
    <vt:vector size="91" baseType="lpstr">
      <vt:lpstr>필수</vt:lpstr>
      <vt:lpstr>Statements</vt:lpstr>
      <vt:lpstr>Statement </vt:lpstr>
      <vt:lpstr>Pronouns </vt:lpstr>
      <vt:lpstr>To Be… </vt:lpstr>
      <vt:lpstr>Examples: </vt:lpstr>
      <vt:lpstr>Examples: </vt:lpstr>
      <vt:lpstr>Adjectives: Color</vt:lpstr>
      <vt:lpstr>Primary Colors:</vt:lpstr>
      <vt:lpstr>Secondary Colors:</vt:lpstr>
      <vt:lpstr>Red + Yellow = </vt:lpstr>
      <vt:lpstr>Red + Blue = </vt:lpstr>
      <vt:lpstr>Blue + Yellow = </vt:lpstr>
      <vt:lpstr>Tertiary Colors</vt:lpstr>
      <vt:lpstr>Light vs Dark </vt:lpstr>
      <vt:lpstr>Black, white, grey</vt:lpstr>
      <vt:lpstr>PowerPoint 프레젠테이션</vt:lpstr>
      <vt:lpstr>Purple </vt:lpstr>
      <vt:lpstr>Brown </vt:lpstr>
      <vt:lpstr>Beige   </vt:lpstr>
      <vt:lpstr>Gold, Silver, Bronze </vt:lpstr>
      <vt:lpstr>Colorful </vt:lpstr>
      <vt:lpstr>clear</vt:lpstr>
      <vt:lpstr>Patterns </vt:lpstr>
      <vt:lpstr>Polka Dots</vt:lpstr>
      <vt:lpstr>Stripes</vt:lpstr>
      <vt:lpstr>Horizontal  /  Vertical  /  Diagonal  </vt:lpstr>
      <vt:lpstr>Plaid  </vt:lpstr>
      <vt:lpstr>Solid </vt:lpstr>
      <vt:lpstr>Print</vt:lpstr>
      <vt:lpstr>Dress Up</vt:lpstr>
      <vt:lpstr>PowerPoint 프레젠테이션</vt:lpstr>
      <vt:lpstr>Shapes and Sizes</vt:lpstr>
      <vt:lpstr>Clothing Size:</vt:lpstr>
      <vt:lpstr>Clothing Size:  baggy </vt:lpstr>
      <vt:lpstr>Clothing Size:  Too long / Too short</vt:lpstr>
      <vt:lpstr>Write the size under the graph. </vt:lpstr>
      <vt:lpstr>Molecular, Microscopic, Itty-Bitty,  Minuscule, Subatomic </vt:lpstr>
      <vt:lpstr>PowerPoint 프레젠테이션</vt:lpstr>
      <vt:lpstr>Tiny, Wee, Teeny, Bitesized </vt:lpstr>
      <vt:lpstr>Shrunken, Puny, miniature </vt:lpstr>
      <vt:lpstr>Small</vt:lpstr>
      <vt:lpstr>Medium-sized, average</vt:lpstr>
      <vt:lpstr>Good-Sized</vt:lpstr>
      <vt:lpstr>Large, big </vt:lpstr>
      <vt:lpstr>Great, </vt:lpstr>
      <vt:lpstr>Huge, Giant </vt:lpstr>
      <vt:lpstr>Mega, Enormous, Massive </vt:lpstr>
      <vt:lpstr>Colossal, Humongous, Vast</vt:lpstr>
      <vt:lpstr>Ginormous, Gargantuan, Tremendous,  Supercolossal</vt:lpstr>
      <vt:lpstr>Long / Short</vt:lpstr>
      <vt:lpstr>Tall / Short </vt:lpstr>
      <vt:lpstr>Narrow / Wide </vt:lpstr>
      <vt:lpstr>Thin, skinny, lean, slender, light-weight   </vt:lpstr>
      <vt:lpstr>Fat, overweight, chubby, portly,  big-boned, heavy </vt:lpstr>
      <vt:lpstr>Shapes </vt:lpstr>
      <vt:lpstr>Round </vt:lpstr>
      <vt:lpstr>Flat </vt:lpstr>
      <vt:lpstr>Square </vt:lpstr>
      <vt:lpstr>Rectangular  </vt:lpstr>
      <vt:lpstr>Circular </vt:lpstr>
      <vt:lpstr>Triangular </vt:lpstr>
      <vt:lpstr>Smooth / Rough </vt:lpstr>
      <vt:lpstr>Straight, curved </vt:lpstr>
      <vt:lpstr>Crooked, Bent </vt:lpstr>
      <vt:lpstr>Pointy, Sharp </vt:lpstr>
      <vt:lpstr>Name It </vt:lpstr>
      <vt:lpstr>What is it? </vt:lpstr>
      <vt:lpstr>It’s a tall mountain</vt:lpstr>
      <vt:lpstr>It’s a giant animal. </vt:lpstr>
      <vt:lpstr>It is brown and hot.  </vt:lpstr>
      <vt:lpstr>It’s a gold accessory. </vt:lpstr>
      <vt:lpstr>It is clear.  </vt:lpstr>
      <vt:lpstr>It Is a tall animal. </vt:lpstr>
      <vt:lpstr>It’s a long animal. </vt:lpstr>
      <vt:lpstr>They are small and long. They are used for eating.   </vt:lpstr>
      <vt:lpstr>They are colorful and sweet. </vt:lpstr>
      <vt:lpstr>It is large and beige or green.   It is in this room.  </vt:lpstr>
      <vt:lpstr>It is black and white. It is round.    </vt:lpstr>
      <vt:lpstr>He is an old president.  </vt:lpstr>
      <vt:lpstr>It is a long and thin part of  your body.  </vt:lpstr>
      <vt:lpstr>It’s a tall building in Korea.  </vt:lpstr>
      <vt:lpstr>It is small and circular. It is silver or bronze.    </vt:lpstr>
      <vt:lpstr>It is long and black (or grey).  </vt:lpstr>
      <vt:lpstr>It is a tiny and dangerous animal.  </vt:lpstr>
      <vt:lpstr>It’s (mostly) blue and green.  It’s giant. </vt:lpstr>
      <vt:lpstr>It’s green and tall. </vt:lpstr>
      <vt:lpstr>It’s a colorful gift. </vt:lpstr>
      <vt:lpstr>It’s beige.  It can be small, medium, or large.</vt:lpstr>
      <vt:lpstr>2 Truths, 1 lie </vt:lpstr>
      <vt:lpstr>2 Truths, 1 lie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Declarative Sentences</dc:title>
  <dc:creator>user</dc:creator>
  <cp:lastModifiedBy>user</cp:lastModifiedBy>
  <cp:revision>42</cp:revision>
  <dcterms:created xsi:type="dcterms:W3CDTF">2017-10-13T00:28:22Z</dcterms:created>
  <dcterms:modified xsi:type="dcterms:W3CDTF">2017-11-06T04:52:57Z</dcterms:modified>
</cp:coreProperties>
</file>