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83" r:id="rId3"/>
    <p:sldId id="284" r:id="rId4"/>
    <p:sldId id="286" r:id="rId5"/>
    <p:sldId id="285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8" r:id="rId27"/>
    <p:sldId id="277" r:id="rId28"/>
    <p:sldId id="288" r:id="rId29"/>
    <p:sldId id="289" r:id="rId30"/>
    <p:sldId id="291" r:id="rId31"/>
    <p:sldId id="292" r:id="rId32"/>
    <p:sldId id="293" r:id="rId33"/>
    <p:sldId id="290" r:id="rId34"/>
    <p:sldId id="279" r:id="rId35"/>
    <p:sldId id="280" r:id="rId36"/>
    <p:sldId id="294" r:id="rId37"/>
    <p:sldId id="295" r:id="rId38"/>
    <p:sldId id="297" r:id="rId39"/>
    <p:sldId id="298" r:id="rId40"/>
    <p:sldId id="299" r:id="rId41"/>
    <p:sldId id="300" r:id="rId42"/>
    <p:sldId id="301" r:id="rId43"/>
    <p:sldId id="302" r:id="rId44"/>
    <p:sldId id="324" r:id="rId45"/>
    <p:sldId id="322" r:id="rId46"/>
    <p:sldId id="312" r:id="rId47"/>
    <p:sldId id="323" r:id="rId48"/>
    <p:sldId id="307" r:id="rId49"/>
    <p:sldId id="306" r:id="rId50"/>
    <p:sldId id="308" r:id="rId51"/>
    <p:sldId id="320" r:id="rId52"/>
    <p:sldId id="309" r:id="rId53"/>
    <p:sldId id="310" r:id="rId54"/>
    <p:sldId id="311" r:id="rId55"/>
    <p:sldId id="305" r:id="rId56"/>
    <p:sldId id="296" r:id="rId57"/>
    <p:sldId id="303" r:id="rId58"/>
    <p:sldId id="321" r:id="rId59"/>
    <p:sldId id="317" r:id="rId60"/>
    <p:sldId id="318" r:id="rId61"/>
    <p:sldId id="319" r:id="rId62"/>
    <p:sldId id="326" r:id="rId63"/>
    <p:sldId id="313" r:id="rId64"/>
    <p:sldId id="304" r:id="rId65"/>
    <p:sldId id="328" r:id="rId66"/>
    <p:sldId id="329" r:id="rId67"/>
    <p:sldId id="330" r:id="rId68"/>
    <p:sldId id="316" r:id="rId69"/>
    <p:sldId id="331" r:id="rId70"/>
    <p:sldId id="332" r:id="rId71"/>
    <p:sldId id="314" r:id="rId72"/>
    <p:sldId id="325" r:id="rId73"/>
    <p:sldId id="327" r:id="rId74"/>
    <p:sldId id="315" r:id="rId75"/>
  </p:sldIdLst>
  <p:sldSz cx="9144000" cy="5715000" type="screen16x1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>
      <p:cViewPr varScale="1">
        <p:scale>
          <a:sx n="132" d="100"/>
          <a:sy n="132" d="100"/>
        </p:scale>
        <p:origin x="-1020" y="-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3BA2-13EB-4A39-AFA9-A588961FE28D}" type="datetimeFigureOut">
              <a:rPr lang="ko-KR" altLang="en-US" smtClean="0"/>
              <a:t>2017-11-07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43B8-6951-4DF2-8BEF-B8BB296E60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8598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3BA2-13EB-4A39-AFA9-A588961FE28D}" type="datetimeFigureOut">
              <a:rPr lang="ko-KR" altLang="en-US" smtClean="0"/>
              <a:t>2017-11-07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43B8-6951-4DF2-8BEF-B8BB296E60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8415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3BA2-13EB-4A39-AFA9-A588961FE28D}" type="datetimeFigureOut">
              <a:rPr lang="ko-KR" altLang="en-US" smtClean="0"/>
              <a:t>2017-11-07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43B8-6951-4DF2-8BEF-B8BB296E60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3408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3BA2-13EB-4A39-AFA9-A588961FE28D}" type="datetimeFigureOut">
              <a:rPr lang="ko-KR" altLang="en-US" smtClean="0"/>
              <a:t>2017-11-07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43B8-6951-4DF2-8BEF-B8BB296E60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2799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3BA2-13EB-4A39-AFA9-A588961FE28D}" type="datetimeFigureOut">
              <a:rPr lang="ko-KR" altLang="en-US" smtClean="0"/>
              <a:t>2017-11-07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43B8-6951-4DF2-8BEF-B8BB296E60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7038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3BA2-13EB-4A39-AFA9-A588961FE28D}" type="datetimeFigureOut">
              <a:rPr lang="ko-KR" altLang="en-US" smtClean="0"/>
              <a:t>2017-11-07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43B8-6951-4DF2-8BEF-B8BB296E60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6035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3BA2-13EB-4A39-AFA9-A588961FE28D}" type="datetimeFigureOut">
              <a:rPr lang="ko-KR" altLang="en-US" smtClean="0"/>
              <a:t>2017-11-07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43B8-6951-4DF2-8BEF-B8BB296E60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8865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3BA2-13EB-4A39-AFA9-A588961FE28D}" type="datetimeFigureOut">
              <a:rPr lang="ko-KR" altLang="en-US" smtClean="0"/>
              <a:t>2017-11-07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43B8-6951-4DF2-8BEF-B8BB296E60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6269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3BA2-13EB-4A39-AFA9-A588961FE28D}" type="datetimeFigureOut">
              <a:rPr lang="ko-KR" altLang="en-US" smtClean="0"/>
              <a:t>2017-11-07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43B8-6951-4DF2-8BEF-B8BB296E60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5897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3BA2-13EB-4A39-AFA9-A588961FE28D}" type="datetimeFigureOut">
              <a:rPr lang="ko-KR" altLang="en-US" smtClean="0"/>
              <a:t>2017-11-07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43B8-6951-4DF2-8BEF-B8BB296E60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9210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3BA2-13EB-4A39-AFA9-A588961FE28D}" type="datetimeFigureOut">
              <a:rPr lang="ko-KR" altLang="en-US" smtClean="0"/>
              <a:t>2017-11-07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43B8-6951-4DF2-8BEF-B8BB296E60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9369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63BA2-13EB-4A39-AFA9-A588961FE28D}" type="datetimeFigureOut">
              <a:rPr lang="ko-KR" altLang="en-US" smtClean="0"/>
              <a:t>2017-11-07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043B8-6951-4DF2-8BEF-B8BB296E60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57756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Questions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Interrogative Sentences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76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Make a question:  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1379984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 am correct.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539552" y="3433565"/>
            <a:ext cx="8229600" cy="137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ko-KR" b="1" dirty="0" smtClean="0"/>
              <a:t>Am I correct? </a:t>
            </a:r>
            <a:endParaRPr lang="ko-KR" altLang="en-US" dirty="0"/>
          </a:p>
        </p:txBody>
      </p:sp>
      <p:sp>
        <p:nvSpPr>
          <p:cNvPr id="4" name="아래쪽 화살표 3"/>
          <p:cNvSpPr/>
          <p:nvPr/>
        </p:nvSpPr>
        <p:spPr>
          <a:xfrm>
            <a:off x="1043608" y="2065413"/>
            <a:ext cx="1296144" cy="12875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53564"/>
            <a:ext cx="396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83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Make a question:  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1379984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You’re ok.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539552" y="3433565"/>
            <a:ext cx="8229600" cy="137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ko-KR" b="1" dirty="0" smtClean="0"/>
              <a:t>Are you ok? </a:t>
            </a:r>
            <a:endParaRPr lang="ko-KR" altLang="en-US" dirty="0"/>
          </a:p>
        </p:txBody>
      </p:sp>
      <p:sp>
        <p:nvSpPr>
          <p:cNvPr id="4" name="아래쪽 화살표 3"/>
          <p:cNvSpPr/>
          <p:nvPr/>
        </p:nvSpPr>
        <p:spPr>
          <a:xfrm>
            <a:off x="899592" y="2065413"/>
            <a:ext cx="1296144" cy="12875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131" y="1921397"/>
            <a:ext cx="5029423" cy="379248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83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Make a question:  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1379984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The TV is flat. 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539552" y="3433565"/>
            <a:ext cx="8229600" cy="137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ko-KR" b="1" dirty="0" smtClean="0"/>
              <a:t>Is the TV flat?  </a:t>
            </a:r>
            <a:endParaRPr lang="ko-KR" altLang="en-US" dirty="0"/>
          </a:p>
        </p:txBody>
      </p:sp>
      <p:sp>
        <p:nvSpPr>
          <p:cNvPr id="4" name="아래쪽 화살표 3"/>
          <p:cNvSpPr/>
          <p:nvPr/>
        </p:nvSpPr>
        <p:spPr>
          <a:xfrm>
            <a:off x="1691680" y="2065413"/>
            <a:ext cx="1296144" cy="12875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122" name="Picture 2" descr="Image result for tv 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209428"/>
            <a:ext cx="2915816" cy="208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83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Make a question:  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1379984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English is a difficult class. 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539552" y="3433565"/>
            <a:ext cx="8229600" cy="137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ko-KR" b="1" dirty="0" smtClean="0"/>
              <a:t>Is English a difficult class? </a:t>
            </a:r>
            <a:endParaRPr lang="ko-KR" altLang="en-US" dirty="0"/>
          </a:p>
        </p:txBody>
      </p:sp>
      <p:sp>
        <p:nvSpPr>
          <p:cNvPr id="4" name="아래쪽 화살표 3"/>
          <p:cNvSpPr/>
          <p:nvPr/>
        </p:nvSpPr>
        <p:spPr>
          <a:xfrm>
            <a:off x="1691680" y="2065413"/>
            <a:ext cx="1296144" cy="12875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554240"/>
            <a:ext cx="2399928" cy="230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83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Make a question:  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1379984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They were playing basketball.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539552" y="3433565"/>
            <a:ext cx="8229600" cy="137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ko-KR" b="1" dirty="0" smtClean="0"/>
              <a:t>Were they playing basketball? </a:t>
            </a:r>
            <a:endParaRPr lang="ko-KR" altLang="en-US" dirty="0"/>
          </a:p>
        </p:txBody>
      </p:sp>
      <p:sp>
        <p:nvSpPr>
          <p:cNvPr id="4" name="아래쪽 화살표 3"/>
          <p:cNvSpPr/>
          <p:nvPr/>
        </p:nvSpPr>
        <p:spPr>
          <a:xfrm>
            <a:off x="1691680" y="2065413"/>
            <a:ext cx="1296144" cy="12875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0" name="Picture 2" descr="Image result for basketball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960" y="2186856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83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Helping Verbs</a:t>
            </a:r>
            <a:endParaRPr lang="ko-KR" alt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What is a verb?  </a:t>
            </a:r>
          </a:p>
          <a:p>
            <a:pPr marL="0" indent="0" algn="ctr">
              <a:buNone/>
            </a:pPr>
            <a:endParaRPr lang="en-US" altLang="ko-KR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altLang="ko-KR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What is a helping verb?  </a:t>
            </a:r>
            <a:endParaRPr lang="en-US" altLang="ko-KR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1331640" y="1993404"/>
            <a:ext cx="6571456" cy="815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ko-KR" dirty="0" smtClean="0">
                <a:solidFill>
                  <a:schemeClr val="accent4">
                    <a:lumMod val="75000"/>
                  </a:schemeClr>
                </a:solidFill>
              </a:rPr>
              <a:t>Action word</a:t>
            </a: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1259632" y="3721596"/>
            <a:ext cx="6571456" cy="815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ko-KR" dirty="0" smtClean="0">
                <a:solidFill>
                  <a:schemeClr val="accent4">
                    <a:lumMod val="75000"/>
                  </a:schemeClr>
                </a:solidFill>
              </a:rPr>
              <a:t>A verb that changes another verb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418" y="3581400"/>
            <a:ext cx="310515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507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Helping Verb Examples</a:t>
            </a:r>
            <a:endParaRPr lang="ko-KR" alt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/>
              <a:t>Find the helping verb:</a:t>
            </a:r>
          </a:p>
          <a:p>
            <a:pPr marL="514350" indent="-514350">
              <a:buAutoNum type="arabicPeriod"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He was eating pizza.  </a:t>
            </a:r>
          </a:p>
          <a:p>
            <a:pPr marL="514350" indent="-514350">
              <a:buAutoNum type="arabicPeriod"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We can go home now. 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They have watched a lot of movies. </a:t>
            </a:r>
          </a:p>
          <a:p>
            <a:pPr marL="514350" indent="-514350">
              <a:buAutoNum type="arabicPeriod"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The teachers have treated us kindly.  </a:t>
            </a:r>
          </a:p>
          <a:p>
            <a:pPr marL="514350" indent="-514350">
              <a:buAutoNum type="arabicPeriod"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 would like a hamburger, please.  </a:t>
            </a:r>
            <a:endParaRPr lang="en-US" altLang="ko-KR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액자 5"/>
          <p:cNvSpPr/>
          <p:nvPr/>
        </p:nvSpPr>
        <p:spPr>
          <a:xfrm>
            <a:off x="1619672" y="1993405"/>
            <a:ext cx="864096" cy="504056"/>
          </a:xfrm>
          <a:prstGeom prst="frame">
            <a:avLst>
              <a:gd name="adj1" fmla="val 7501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" name="액자 6"/>
          <p:cNvSpPr/>
          <p:nvPr/>
        </p:nvSpPr>
        <p:spPr>
          <a:xfrm>
            <a:off x="1691680" y="2569469"/>
            <a:ext cx="864096" cy="504056"/>
          </a:xfrm>
          <a:prstGeom prst="frame">
            <a:avLst>
              <a:gd name="adj1" fmla="val 7501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8" name="액자 7"/>
          <p:cNvSpPr/>
          <p:nvPr/>
        </p:nvSpPr>
        <p:spPr>
          <a:xfrm>
            <a:off x="2044160" y="3145533"/>
            <a:ext cx="936104" cy="504056"/>
          </a:xfrm>
          <a:prstGeom prst="frame">
            <a:avLst>
              <a:gd name="adj1" fmla="val 7501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9" name="액자 8"/>
          <p:cNvSpPr/>
          <p:nvPr/>
        </p:nvSpPr>
        <p:spPr>
          <a:xfrm>
            <a:off x="3491880" y="3721596"/>
            <a:ext cx="1008112" cy="504056"/>
          </a:xfrm>
          <a:prstGeom prst="frame">
            <a:avLst>
              <a:gd name="adj1" fmla="val 7501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0" name="액자 9"/>
          <p:cNvSpPr/>
          <p:nvPr/>
        </p:nvSpPr>
        <p:spPr>
          <a:xfrm>
            <a:off x="1230584" y="4297660"/>
            <a:ext cx="1281628" cy="504056"/>
          </a:xfrm>
          <a:prstGeom prst="frame">
            <a:avLst>
              <a:gd name="adj1" fmla="val 7501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5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Make a question:  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1379984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He was eating pizza.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539552" y="3433565"/>
            <a:ext cx="8229600" cy="137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ko-KR" b="1" dirty="0" smtClean="0"/>
              <a:t>Was he eating pizza? </a:t>
            </a:r>
            <a:endParaRPr lang="ko-KR" altLang="en-US" dirty="0"/>
          </a:p>
        </p:txBody>
      </p:sp>
      <p:sp>
        <p:nvSpPr>
          <p:cNvPr id="4" name="아래쪽 화살표 3"/>
          <p:cNvSpPr/>
          <p:nvPr/>
        </p:nvSpPr>
        <p:spPr>
          <a:xfrm>
            <a:off x="1691680" y="2065413"/>
            <a:ext cx="1296144" cy="12875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314" name="Picture 2" descr="Image result for pizz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352" y="1921396"/>
            <a:ext cx="4140554" cy="208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57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Make a question:  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1379984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We can go home now. 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539552" y="3433565"/>
            <a:ext cx="8229600" cy="137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ko-KR" b="1" dirty="0" smtClean="0"/>
              <a:t>Can we go home now? </a:t>
            </a:r>
            <a:endParaRPr lang="ko-KR" altLang="en-US" dirty="0"/>
          </a:p>
        </p:txBody>
      </p:sp>
      <p:sp>
        <p:nvSpPr>
          <p:cNvPr id="4" name="아래쪽 화살표 3"/>
          <p:cNvSpPr/>
          <p:nvPr/>
        </p:nvSpPr>
        <p:spPr>
          <a:xfrm>
            <a:off x="1691680" y="2065413"/>
            <a:ext cx="1296144" cy="12875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290" name="Picture 2" descr="Image result for go hom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2" y="1345333"/>
            <a:ext cx="4106409" cy="252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26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Make a question:  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1379984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They have watched a lot of movies.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539552" y="3577580"/>
            <a:ext cx="8229600" cy="1235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ko-KR" b="1" dirty="0" smtClean="0"/>
              <a:t>Have they watched a lot of movies?  </a:t>
            </a:r>
            <a:endParaRPr lang="ko-KR" altLang="en-US" dirty="0"/>
          </a:p>
        </p:txBody>
      </p:sp>
      <p:sp>
        <p:nvSpPr>
          <p:cNvPr id="4" name="아래쪽 화살표 3"/>
          <p:cNvSpPr/>
          <p:nvPr/>
        </p:nvSpPr>
        <p:spPr>
          <a:xfrm>
            <a:off x="1691680" y="2065413"/>
            <a:ext cx="1296144" cy="12875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26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8" y="1561357"/>
            <a:ext cx="3599335" cy="239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26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2">
                    <a:lumMod val="50000"/>
                  </a:schemeClr>
                </a:solidFill>
              </a:rPr>
              <a:t>Review:  </a:t>
            </a:r>
            <a:endParaRPr lang="ko-KR" alt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8" name="Picture 4" descr="Image result for insect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9188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tow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633" y="1201316"/>
            <a:ext cx="2958492" cy="408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colosseum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145532"/>
            <a:ext cx="3816424" cy="186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titan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16" y="3421712"/>
            <a:ext cx="7953853" cy="217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rope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90836">
            <a:off x="1225767" y="900389"/>
            <a:ext cx="2242272" cy="133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508" y="13284"/>
            <a:ext cx="2278371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 descr="Image result for bronze statue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15" y="1417340"/>
            <a:ext cx="969701" cy="182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Image result for glasses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39724"/>
            <a:ext cx="1814821" cy="71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Image result for kitten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82" y="2425452"/>
            <a:ext cx="804085" cy="96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2930288" y="2425452"/>
            <a:ext cx="3248817" cy="9361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Colorful 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915816" y="2497460"/>
            <a:ext cx="3248817" cy="9361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Tall 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2987824" y="2497460"/>
            <a:ext cx="3248817" cy="9361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2987824" y="2497460"/>
            <a:ext cx="3248817" cy="9361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Giant 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2987824" y="2425452"/>
            <a:ext cx="3248817" cy="9361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Bronze 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2915816" y="2425452"/>
            <a:ext cx="3248817" cy="9361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Tiny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2987824" y="2497460"/>
            <a:ext cx="3248817" cy="9361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Clear 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2987824" y="2425452"/>
            <a:ext cx="3248817" cy="9361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 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2915816" y="2425452"/>
            <a:ext cx="3248817" cy="9361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Young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175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Make a question:  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1379984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The teachers have treated us kindly. 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539552" y="3433565"/>
            <a:ext cx="6984776" cy="137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ko-KR" b="1" dirty="0" smtClean="0"/>
              <a:t>Have the teachers treated us kindly?</a:t>
            </a:r>
            <a:endParaRPr lang="ko-KR" altLang="en-US" dirty="0"/>
          </a:p>
        </p:txBody>
      </p:sp>
      <p:sp>
        <p:nvSpPr>
          <p:cNvPr id="4" name="아래쪽 화살표 3"/>
          <p:cNvSpPr/>
          <p:nvPr/>
        </p:nvSpPr>
        <p:spPr>
          <a:xfrm>
            <a:off x="1691680" y="2065413"/>
            <a:ext cx="1296144" cy="12875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583" y="3228975"/>
            <a:ext cx="3095625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726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Make a question:  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1379984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She would like a hamburger.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539552" y="3433565"/>
            <a:ext cx="8229600" cy="137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ko-KR" b="1" dirty="0" smtClean="0"/>
              <a:t>Would she like a hamburger?  </a:t>
            </a:r>
            <a:endParaRPr lang="ko-KR" altLang="en-US" dirty="0"/>
          </a:p>
        </p:txBody>
      </p:sp>
      <p:sp>
        <p:nvSpPr>
          <p:cNvPr id="4" name="아래쪽 화살표 3"/>
          <p:cNvSpPr/>
          <p:nvPr/>
        </p:nvSpPr>
        <p:spPr>
          <a:xfrm>
            <a:off x="1691680" y="2065413"/>
            <a:ext cx="1296144" cy="12875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218" name="Picture 2" descr="Image result for hamburger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CFA"/>
              </a:clrFrom>
              <a:clrTo>
                <a:srgbClr val="FDFC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05373"/>
            <a:ext cx="3391350" cy="258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26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Other Statements:</a:t>
            </a:r>
            <a:endParaRPr lang="ko-KR" alt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ko-KR" dirty="0" smtClean="0"/>
              <a:t>Add </a:t>
            </a:r>
            <a:r>
              <a:rPr lang="en-US" altLang="ko-KR" b="1" dirty="0" smtClean="0"/>
              <a:t>Does / Do</a:t>
            </a:r>
          </a:p>
          <a:p>
            <a:pPr marL="0" indent="0" algn="ctr">
              <a:buNone/>
            </a:pPr>
            <a:endParaRPr lang="en-US" altLang="ko-KR" dirty="0" smtClean="0"/>
          </a:p>
          <a:p>
            <a:pPr marL="0" indent="0" algn="ctr">
              <a:buNone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Simple present sentence.  </a:t>
            </a:r>
          </a:p>
          <a:p>
            <a:pPr marL="0" indent="0" algn="ctr">
              <a:buNone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(likes, love, want, “have”)  </a:t>
            </a:r>
            <a:endParaRPr lang="en-US" altLang="ko-KR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26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Make a question:  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1379984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He likes her.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539552" y="3433565"/>
            <a:ext cx="8229600" cy="137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ko-KR" b="1" dirty="0" smtClean="0"/>
              <a:t>Does he like her? </a:t>
            </a:r>
            <a:endParaRPr lang="ko-KR" altLang="en-US" dirty="0"/>
          </a:p>
        </p:txBody>
      </p:sp>
      <p:sp>
        <p:nvSpPr>
          <p:cNvPr id="4" name="아래쪽 화살표 3"/>
          <p:cNvSpPr/>
          <p:nvPr/>
        </p:nvSpPr>
        <p:spPr>
          <a:xfrm>
            <a:off x="1079344" y="2065413"/>
            <a:ext cx="1296144" cy="12875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137420"/>
            <a:ext cx="3590925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481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Make a question:  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1379984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They want the balloons. 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539552" y="3433565"/>
            <a:ext cx="8229600" cy="137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ko-KR" b="1" dirty="0" smtClean="0"/>
              <a:t>Do they </a:t>
            </a:r>
            <a:r>
              <a:rPr lang="en-US" altLang="ko-KR" b="1" dirty="0" smtClean="0"/>
              <a:t>want </a:t>
            </a:r>
            <a:r>
              <a:rPr lang="en-US" altLang="ko-KR" b="1" dirty="0" smtClean="0"/>
              <a:t>the balloons?  </a:t>
            </a:r>
            <a:endParaRPr lang="ko-KR" altLang="en-US" dirty="0"/>
          </a:p>
        </p:txBody>
      </p:sp>
      <p:sp>
        <p:nvSpPr>
          <p:cNvPr id="4" name="아래쪽 화살표 3"/>
          <p:cNvSpPr/>
          <p:nvPr/>
        </p:nvSpPr>
        <p:spPr>
          <a:xfrm>
            <a:off x="1691680" y="2065413"/>
            <a:ext cx="1296144" cy="12875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50" y="2847975"/>
            <a:ext cx="2114550" cy="2867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377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Make a question:  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1379984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We love ice cream. 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539552" y="3433565"/>
            <a:ext cx="8229600" cy="137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ko-KR" b="1" dirty="0" smtClean="0"/>
              <a:t>Do we love ice cream? </a:t>
            </a:r>
            <a:endParaRPr lang="ko-KR" altLang="en-US" dirty="0"/>
          </a:p>
        </p:txBody>
      </p:sp>
      <p:sp>
        <p:nvSpPr>
          <p:cNvPr id="4" name="아래쪽 화살표 3"/>
          <p:cNvSpPr/>
          <p:nvPr/>
        </p:nvSpPr>
        <p:spPr>
          <a:xfrm>
            <a:off x="1691680" y="2065413"/>
            <a:ext cx="1296144" cy="12875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386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818" y="1809205"/>
            <a:ext cx="2053566" cy="315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84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Make a question:  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1379984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She likes to play dodge ball. 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539552" y="3433565"/>
            <a:ext cx="8229600" cy="137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ko-KR" b="1" dirty="0" smtClean="0"/>
              <a:t>Does she like to play dodge ball? </a:t>
            </a:r>
            <a:endParaRPr lang="ko-KR" altLang="en-US" dirty="0"/>
          </a:p>
        </p:txBody>
      </p:sp>
      <p:sp>
        <p:nvSpPr>
          <p:cNvPr id="4" name="아래쪽 화살표 3"/>
          <p:cNvSpPr/>
          <p:nvPr/>
        </p:nvSpPr>
        <p:spPr>
          <a:xfrm>
            <a:off x="1691680" y="2065413"/>
            <a:ext cx="1296144" cy="12875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338" name="Picture 2" descr="Image result for dodge bal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089" y="985293"/>
            <a:ext cx="3248124" cy="406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84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Make a question:  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1379984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The dog has a bone.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539552" y="3433565"/>
            <a:ext cx="8229600" cy="137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ko-KR" b="1" dirty="0" smtClean="0"/>
              <a:t>Does it have a bone? </a:t>
            </a:r>
            <a:endParaRPr lang="ko-KR" altLang="en-US" dirty="0"/>
          </a:p>
        </p:txBody>
      </p:sp>
      <p:sp>
        <p:nvSpPr>
          <p:cNvPr id="4" name="아래쪽 화살표 3"/>
          <p:cNvSpPr/>
          <p:nvPr/>
        </p:nvSpPr>
        <p:spPr>
          <a:xfrm>
            <a:off x="1691680" y="2065413"/>
            <a:ext cx="1296144" cy="12875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627" y="1822506"/>
            <a:ext cx="4200525" cy="23145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584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Review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Make a sentence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02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The Eiffel Tower is tall.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Is the Eiffel Tower tall?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00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Today’s Adjectives:  </a:t>
            </a:r>
            <a:r>
              <a:rPr lang="en-US" altLang="ko-KR" dirty="0" smtClean="0"/>
              <a:t>Shape</a:t>
            </a:r>
            <a:endParaRPr lang="ko-KR" altLang="en-US" dirty="0"/>
          </a:p>
        </p:txBody>
      </p:sp>
      <p:sp>
        <p:nvSpPr>
          <p:cNvPr id="4" name="타원 3"/>
          <p:cNvSpPr/>
          <p:nvPr/>
        </p:nvSpPr>
        <p:spPr>
          <a:xfrm>
            <a:off x="1043608" y="1849388"/>
            <a:ext cx="1584176" cy="1584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3347864" y="1834080"/>
            <a:ext cx="1584000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5508104" y="1849388"/>
            <a:ext cx="3168352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이등변 삼각형 6"/>
          <p:cNvSpPr/>
          <p:nvPr/>
        </p:nvSpPr>
        <p:spPr>
          <a:xfrm>
            <a:off x="913880" y="3721596"/>
            <a:ext cx="1728192" cy="151216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뺄셈 기호 7"/>
          <p:cNvSpPr/>
          <p:nvPr/>
        </p:nvSpPr>
        <p:spPr>
          <a:xfrm>
            <a:off x="4565056" y="3728048"/>
            <a:ext cx="2520280" cy="36004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자유형 18"/>
          <p:cNvSpPr/>
          <p:nvPr/>
        </p:nvSpPr>
        <p:spPr>
          <a:xfrm>
            <a:off x="4781080" y="4709778"/>
            <a:ext cx="2088232" cy="523986"/>
          </a:xfrm>
          <a:custGeom>
            <a:avLst/>
            <a:gdLst>
              <a:gd name="connsiteX0" fmla="*/ 0 w 3511778"/>
              <a:gd name="connsiteY0" fmla="*/ 877777 h 962162"/>
              <a:gd name="connsiteX1" fmla="*/ 1143000 w 3511778"/>
              <a:gd name="connsiteY1" fmla="*/ 248 h 962162"/>
              <a:gd name="connsiteX2" fmla="*/ 2263877 w 3511778"/>
              <a:gd name="connsiteY2" fmla="*/ 951519 h 962162"/>
              <a:gd name="connsiteX3" fmla="*/ 3377380 w 3511778"/>
              <a:gd name="connsiteY3" fmla="*/ 509067 h 962162"/>
              <a:gd name="connsiteX4" fmla="*/ 3451122 w 3511778"/>
              <a:gd name="connsiteY4" fmla="*/ 472196 h 96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1778" h="962162">
                <a:moveTo>
                  <a:pt x="0" y="877777"/>
                </a:moveTo>
                <a:cubicBezTo>
                  <a:pt x="382843" y="432867"/>
                  <a:pt x="765687" y="-12042"/>
                  <a:pt x="1143000" y="248"/>
                </a:cubicBezTo>
                <a:cubicBezTo>
                  <a:pt x="1520313" y="12538"/>
                  <a:pt x="1891480" y="866716"/>
                  <a:pt x="2263877" y="951519"/>
                </a:cubicBezTo>
                <a:cubicBezTo>
                  <a:pt x="2636274" y="1036322"/>
                  <a:pt x="3179506" y="588954"/>
                  <a:pt x="3377380" y="509067"/>
                </a:cubicBezTo>
                <a:cubicBezTo>
                  <a:pt x="3575254" y="429180"/>
                  <a:pt x="3513188" y="450688"/>
                  <a:pt x="3451122" y="472196"/>
                </a:cubicBezTo>
              </a:path>
            </a:pathLst>
          </a:cu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1146288" y="2395335"/>
            <a:ext cx="148149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Circular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16899" y="2394270"/>
            <a:ext cx="1390125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Square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72627" y="2410643"/>
            <a:ext cx="202542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Rectangular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19986" y="4772099"/>
            <a:ext cx="1728743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Triangular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59893" y="3908068"/>
            <a:ext cx="153061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Straight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19614" y="5232699"/>
            <a:ext cx="236205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Curved (bent)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59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She can play the piano.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Can she play the piano?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76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The pizza is circular and flat. 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Is the pizza circular and flat?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76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They love candy.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Do they love candy?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76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You have a metallic ruler.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Do you have a metallic ruler?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76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How to Answer:</a:t>
            </a:r>
            <a:endParaRPr lang="ko-KR" alt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ko-KR" dirty="0" smtClean="0"/>
              <a:t>Is it green?  </a:t>
            </a:r>
          </a:p>
          <a:p>
            <a:pPr marL="0" indent="0" algn="ctr">
              <a:buNone/>
            </a:pPr>
            <a:endParaRPr lang="en-US" altLang="ko-KR" dirty="0"/>
          </a:p>
          <a:p>
            <a:pPr marL="0" indent="0" algn="ctr">
              <a:buNone/>
            </a:pPr>
            <a:endParaRPr lang="en-US" altLang="ko-KR" dirty="0" smtClean="0"/>
          </a:p>
          <a:p>
            <a:pPr marL="0" indent="0" algn="ctr">
              <a:buNone/>
            </a:pPr>
            <a:endParaRPr lang="en-US" altLang="ko-KR" dirty="0" smtClean="0"/>
          </a:p>
          <a:p>
            <a:pPr marL="0" indent="0" algn="ctr">
              <a:buNone/>
            </a:pPr>
            <a:r>
              <a:rPr lang="en-US" altLang="ko-KR" dirty="0" smtClean="0"/>
              <a:t>Has she read the book? </a:t>
            </a:r>
            <a:endParaRPr lang="en-US" altLang="ko-KR" dirty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1331640" y="1993404"/>
            <a:ext cx="6571456" cy="10801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ko-K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Yes, it is green. 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ko-K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No, it is not green. </a:t>
            </a: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1280624" y="4153644"/>
            <a:ext cx="6571456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ko-K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Yes, she has read the book. 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ko-K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No, she has not read the book</a:t>
            </a:r>
            <a:r>
              <a:rPr lang="en-US" altLang="ko-KR" dirty="0" smtClean="0">
                <a:solidFill>
                  <a:schemeClr val="accent4">
                    <a:lumMod val="75000"/>
                  </a:schemeClr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35659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How to Answer:</a:t>
            </a:r>
            <a:endParaRPr lang="ko-KR" alt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ko-KR" dirty="0" smtClean="0"/>
              <a:t>Do </a:t>
            </a:r>
            <a:r>
              <a:rPr lang="en-US" altLang="ko-KR" b="1" dirty="0" smtClean="0"/>
              <a:t>you</a:t>
            </a:r>
            <a:r>
              <a:rPr lang="en-US" altLang="ko-KR" dirty="0" smtClean="0"/>
              <a:t> like cafeteria food?  </a:t>
            </a:r>
          </a:p>
          <a:p>
            <a:pPr marL="0" indent="0" algn="ctr">
              <a:buNone/>
            </a:pPr>
            <a:endParaRPr lang="en-US" altLang="ko-KR" dirty="0"/>
          </a:p>
          <a:p>
            <a:pPr marL="0" indent="0" algn="ctr">
              <a:buNone/>
            </a:pPr>
            <a:endParaRPr lang="en-US" altLang="ko-KR" dirty="0" smtClean="0"/>
          </a:p>
          <a:p>
            <a:pPr marL="0" indent="0" algn="ctr">
              <a:buNone/>
            </a:pPr>
            <a:endParaRPr lang="en-US" altLang="ko-KR" dirty="0" smtClean="0"/>
          </a:p>
          <a:p>
            <a:pPr marL="0" indent="0" algn="ctr">
              <a:buNone/>
            </a:pPr>
            <a:r>
              <a:rPr lang="en-US" altLang="ko-KR" dirty="0" smtClean="0"/>
              <a:t>Are </a:t>
            </a:r>
            <a:r>
              <a:rPr lang="en-US" altLang="ko-KR" b="1" dirty="0" smtClean="0"/>
              <a:t>you</a:t>
            </a:r>
            <a:r>
              <a:rPr lang="en-US" altLang="ko-KR" dirty="0" smtClean="0"/>
              <a:t> tired?  </a:t>
            </a:r>
            <a:endParaRPr lang="en-US" altLang="ko-KR" dirty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1331640" y="1993404"/>
            <a:ext cx="6571456" cy="10801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ko-K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Yes, </a:t>
            </a:r>
            <a:r>
              <a:rPr lang="en-US" altLang="ko-KR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</a:t>
            </a:r>
            <a:r>
              <a:rPr lang="en-US" altLang="ko-K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like cafeteria food.  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ko-K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No, </a:t>
            </a:r>
            <a:r>
              <a:rPr lang="en-US" altLang="ko-KR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</a:t>
            </a:r>
            <a:r>
              <a:rPr lang="en-US" altLang="ko-K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don’t like cafeteria food.  </a:t>
            </a: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1259632" y="4225652"/>
            <a:ext cx="6571456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ko-K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Yes, </a:t>
            </a:r>
            <a:r>
              <a:rPr lang="en-US" altLang="ko-KR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</a:t>
            </a:r>
            <a:r>
              <a:rPr lang="en-US" altLang="ko-K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am tired. 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ko-K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No, </a:t>
            </a:r>
            <a:r>
              <a:rPr lang="en-US" altLang="ko-KR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</a:t>
            </a:r>
            <a:r>
              <a:rPr lang="en-US" altLang="ko-K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am not tired.    </a:t>
            </a:r>
          </a:p>
        </p:txBody>
      </p:sp>
    </p:spTree>
    <p:extLst>
      <p:ext uri="{BB962C8B-B14F-4D97-AF65-F5344CB8AC3E}">
        <p14:creationId xmlns:p14="http://schemas.microsoft.com/office/powerpoint/2010/main" val="267328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What is it?  </a:t>
            </a:r>
            <a:endParaRPr lang="ko-KR" alt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828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What is it? Game</a:t>
            </a:r>
            <a:endParaRPr lang="ko-KR" alt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One student comes to the front </a:t>
            </a:r>
          </a:p>
          <a:p>
            <a:pPr lvl="1"/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Look at the picture on the computer. </a:t>
            </a:r>
          </a:p>
          <a:p>
            <a:pPr lvl="1"/>
            <a:endParaRPr lang="en-US" altLang="ko-KR" dirty="0"/>
          </a:p>
          <a:p>
            <a:r>
              <a:rPr lang="en-US" altLang="ko-KR" dirty="0" smtClean="0"/>
              <a:t>The other students must ask questions</a:t>
            </a:r>
          </a:p>
          <a:p>
            <a:pPr lvl="1"/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Answer must be “Yes” or “No”</a:t>
            </a:r>
          </a:p>
          <a:p>
            <a:pPr lvl="1"/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Try using the questions from today.  </a:t>
            </a:r>
            <a:endParaRPr lang="en-US" altLang="ko-KR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4230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2737" y="-18017"/>
            <a:ext cx="11429997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14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great pyramid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6038"/>
            <a:ext cx="9144000" cy="607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07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Today’s Adjectives:  </a:t>
            </a:r>
            <a:r>
              <a:rPr lang="en-US" altLang="ko-KR" dirty="0" smtClean="0"/>
              <a:t>Shape</a:t>
            </a:r>
            <a:endParaRPr lang="ko-KR" altLang="en-US" dirty="0"/>
          </a:p>
        </p:txBody>
      </p:sp>
      <p:pic>
        <p:nvPicPr>
          <p:cNvPr id="2052" name="Picture 4" descr="Image result for sphere 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92520"/>
            <a:ext cx="1343764" cy="134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681846"/>
            <a:ext cx="1502296" cy="150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cone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496" y="1754802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blue pyramid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056" y="1789886"/>
            <a:ext cx="1690542" cy="134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paper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216" y="3721596"/>
            <a:ext cx="1215813" cy="165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62298" y="2789336"/>
            <a:ext cx="1720343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Round</a:t>
            </a:r>
          </a:p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Spherical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77061" y="3133650"/>
            <a:ext cx="1032654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Cubic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76522" y="3124185"/>
            <a:ext cx="12971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Conical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77255" y="3124184"/>
            <a:ext cx="1710147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Pyramidal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55627" y="4441676"/>
            <a:ext cx="861134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Flat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95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jack o lante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13284"/>
            <a:ext cx="5476875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29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hanb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64"/>
            <a:ext cx="9828584" cy="574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톱니 모양의 오른쪽 화살표 3"/>
          <p:cNvSpPr/>
          <p:nvPr/>
        </p:nvSpPr>
        <p:spPr>
          <a:xfrm rot="2894433">
            <a:off x="4922226" y="2211351"/>
            <a:ext cx="630324" cy="32403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톱니 모양의 오른쪽 화살표 5"/>
          <p:cNvSpPr/>
          <p:nvPr/>
        </p:nvSpPr>
        <p:spPr>
          <a:xfrm rot="8772878">
            <a:off x="2787624" y="1826482"/>
            <a:ext cx="630324" cy="32403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822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pepe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2921"/>
            <a:ext cx="9144000" cy="621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92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39"/>
            <a:ext cx="9144000" cy="572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90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0"/>
            <a:ext cx="7812360" cy="572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9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26" y="-1"/>
            <a:ext cx="9149426" cy="571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8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228"/>
            <a:ext cx="9144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4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8560" y="0"/>
            <a:ext cx="1016000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6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moon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7220"/>
            <a:ext cx="7008779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33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result for car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04" y="1561356"/>
            <a:ext cx="7266112" cy="327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3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Today’s Adjectives:  </a:t>
            </a:r>
            <a:r>
              <a:rPr lang="en-US" altLang="ko-KR" dirty="0" smtClean="0"/>
              <a:t>Material </a:t>
            </a:r>
            <a:endParaRPr lang="ko-KR" altLang="en-US" dirty="0"/>
          </a:p>
        </p:txBody>
      </p:sp>
      <p:pic>
        <p:nvPicPr>
          <p:cNvPr id="3074" name="Picture 2" descr="Image result for sto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7340"/>
            <a:ext cx="1827263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plastic bag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201316"/>
            <a:ext cx="1445602" cy="177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paper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77580"/>
            <a:ext cx="2432270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Image result for metal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599962"/>
            <a:ext cx="2879304" cy="143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Image result for wood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79292"/>
            <a:ext cx="1599404" cy="159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Image result for glass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591526"/>
            <a:ext cx="1055942" cy="135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Image result for fabric  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595" y="1513987"/>
            <a:ext cx="1903497" cy="131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929517" y="2653611"/>
            <a:ext cx="119135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Stone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87211" y="2851992"/>
            <a:ext cx="1282723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Plastic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46763" y="2978696"/>
            <a:ext cx="1420004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Wooden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56819" y="2639926"/>
            <a:ext cx="1208408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Cloth </a:t>
            </a:r>
          </a:p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Fabric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6729" y="4965067"/>
            <a:ext cx="1176925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Paper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31595" y="4808781"/>
            <a:ext cx="14574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Metallic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14351" y="4957867"/>
            <a:ext cx="101341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Glass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32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 result for bee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93404"/>
            <a:ext cx="2672128" cy="203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63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913284"/>
            <a:ext cx="6552728" cy="386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9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 result for flow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02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 result for plastic bot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0"/>
            <a:ext cx="3888432" cy="579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92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mage result for great wall of ch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29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05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 result for pain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69268"/>
            <a:ext cx="6703856" cy="432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age result for fram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7219"/>
            <a:ext cx="7848872" cy="541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12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212"/>
            <a:ext cx="9767879" cy="549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14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cano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7191"/>
            <a:ext cx="9144000" cy="609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23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09228"/>
            <a:ext cx="3563047" cy="472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7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0"/>
            <a:ext cx="10153128" cy="571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0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What is a statement?  </a:t>
            </a:r>
            <a:endParaRPr lang="ko-KR" alt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ko-KR" dirty="0" smtClean="0"/>
              <a:t>Subject + Predicate</a:t>
            </a:r>
          </a:p>
          <a:p>
            <a:pPr marL="0" indent="0" algn="ctr">
              <a:buNone/>
            </a:pPr>
            <a:endParaRPr lang="en-US" altLang="ko-KR" dirty="0"/>
          </a:p>
          <a:p>
            <a:pPr marL="0" indent="0" algn="ctr">
              <a:buNone/>
            </a:pPr>
            <a:r>
              <a:rPr lang="en-US" altLang="ko-KR" dirty="0" smtClean="0"/>
              <a:t>(Pronoun) + (</a:t>
            </a:r>
            <a:r>
              <a:rPr lang="en-US" altLang="ko-KR" b="1" dirty="0" smtClean="0"/>
              <a:t>to be </a:t>
            </a:r>
            <a:r>
              <a:rPr lang="en-US" altLang="ko-KR" dirty="0" smtClean="0"/>
              <a:t>+ adjective) 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2900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0"/>
            <a:ext cx="101461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2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6132" y="0"/>
            <a:ext cx="10150132" cy="570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4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" y="-33272"/>
            <a:ext cx="9132560" cy="608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7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4500"/>
            <a:ext cx="9144000" cy="60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3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tennis ba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24" y="1561356"/>
            <a:ext cx="2570685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78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2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2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7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4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2555"/>
            <a:ext cx="10116596" cy="573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3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9632" y="265212"/>
            <a:ext cx="6624736" cy="526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2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Change a statement to a question:</a:t>
            </a:r>
            <a:endParaRPr lang="ko-KR" alt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ko-KR" dirty="0" smtClean="0"/>
              <a:t> </a:t>
            </a:r>
          </a:p>
          <a:p>
            <a:pPr marL="0" indent="0" algn="ctr">
              <a:buNone/>
            </a:pPr>
            <a:endParaRPr lang="en-US" altLang="ko-KR" dirty="0"/>
          </a:p>
          <a:p>
            <a:pPr marL="0" indent="0" algn="ctr">
              <a:buNone/>
            </a:pPr>
            <a:r>
              <a:rPr lang="en-US" altLang="ko-KR" dirty="0" smtClean="0"/>
              <a:t>(Pronoun) + (</a:t>
            </a:r>
            <a:r>
              <a:rPr lang="en-US" altLang="ko-KR" b="1" dirty="0" smtClean="0"/>
              <a:t>to be </a:t>
            </a:r>
            <a:r>
              <a:rPr lang="en-US" altLang="ko-KR" dirty="0" smtClean="0"/>
              <a:t>+ adjective)  </a:t>
            </a:r>
            <a:endParaRPr lang="ko-KR" altLang="en-US" dirty="0"/>
          </a:p>
        </p:txBody>
      </p:sp>
      <p:sp>
        <p:nvSpPr>
          <p:cNvPr id="4" name="위로 구부러진 화살표 3"/>
          <p:cNvSpPr/>
          <p:nvPr/>
        </p:nvSpPr>
        <p:spPr>
          <a:xfrm flipH="1">
            <a:off x="971600" y="3073524"/>
            <a:ext cx="3744416" cy="10801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92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8" y="193204"/>
            <a:ext cx="9133972" cy="516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1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76575" y="695325"/>
            <a:ext cx="2990850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1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06996"/>
            <a:ext cx="9159851" cy="915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0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0916"/>
            <a:ext cx="9144000" cy="618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9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" y="-1"/>
            <a:ext cx="9140719" cy="609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8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Make a question:  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1379984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It </a:t>
            </a:r>
            <a:r>
              <a:rPr lang="en-US" altLang="ko-KR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is</a:t>
            </a: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round. 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539552" y="3433565"/>
            <a:ext cx="8229600" cy="137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ko-KR" b="1" dirty="0" smtClean="0"/>
              <a:t>Is</a:t>
            </a:r>
            <a:r>
              <a:rPr lang="en-US" altLang="ko-KR" dirty="0" smtClean="0"/>
              <a:t> it round?  </a:t>
            </a:r>
            <a:endParaRPr lang="ko-KR" altLang="en-US" dirty="0"/>
          </a:p>
        </p:txBody>
      </p:sp>
      <p:sp>
        <p:nvSpPr>
          <p:cNvPr id="4" name="아래쪽 화살표 3"/>
          <p:cNvSpPr/>
          <p:nvPr/>
        </p:nvSpPr>
        <p:spPr>
          <a:xfrm>
            <a:off x="971600" y="2065413"/>
            <a:ext cx="1296144" cy="12875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098" name="Picture 2" descr="Image result for earth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45332"/>
            <a:ext cx="28803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45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Make a question:  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1379984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We are living in Korea.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539552" y="3433565"/>
            <a:ext cx="8229600" cy="137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ko-KR" b="1" dirty="0" smtClean="0"/>
              <a:t>Are we living in Korea?  </a:t>
            </a:r>
            <a:endParaRPr lang="ko-KR" altLang="en-US" dirty="0"/>
          </a:p>
        </p:txBody>
      </p:sp>
      <p:sp>
        <p:nvSpPr>
          <p:cNvPr id="4" name="아래쪽 화살표 3"/>
          <p:cNvSpPr/>
          <p:nvPr/>
        </p:nvSpPr>
        <p:spPr>
          <a:xfrm>
            <a:off x="1691680" y="2065413"/>
            <a:ext cx="1296144" cy="12875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273324"/>
            <a:ext cx="6336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83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</TotalTime>
  <Words>622</Words>
  <Application>Microsoft Office PowerPoint</Application>
  <PresentationFormat>화면 슬라이드 쇼(16:10)</PresentationFormat>
  <Paragraphs>153</Paragraphs>
  <Slides>74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74</vt:i4>
      </vt:variant>
    </vt:vector>
  </HeadingPairs>
  <TitlesOfParts>
    <vt:vector size="75" baseType="lpstr">
      <vt:lpstr>Office 테마</vt:lpstr>
      <vt:lpstr>Questions</vt:lpstr>
      <vt:lpstr>Review:  </vt:lpstr>
      <vt:lpstr>Today’s Adjectives:  Shape</vt:lpstr>
      <vt:lpstr>Today’s Adjectives:  Shape</vt:lpstr>
      <vt:lpstr>Today’s Adjectives:  Material </vt:lpstr>
      <vt:lpstr>What is a statement?  </vt:lpstr>
      <vt:lpstr>Change a statement to a question:</vt:lpstr>
      <vt:lpstr>Make a question:  </vt:lpstr>
      <vt:lpstr>Make a question:  </vt:lpstr>
      <vt:lpstr>Make a question:  </vt:lpstr>
      <vt:lpstr>Make a question:  </vt:lpstr>
      <vt:lpstr>Make a question:  </vt:lpstr>
      <vt:lpstr>Make a question:  </vt:lpstr>
      <vt:lpstr>Make a question:  </vt:lpstr>
      <vt:lpstr>Helping Verbs</vt:lpstr>
      <vt:lpstr>Helping Verb Examples</vt:lpstr>
      <vt:lpstr>Make a question:  </vt:lpstr>
      <vt:lpstr>Make a question:  </vt:lpstr>
      <vt:lpstr>Make a question:  </vt:lpstr>
      <vt:lpstr>Make a question:  </vt:lpstr>
      <vt:lpstr>Make a question:  </vt:lpstr>
      <vt:lpstr>Other Statements:</vt:lpstr>
      <vt:lpstr>Make a question:  </vt:lpstr>
      <vt:lpstr>Make a question:  </vt:lpstr>
      <vt:lpstr>Make a question:  </vt:lpstr>
      <vt:lpstr>Make a question:  </vt:lpstr>
      <vt:lpstr>Make a question:  </vt:lpstr>
      <vt:lpstr>Review</vt:lpstr>
      <vt:lpstr>The Eiffel Tower is tall. </vt:lpstr>
      <vt:lpstr>She can play the piano. </vt:lpstr>
      <vt:lpstr>The pizza is circular and flat.  </vt:lpstr>
      <vt:lpstr>They love candy. </vt:lpstr>
      <vt:lpstr>You have a metallic ruler. </vt:lpstr>
      <vt:lpstr>How to Answer:</vt:lpstr>
      <vt:lpstr>How to Answer:</vt:lpstr>
      <vt:lpstr>What is it?  </vt:lpstr>
      <vt:lpstr>What is it? Game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Questions</dc:title>
  <dc:creator>user</dc:creator>
  <cp:lastModifiedBy>user</cp:lastModifiedBy>
  <cp:revision>48</cp:revision>
  <dcterms:created xsi:type="dcterms:W3CDTF">2017-11-01T02:13:26Z</dcterms:created>
  <dcterms:modified xsi:type="dcterms:W3CDTF">2017-11-07T01:59:21Z</dcterms:modified>
</cp:coreProperties>
</file>