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9" r:id="rId3"/>
    <p:sldId id="276" r:id="rId4"/>
    <p:sldId id="277" r:id="rId5"/>
    <p:sldId id="275" r:id="rId6"/>
    <p:sldId id="293" r:id="rId7"/>
    <p:sldId id="257" r:id="rId8"/>
    <p:sldId id="258" r:id="rId9"/>
    <p:sldId id="260" r:id="rId10"/>
    <p:sldId id="261" r:id="rId11"/>
    <p:sldId id="262" r:id="rId12"/>
    <p:sldId id="264" r:id="rId13"/>
    <p:sldId id="281" r:id="rId14"/>
    <p:sldId id="279" r:id="rId15"/>
    <p:sldId id="278" r:id="rId16"/>
    <p:sldId id="280" r:id="rId17"/>
    <p:sldId id="283" r:id="rId18"/>
    <p:sldId id="284" r:id="rId19"/>
    <p:sldId id="285" r:id="rId20"/>
    <p:sldId id="274" r:id="rId21"/>
    <p:sldId id="302" r:id="rId22"/>
    <p:sldId id="303" r:id="rId23"/>
    <p:sldId id="273" r:id="rId24"/>
    <p:sldId id="294" r:id="rId25"/>
    <p:sldId id="268" r:id="rId26"/>
    <p:sldId id="271" r:id="rId27"/>
    <p:sldId id="269" r:id="rId28"/>
    <p:sldId id="270" r:id="rId29"/>
    <p:sldId id="272" r:id="rId30"/>
    <p:sldId id="265" r:id="rId31"/>
    <p:sldId id="266" r:id="rId32"/>
    <p:sldId id="267" r:id="rId33"/>
    <p:sldId id="282" r:id="rId34"/>
    <p:sldId id="289" r:id="rId35"/>
    <p:sldId id="287" r:id="rId36"/>
    <p:sldId id="290" r:id="rId37"/>
    <p:sldId id="286" r:id="rId38"/>
    <p:sldId id="297" r:id="rId39"/>
    <p:sldId id="299" r:id="rId40"/>
    <p:sldId id="304" r:id="rId41"/>
    <p:sldId id="305" r:id="rId42"/>
    <p:sldId id="300" r:id="rId43"/>
    <p:sldId id="301" r:id="rId44"/>
  </p:sldIdLst>
  <p:sldSz cx="9144000" cy="5715000" type="screen16x1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4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2BA1D-89C5-4AE4-93B1-B00BDA9B4770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2EF2C-1460-46EF-ACBE-6CBFF8B0CC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57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https://www.youtube.com/watch?v=6F7quI-MbzY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2EF2C-1460-46EF-ACBE-6CBFF8B0CC8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038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2EF2C-1460-46EF-ACBE-6CBFF8B0CC86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37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0CF6-DF41-45A5-B86D-AB2E7AFC9538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A77-4F71-4A52-B0B1-6C06B35662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541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0CF6-DF41-45A5-B86D-AB2E7AFC9538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A77-4F71-4A52-B0B1-6C06B35662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7347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0CF6-DF41-45A5-B86D-AB2E7AFC9538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A77-4F71-4A52-B0B1-6C06B35662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880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0CF6-DF41-45A5-B86D-AB2E7AFC9538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A77-4F71-4A52-B0B1-6C06B35662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77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0CF6-DF41-45A5-B86D-AB2E7AFC9538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A77-4F71-4A52-B0B1-6C06B35662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56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0CF6-DF41-45A5-B86D-AB2E7AFC9538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A77-4F71-4A52-B0B1-6C06B35662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502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0CF6-DF41-45A5-B86D-AB2E7AFC9538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A77-4F71-4A52-B0B1-6C06B35662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251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0CF6-DF41-45A5-B86D-AB2E7AFC9538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A77-4F71-4A52-B0B1-6C06B35662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65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0CF6-DF41-45A5-B86D-AB2E7AFC9538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A77-4F71-4A52-B0B1-6C06B35662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208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0CF6-DF41-45A5-B86D-AB2E7AFC9538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A77-4F71-4A52-B0B1-6C06B35662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802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0CF6-DF41-45A5-B86D-AB2E7AFC9538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A77-4F71-4A52-B0B1-6C06B35662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804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70CF6-DF41-45A5-B86D-AB2E7AFC9538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FA77-4F71-4A52-B0B1-6C06B35662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203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Comparatives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… and superlatives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46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Adjectives -&gt; Comparatives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Tall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Hard</a:t>
            </a:r>
          </a:p>
          <a:p>
            <a:pPr marL="0" indent="0">
              <a:buNone/>
            </a:pPr>
            <a:endParaRPr lang="en-US" altLang="ko-KR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Wide 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Blue </a:t>
            </a:r>
          </a:p>
          <a:p>
            <a:pPr marL="0" indent="0">
              <a:buNone/>
            </a:pPr>
            <a:endParaRPr lang="en-US" altLang="ko-K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771800" y="1345332"/>
            <a:ext cx="60674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Taller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Harder</a:t>
            </a:r>
          </a:p>
          <a:p>
            <a:pPr marL="0" indent="0">
              <a:buFont typeface="Arial" pitchFamily="34" charset="0"/>
              <a:buNone/>
            </a:pPr>
            <a:endParaRPr lang="en-US" altLang="ko-K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Wider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Bluer </a:t>
            </a:r>
          </a:p>
          <a:p>
            <a:pPr marL="0" indent="0">
              <a:buFont typeface="Arial" pitchFamily="34" charset="0"/>
              <a:buNone/>
            </a:pPr>
            <a:endParaRPr lang="en-US" altLang="ko-K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altLang="ko-KR" dirty="0" smtClean="0"/>
          </a:p>
          <a:p>
            <a:pPr marL="0" indent="0">
              <a:buFont typeface="Arial" pitchFamily="34" charset="0"/>
              <a:buNone/>
            </a:pPr>
            <a:endParaRPr lang="ko-KR" altLang="en-US" dirty="0"/>
          </a:p>
        </p:txBody>
      </p:sp>
      <p:cxnSp>
        <p:nvCxnSpPr>
          <p:cNvPr id="6" name="직선 연결선 5"/>
          <p:cNvCxnSpPr/>
          <p:nvPr/>
        </p:nvCxnSpPr>
        <p:spPr>
          <a:xfrm>
            <a:off x="0" y="2713484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0" y="4657700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1000" y="1129308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2411760" y="1129308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5652120" y="1129308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6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Adjectives -&gt; Comparatives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Skinny 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Fuzzy </a:t>
            </a:r>
          </a:p>
          <a:p>
            <a:pPr marL="0" indent="0">
              <a:buNone/>
            </a:pPr>
            <a:endParaRPr lang="en-US" altLang="ko-KR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Big 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Fat 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771800" y="1345332"/>
            <a:ext cx="60674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Skinnier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Fuzzier </a:t>
            </a:r>
          </a:p>
          <a:p>
            <a:pPr marL="0" indent="0">
              <a:buFont typeface="Arial" pitchFamily="34" charset="0"/>
              <a:buNone/>
            </a:pPr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Bigger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Fatter </a:t>
            </a:r>
          </a:p>
          <a:p>
            <a:pPr marL="0" indent="0">
              <a:buFont typeface="Arial" pitchFamily="34" charset="0"/>
              <a:buNone/>
            </a:pPr>
            <a:endParaRPr lang="en-US" altLang="ko-K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altLang="ko-KR" dirty="0" smtClean="0"/>
          </a:p>
          <a:p>
            <a:pPr marL="0" indent="0">
              <a:buFont typeface="Arial" pitchFamily="34" charset="0"/>
              <a:buNone/>
            </a:pP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0" y="2713484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0" y="4657700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000" y="1129308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2411760" y="1129308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5652120" y="1129308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32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Adjectives -&gt; Comparatives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6848" y="1345332"/>
            <a:ext cx="8229600" cy="37716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Colorful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Dangerous</a:t>
            </a:r>
          </a:p>
          <a:p>
            <a:pPr marL="0" indent="0">
              <a:buNone/>
            </a:pPr>
            <a:endParaRPr lang="en-US" altLang="ko-KR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Good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Bad 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Many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Far </a:t>
            </a:r>
          </a:p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465040" y="1345332"/>
            <a:ext cx="60674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More colorful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More dangerous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Better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Worse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More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Farther / further</a:t>
            </a:r>
          </a:p>
          <a:p>
            <a:pPr marL="0" indent="0">
              <a:buFont typeface="Arial" pitchFamily="34" charset="0"/>
              <a:buNone/>
            </a:pPr>
            <a:endParaRPr lang="en-US" altLang="ko-KR" dirty="0" smtClean="0"/>
          </a:p>
          <a:p>
            <a:pPr marL="0" indent="0">
              <a:buFont typeface="Arial" pitchFamily="34" charset="0"/>
              <a:buNone/>
            </a:pP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0" y="2713484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-36512" y="5017740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000" y="1129308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2411760" y="1129308"/>
            <a:ext cx="0" cy="3888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5652120" y="1129308"/>
            <a:ext cx="0" cy="3888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32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7504" y="1775355"/>
            <a:ext cx="8856984" cy="1225021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______ is (comparative) than ______.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19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Image result for kruger p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4908"/>
            <a:ext cx="9144000" cy="684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0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Image result for cheetah wildebe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768" y="4584"/>
            <a:ext cx="1195067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26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 descr="Image result for volc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0793"/>
            <a:ext cx="3995936" cy="596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mountain t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15682"/>
            <a:ext cx="4211960" cy="561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80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 descr="Image result for brick and fea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888"/>
            <a:ext cx="6912768" cy="513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7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3316" name="Picture 4" descr="Image result for simpson einst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611"/>
            <a:ext cx="3275856" cy="577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result for hom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81236"/>
            <a:ext cx="9304469" cy="523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Image result for sati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753" y="1057300"/>
            <a:ext cx="4925247" cy="46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age result for thinking about foo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3204"/>
            <a:ext cx="54292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7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Consonant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Vowel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053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Feeling Adjectives: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5576" y="1489348"/>
            <a:ext cx="3816424" cy="3771636"/>
          </a:xfrm>
        </p:spPr>
        <p:txBody>
          <a:bodyPr anchor="ctr"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Happy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Sad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Angry</a:t>
            </a:r>
          </a:p>
          <a:p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Hot 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09428"/>
            <a:ext cx="6044891" cy="26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" y="23812"/>
            <a:ext cx="8991600" cy="566737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" y="23812"/>
            <a:ext cx="8991600" cy="566737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-61922"/>
            <a:ext cx="3672408" cy="5753109"/>
          </a:xfrm>
        </p:spPr>
      </p:pic>
    </p:spTree>
    <p:extLst>
      <p:ext uri="{BB962C8B-B14F-4D97-AF65-F5344CB8AC3E}">
        <p14:creationId xmlns:p14="http://schemas.microsoft.com/office/powerpoint/2010/main" val="440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1" y="-8124"/>
            <a:ext cx="9844159" cy="581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5770984" cy="9525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Funny </a:t>
            </a:r>
            <a:r>
              <a:rPr lang="en-US" altLang="ko-K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Fun 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706" y="3289548"/>
            <a:ext cx="2736304" cy="205120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59694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Superlatives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19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Superlatives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209428"/>
            <a:ext cx="8229600" cy="28957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Adjective + “</a:t>
            </a:r>
            <a:r>
              <a:rPr lang="en-US" altLang="ko-KR" dirty="0" err="1" smtClean="0">
                <a:solidFill>
                  <a:schemeClr val="accent1">
                    <a:lumMod val="75000"/>
                  </a:schemeClr>
                </a:solidFill>
              </a:rPr>
              <a:t>est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1129308"/>
            <a:ext cx="7772400" cy="1225021"/>
          </a:xfrm>
        </p:spPr>
        <p:txBody>
          <a:bodyPr/>
          <a:lstStyle/>
          <a:p>
            <a:r>
              <a:rPr lang="en-US" altLang="ko-KR" dirty="0" smtClean="0"/>
              <a:t>Comparative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Superlative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775882"/>
            <a:ext cx="10657184" cy="534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0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Comparative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Superlative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Use a comparative </a:t>
            </a:r>
          </a:p>
          <a:p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ko-K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Use a superlative </a:t>
            </a:r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1259632" y="1993404"/>
            <a:ext cx="6840760" cy="3361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- Comparing two things</a:t>
            </a:r>
          </a:p>
          <a:p>
            <a:pPr marL="0" indent="0">
              <a:buNone/>
            </a:pPr>
            <a:endParaRPr lang="en-US" altLang="ko-KR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- Comparing more than two things. </a:t>
            </a:r>
            <a:endParaRPr lang="en-US" altLang="ko-K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Superlative Rules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Ends with consonant </a:t>
            </a:r>
          </a:p>
          <a:p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Ends with vowel </a:t>
            </a:r>
          </a:p>
          <a:p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Ends in “y” </a:t>
            </a:r>
          </a:p>
          <a:p>
            <a:endParaRPr lang="en-US" altLang="ko-K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Consonant + vowel + consonant </a:t>
            </a:r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123728" y="1705372"/>
            <a:ext cx="5707360" cy="3771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en-US" altLang="ko-KR" dirty="0" err="1" smtClean="0">
                <a:solidFill>
                  <a:schemeClr val="accent4">
                    <a:lumMod val="75000"/>
                  </a:schemeClr>
                </a:solidFill>
              </a:rPr>
              <a:t>est</a:t>
            </a:r>
            <a:endParaRPr lang="en-US" altLang="ko-K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 - </a:t>
            </a:r>
            <a:r>
              <a:rPr lang="en-US" altLang="ko-KR" dirty="0" err="1" smtClean="0">
                <a:solidFill>
                  <a:schemeClr val="accent4">
                    <a:lumMod val="75000"/>
                  </a:schemeClr>
                </a:solidFill>
              </a:rPr>
              <a:t>st</a:t>
            </a:r>
            <a:endParaRPr lang="en-US" altLang="ko-K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 - </a:t>
            </a:r>
            <a:r>
              <a:rPr lang="en-US" altLang="ko-KR" dirty="0" err="1" smtClean="0">
                <a:solidFill>
                  <a:schemeClr val="accent4">
                    <a:lumMod val="75000"/>
                  </a:schemeClr>
                </a:solidFill>
              </a:rPr>
              <a:t>iest</a:t>
            </a:r>
            <a:endParaRPr lang="en-US" altLang="ko-K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- 1 more consonant + </a:t>
            </a:r>
            <a:r>
              <a:rPr lang="en-US" altLang="ko-KR" dirty="0" err="1" smtClean="0">
                <a:solidFill>
                  <a:schemeClr val="accent4">
                    <a:lumMod val="75000"/>
                  </a:schemeClr>
                </a:solidFill>
              </a:rPr>
              <a:t>est</a:t>
            </a:r>
            <a:endParaRPr lang="en-US" altLang="ko-K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Superlative Rules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Longer words (3* + syllables)  </a:t>
            </a:r>
          </a:p>
          <a:p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Irregular Superlatives 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123728" y="1849388"/>
            <a:ext cx="5707360" cy="3555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- most + adjective</a:t>
            </a:r>
          </a:p>
          <a:p>
            <a:pPr marL="0" indent="0">
              <a:buNone/>
            </a:pPr>
            <a:endParaRPr lang="en-US" altLang="ko-KR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- Various </a:t>
            </a:r>
            <a:endParaRPr lang="ko-KR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3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Vowels </a:t>
            </a:r>
            <a:endParaRPr lang="ko-KR" altLang="en-US" dirty="0"/>
          </a:p>
        </p:txBody>
      </p:sp>
      <p:pic>
        <p:nvPicPr>
          <p:cNvPr id="4098" name="Picture 2" descr="Image result for vow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93404"/>
            <a:ext cx="668655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y bloc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552" y="3937619"/>
            <a:ext cx="1696219" cy="160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07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Adjectives -&gt; Superlative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Tall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Hard</a:t>
            </a:r>
          </a:p>
          <a:p>
            <a:pPr marL="0" indent="0">
              <a:buNone/>
            </a:pPr>
            <a:endParaRPr lang="en-US" altLang="ko-KR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Wide 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Blue </a:t>
            </a:r>
          </a:p>
          <a:p>
            <a:pPr marL="0" indent="0">
              <a:buNone/>
            </a:pPr>
            <a:endParaRPr lang="en-US" altLang="ko-K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771800" y="1345332"/>
            <a:ext cx="60674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Taller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Harder </a:t>
            </a:r>
          </a:p>
          <a:p>
            <a:pPr marL="0" indent="0">
              <a:buFont typeface="Arial" pitchFamily="34" charset="0"/>
              <a:buNone/>
            </a:pPr>
            <a:endParaRPr lang="en-US" altLang="ko-K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Wider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Bluer </a:t>
            </a:r>
          </a:p>
          <a:p>
            <a:pPr marL="0" indent="0">
              <a:buFont typeface="Arial" pitchFamily="34" charset="0"/>
              <a:buNone/>
            </a:pPr>
            <a:endParaRPr lang="en-US" altLang="ko-K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altLang="ko-KR" dirty="0" smtClean="0"/>
          </a:p>
          <a:p>
            <a:pPr marL="0" indent="0">
              <a:buFont typeface="Arial" pitchFamily="34" charset="0"/>
              <a:buNone/>
            </a:pPr>
            <a:endParaRPr lang="ko-KR" altLang="en-US" dirty="0"/>
          </a:p>
        </p:txBody>
      </p:sp>
      <p:cxnSp>
        <p:nvCxnSpPr>
          <p:cNvPr id="6" name="직선 연결선 5"/>
          <p:cNvCxnSpPr/>
          <p:nvPr/>
        </p:nvCxnSpPr>
        <p:spPr>
          <a:xfrm>
            <a:off x="0" y="2713484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0" y="4657700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1000" y="1129308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2411760" y="1129308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5652120" y="1129308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내용 개체 틀 2"/>
          <p:cNvSpPr txBox="1">
            <a:spLocks/>
          </p:cNvSpPr>
          <p:nvPr/>
        </p:nvSpPr>
        <p:spPr>
          <a:xfrm>
            <a:off x="5841032" y="1345332"/>
            <a:ext cx="3411488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Tallest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Hardest </a:t>
            </a:r>
          </a:p>
          <a:p>
            <a:pPr marL="0" indent="0">
              <a:buFont typeface="Arial" pitchFamily="34" charset="0"/>
              <a:buNone/>
            </a:pPr>
            <a:endParaRPr lang="en-US" altLang="ko-KR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Widest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Bluest </a:t>
            </a:r>
            <a:endParaRPr lang="ko-KR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Adjectives -&gt; Superlative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Skinny 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Fuzzy </a:t>
            </a:r>
          </a:p>
          <a:p>
            <a:pPr marL="0" indent="0">
              <a:buNone/>
            </a:pPr>
            <a:endParaRPr lang="en-US" altLang="ko-KR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Big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Fat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771800" y="1345332"/>
            <a:ext cx="60674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Skinnier </a:t>
            </a:r>
            <a:endParaRPr lang="en-US" altLang="ko-K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Fuzzier </a:t>
            </a:r>
            <a:endParaRPr lang="en-US" altLang="ko-K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Bigger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Fatter  </a:t>
            </a:r>
          </a:p>
          <a:p>
            <a:pPr marL="0" indent="0">
              <a:buFont typeface="Arial" pitchFamily="34" charset="0"/>
              <a:buNone/>
            </a:pPr>
            <a:endParaRPr lang="en-US" altLang="ko-K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altLang="ko-KR" dirty="0" smtClean="0"/>
          </a:p>
          <a:p>
            <a:pPr marL="0" indent="0">
              <a:buFont typeface="Arial" pitchFamily="34" charset="0"/>
              <a:buNone/>
            </a:pP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0" y="2713484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0" y="4657700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000" y="1129308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2411760" y="1129308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5652120" y="1129308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/>
          <p:cNvSpPr txBox="1">
            <a:spLocks/>
          </p:cNvSpPr>
          <p:nvPr/>
        </p:nvSpPr>
        <p:spPr>
          <a:xfrm>
            <a:off x="5841032" y="1345332"/>
            <a:ext cx="3411488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Skinniest </a:t>
            </a:r>
            <a:endParaRPr lang="en-US" altLang="ko-K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Fuzziest </a:t>
            </a:r>
            <a:endParaRPr lang="en-US" altLang="ko-K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altLang="ko-KR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Biggest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Fattest </a:t>
            </a:r>
            <a:endParaRPr lang="ko-KR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Adjectives -&gt; Superlative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333500"/>
            <a:ext cx="8435280" cy="37716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Colorful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Dangerous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Good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Bad 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Many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Far </a:t>
            </a:r>
          </a:p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483768" y="1345332"/>
            <a:ext cx="60674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More colorful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More dangerous</a:t>
            </a:r>
          </a:p>
          <a:p>
            <a:pPr marL="0" indent="0">
              <a:buFont typeface="Arial" pitchFamily="34" charset="0"/>
              <a:buNone/>
            </a:pPr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Better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Worse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More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Farther / further </a:t>
            </a:r>
          </a:p>
          <a:p>
            <a:pPr marL="0" indent="0">
              <a:buFont typeface="Arial" pitchFamily="34" charset="0"/>
              <a:buNone/>
            </a:pPr>
            <a:endParaRPr lang="en-US" altLang="ko-KR" dirty="0" smtClean="0"/>
          </a:p>
          <a:p>
            <a:pPr marL="0" indent="0">
              <a:buFont typeface="Arial" pitchFamily="34" charset="0"/>
              <a:buNone/>
            </a:pP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0" y="2713484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-36512" y="5017740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000" y="1129308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2411760" y="1129308"/>
            <a:ext cx="0" cy="3888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5652120" y="1129308"/>
            <a:ext cx="0" cy="3888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/>
          <p:cNvSpPr txBox="1">
            <a:spLocks/>
          </p:cNvSpPr>
          <p:nvPr/>
        </p:nvSpPr>
        <p:spPr>
          <a:xfrm>
            <a:off x="5616488" y="1345332"/>
            <a:ext cx="4464496" cy="39876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Most colorful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Most dangerous</a:t>
            </a:r>
          </a:p>
          <a:p>
            <a:pPr marL="0" indent="0">
              <a:buFont typeface="Arial" pitchFamily="34" charset="0"/>
              <a:buNone/>
            </a:pPr>
            <a:endParaRPr lang="en-US" altLang="ko-KR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Best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Worst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Most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Farthest / furthest</a:t>
            </a:r>
            <a:endParaRPr lang="ko-KR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1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7504" y="1775355"/>
            <a:ext cx="8856984" cy="1225021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______ is the (superlative).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87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338" y="913284"/>
            <a:ext cx="980888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755576" y="4873724"/>
            <a:ext cx="72398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/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</a:rPr>
              <a:t>Artie</a:t>
            </a:r>
            <a:endParaRPr lang="en-US" altLang="ko-K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44272" y="4870906"/>
            <a:ext cx="101983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/>
            <a:r>
              <a:rPr lang="en-US" altLang="ko-KR" b="1" dirty="0" smtClean="0">
                <a:solidFill>
                  <a:schemeClr val="accent4">
                    <a:lumMod val="75000"/>
                  </a:schemeClr>
                </a:solidFill>
              </a:rPr>
              <a:t>Captain</a:t>
            </a:r>
          </a:p>
          <a:p>
            <a:pPr algn="ctr" fontAlgn="base"/>
            <a:r>
              <a:rPr lang="en-US" altLang="ko-KR" b="1" dirty="0" smtClean="0">
                <a:solidFill>
                  <a:schemeClr val="accent4">
                    <a:lumMod val="75000"/>
                  </a:schemeClr>
                </a:solidFill>
              </a:rPr>
              <a:t>Crass</a:t>
            </a:r>
            <a:endParaRPr lang="en-US" altLang="ko-K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43656" y="4865880"/>
            <a:ext cx="7601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/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Delta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868144" y="4945732"/>
            <a:ext cx="98296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/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</a:rPr>
              <a:t>Rip-tile</a:t>
            </a:r>
            <a:endParaRPr lang="en-US" altLang="ko-K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709275" y="4867126"/>
            <a:ext cx="6636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/>
            <a:r>
              <a:rPr lang="en-US" altLang="ko-KR" b="1" dirty="0" err="1" smtClean="0">
                <a:solidFill>
                  <a:schemeClr val="accent3">
                    <a:lumMod val="50000"/>
                  </a:schemeClr>
                </a:solidFill>
              </a:rPr>
              <a:t>Teck</a:t>
            </a:r>
            <a:endParaRPr lang="en-US" altLang="ko-K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644008" y="4945732"/>
            <a:ext cx="113204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/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Madelyn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452320" y="4945732"/>
            <a:ext cx="117371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/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</a:rPr>
              <a:t>Ominous</a:t>
            </a:r>
            <a:endParaRPr lang="en-US" altLang="ko-K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8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 descr="Image result for compa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1" y="288650"/>
            <a:ext cx="9175355" cy="516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7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Image result for whale 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0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345332"/>
            <a:ext cx="906748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619672" y="4792424"/>
            <a:ext cx="1146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b="1" dirty="0" err="1">
                <a:solidFill>
                  <a:schemeClr val="accent6">
                    <a:lumMod val="50000"/>
                  </a:schemeClr>
                </a:solidFill>
              </a:rPr>
              <a:t>Arcanine</a:t>
            </a:r>
            <a:endParaRPr lang="en-US" altLang="ko-K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220072" y="4792424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b="1" dirty="0" err="1">
                <a:solidFill>
                  <a:schemeClr val="accent4">
                    <a:lumMod val="75000"/>
                  </a:schemeClr>
                </a:solidFill>
              </a:rPr>
              <a:t>Espeon</a:t>
            </a:r>
            <a:endParaRPr lang="en-US" altLang="ko-K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059832" y="4792424"/>
            <a:ext cx="1265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b="1" dirty="0" err="1">
                <a:solidFill>
                  <a:schemeClr val="accent1">
                    <a:lumMod val="50000"/>
                  </a:schemeClr>
                </a:solidFill>
              </a:rPr>
              <a:t>Heracross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812360" y="4822858"/>
            <a:ext cx="1256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b="1" dirty="0" err="1">
                <a:solidFill>
                  <a:schemeClr val="accent3">
                    <a:lumMod val="50000"/>
                  </a:schemeClr>
                </a:solidFill>
              </a:rPr>
              <a:t>Gardevoir</a:t>
            </a:r>
            <a:endParaRPr lang="en-US" altLang="ko-K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301942" y="4977090"/>
            <a:ext cx="10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b="1" dirty="0" err="1">
                <a:solidFill>
                  <a:schemeClr val="accent3">
                    <a:lumMod val="50000"/>
                  </a:schemeClr>
                </a:solidFill>
              </a:rPr>
              <a:t>Kecleon</a:t>
            </a:r>
            <a:endParaRPr lang="en-US" altLang="ko-K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300192" y="5000880"/>
            <a:ext cx="1238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b="1" dirty="0" err="1" smtClean="0">
                <a:solidFill>
                  <a:schemeClr val="accent1">
                    <a:lumMod val="50000"/>
                  </a:schemeClr>
                </a:solidFill>
              </a:rPr>
              <a:t>Blastoise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Comparatives Game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4137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Game</a:t>
            </a:r>
            <a:endParaRPr lang="en-CA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ko-KR" dirty="0" smtClean="0">
                <a:solidFill>
                  <a:srgbClr val="7030A0"/>
                </a:solidFill>
                <a:ea typeface="굴림" charset="-127"/>
              </a:rPr>
              <a:t>Speed</a:t>
            </a:r>
          </a:p>
          <a:p>
            <a:pPr eaLnBrk="1" hangingPunct="1"/>
            <a:endParaRPr lang="en-US" altLang="ko-KR" dirty="0" smtClean="0">
              <a:ea typeface="굴림" charset="-127"/>
            </a:endParaRPr>
          </a:p>
          <a:p>
            <a:pPr eaLnBrk="1" hangingPunct="1"/>
            <a:r>
              <a:rPr lang="en-US" altLang="ko-KR" dirty="0" smtClean="0">
                <a:solidFill>
                  <a:srgbClr val="7030A0"/>
                </a:solidFill>
                <a:ea typeface="굴림" charset="-127"/>
              </a:rPr>
              <a:t>Power</a:t>
            </a:r>
          </a:p>
          <a:p>
            <a:pPr eaLnBrk="1" hangingPunct="1"/>
            <a:endParaRPr lang="en-US" altLang="ko-KR" dirty="0" smtClean="0">
              <a:ea typeface="굴림" charset="-127"/>
            </a:endParaRPr>
          </a:p>
          <a:p>
            <a:pPr eaLnBrk="1" hangingPunct="1"/>
            <a:r>
              <a:rPr lang="en-US" altLang="ko-KR" dirty="0" smtClean="0">
                <a:solidFill>
                  <a:srgbClr val="7030A0"/>
                </a:solidFill>
                <a:ea typeface="굴림" charset="-127"/>
              </a:rPr>
              <a:t>Size</a:t>
            </a:r>
          </a:p>
          <a:p>
            <a:pPr eaLnBrk="1" hangingPunct="1"/>
            <a:endParaRPr lang="en-US" altLang="ko-KR" dirty="0" smtClean="0">
              <a:ea typeface="굴림" charset="-127"/>
            </a:endParaRPr>
          </a:p>
          <a:p>
            <a:pPr eaLnBrk="1" hangingPunct="1"/>
            <a:r>
              <a:rPr lang="en-US" altLang="ko-KR" dirty="0" smtClean="0">
                <a:solidFill>
                  <a:srgbClr val="7030A0"/>
                </a:solidFill>
                <a:ea typeface="굴림" charset="-127"/>
              </a:rPr>
              <a:t>Intelligence</a:t>
            </a:r>
            <a:endParaRPr lang="en-CA" dirty="0" smtClean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13430" y="1747191"/>
            <a:ext cx="4405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4000" dirty="0">
                <a:solidFill>
                  <a:srgbClr val="C00000"/>
                </a:solidFill>
                <a:latin typeface="Calibri" pitchFamily="34" charset="0"/>
                <a:ea typeface="굴림" charset="-127"/>
              </a:rPr>
              <a:t>Fast,  </a:t>
            </a:r>
            <a:r>
              <a:rPr lang="en-US" altLang="ko-KR" sz="4000" dirty="0" smtClean="0">
                <a:solidFill>
                  <a:srgbClr val="C00000"/>
                </a:solidFill>
                <a:latin typeface="Calibri" pitchFamily="34" charset="0"/>
                <a:ea typeface="굴림" charset="-127"/>
              </a:rPr>
              <a:t>Faster, Fastest</a:t>
            </a:r>
            <a:endParaRPr lang="en-CA" sz="4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59260" y="2805117"/>
            <a:ext cx="6225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dirty="0">
                <a:solidFill>
                  <a:srgbClr val="C00000"/>
                </a:solidFill>
                <a:latin typeface="Calibri" pitchFamily="34" charset="0"/>
                <a:ea typeface="굴림" charset="-127"/>
              </a:rPr>
              <a:t>Strong, </a:t>
            </a:r>
            <a:r>
              <a:rPr lang="en-US" altLang="ko-KR" sz="4000" dirty="0" smtClean="0">
                <a:solidFill>
                  <a:srgbClr val="C00000"/>
                </a:solidFill>
                <a:latin typeface="Calibri" pitchFamily="34" charset="0"/>
                <a:ea typeface="굴림" charset="-127"/>
              </a:rPr>
              <a:t>Stronger, Strongest   </a:t>
            </a:r>
            <a:endParaRPr lang="en-CA" sz="4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29575" y="3813245"/>
            <a:ext cx="4405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4000" dirty="0">
                <a:solidFill>
                  <a:srgbClr val="C00000"/>
                </a:solidFill>
                <a:latin typeface="Calibri" pitchFamily="34" charset="0"/>
                <a:ea typeface="굴림" charset="-127"/>
              </a:rPr>
              <a:t>Big,  </a:t>
            </a:r>
            <a:r>
              <a:rPr lang="en-US" altLang="ko-KR" sz="4000" dirty="0" smtClean="0">
                <a:solidFill>
                  <a:srgbClr val="C00000"/>
                </a:solidFill>
                <a:latin typeface="Calibri" pitchFamily="34" charset="0"/>
                <a:ea typeface="굴림" charset="-127"/>
              </a:rPr>
              <a:t>Bigger, Biggest </a:t>
            </a:r>
            <a:endParaRPr lang="en-CA" sz="4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59260" y="4942163"/>
            <a:ext cx="67131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dirty="0">
                <a:solidFill>
                  <a:srgbClr val="C00000"/>
                </a:solidFill>
                <a:latin typeface="Calibri" pitchFamily="34" charset="0"/>
                <a:ea typeface="굴림" charset="-127"/>
              </a:rPr>
              <a:t>Smart, </a:t>
            </a:r>
            <a:r>
              <a:rPr lang="en-US" altLang="ko-KR" sz="4000" dirty="0" smtClean="0">
                <a:solidFill>
                  <a:srgbClr val="C00000"/>
                </a:solidFill>
                <a:latin typeface="Calibri" pitchFamily="34" charset="0"/>
                <a:ea typeface="굴림" charset="-127"/>
              </a:rPr>
              <a:t>Smarter, Smartest </a:t>
            </a:r>
            <a:endParaRPr lang="en-CA" sz="40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0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Shortest Poem</a:t>
            </a:r>
            <a:endParaRPr lang="ko-KR" altLang="en-US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66749"/>
            <a:ext cx="3048737" cy="46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98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Game</a:t>
            </a:r>
            <a:endParaRPr lang="en-CA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ko-KR" dirty="0" smtClean="0">
                <a:solidFill>
                  <a:srgbClr val="7030A0"/>
                </a:solidFill>
                <a:ea typeface="굴림" charset="-127"/>
              </a:rPr>
              <a:t>Magic</a:t>
            </a:r>
          </a:p>
          <a:p>
            <a:pPr eaLnBrk="1" hangingPunct="1"/>
            <a:endParaRPr lang="en-US" dirty="0">
              <a:solidFill>
                <a:srgbClr val="7030A0"/>
              </a:solidFill>
              <a:ea typeface="굴림" charset="-127"/>
            </a:endParaRPr>
          </a:p>
          <a:p>
            <a:pPr eaLnBrk="1" hangingPunct="1"/>
            <a:r>
              <a:rPr lang="en-CA" dirty="0" smtClean="0">
                <a:solidFill>
                  <a:srgbClr val="7030A0"/>
                </a:solidFill>
              </a:rPr>
              <a:t>Charisma </a:t>
            </a:r>
          </a:p>
          <a:p>
            <a:pPr eaLnBrk="1" hangingPunct="1"/>
            <a:endParaRPr lang="en-CA" dirty="0">
              <a:solidFill>
                <a:srgbClr val="7030A0"/>
              </a:solidFill>
            </a:endParaRPr>
          </a:p>
          <a:p>
            <a:pPr eaLnBrk="1" hangingPunct="1"/>
            <a:r>
              <a:rPr lang="en-CA" dirty="0" smtClean="0">
                <a:solidFill>
                  <a:srgbClr val="7030A0"/>
                </a:solidFill>
              </a:rPr>
              <a:t>Agility</a:t>
            </a:r>
          </a:p>
          <a:p>
            <a:pPr eaLnBrk="1" hangingPunct="1"/>
            <a:endParaRPr lang="en-CA" dirty="0">
              <a:solidFill>
                <a:srgbClr val="7030A0"/>
              </a:solidFill>
            </a:endParaRPr>
          </a:p>
          <a:p>
            <a:pPr eaLnBrk="1" hangingPunct="1"/>
            <a:r>
              <a:rPr lang="en-CA" dirty="0" smtClean="0">
                <a:solidFill>
                  <a:srgbClr val="7030A0"/>
                </a:solidFill>
              </a:rPr>
              <a:t>Luck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512" y="1747191"/>
            <a:ext cx="9289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solidFill>
                  <a:srgbClr val="C00000"/>
                </a:solidFill>
                <a:latin typeface="Calibri" pitchFamily="34" charset="0"/>
                <a:ea typeface="굴림" charset="-127"/>
              </a:rPr>
              <a:t>Magical, More magical, Most magical </a:t>
            </a:r>
            <a:endParaRPr lang="en-CA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2805117"/>
            <a:ext cx="9036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solidFill>
                  <a:srgbClr val="C00000"/>
                </a:solidFill>
                <a:latin typeface="Calibri" pitchFamily="34" charset="0"/>
                <a:ea typeface="굴림" charset="-127"/>
              </a:rPr>
              <a:t>Charismatic, More charismatic, Most charismatic</a:t>
            </a:r>
            <a:endParaRPr lang="en-CA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520" y="3813245"/>
            <a:ext cx="87129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solidFill>
                  <a:srgbClr val="C00000"/>
                </a:solidFill>
                <a:latin typeface="Calibri" pitchFamily="34" charset="0"/>
                <a:ea typeface="굴림" charset="-127"/>
              </a:rPr>
              <a:t>Agile, more agile, most agile </a:t>
            </a:r>
            <a:endParaRPr lang="en-CA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1520" y="4942163"/>
            <a:ext cx="8784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solidFill>
                  <a:srgbClr val="C00000"/>
                </a:solidFill>
                <a:latin typeface="Calibri" pitchFamily="34" charset="0"/>
                <a:ea typeface="굴림" charset="-127"/>
              </a:rPr>
              <a:t>Lucky, luckier, luckiest </a:t>
            </a:r>
            <a:endParaRPr lang="en-CA" sz="32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43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121196"/>
            <a:ext cx="2356668" cy="330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Prepare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477347"/>
            <a:ext cx="8604448" cy="3771636"/>
          </a:xfrm>
        </p:spPr>
        <p:txBody>
          <a:bodyPr>
            <a:normAutofit lnSpcReduction="10000"/>
          </a:bodyPr>
          <a:lstStyle/>
          <a:p>
            <a:r>
              <a:rPr lang="en-US" altLang="ko-KR" b="1" dirty="0" smtClean="0"/>
              <a:t>Take 4 cards</a:t>
            </a:r>
          </a:p>
          <a:p>
            <a:pPr lvl="1"/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 pictures, one blank.  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ko-KR" b="1" dirty="0" smtClean="0"/>
              <a:t>Give your character traits:</a:t>
            </a:r>
          </a:p>
          <a:p>
            <a:pPr lvl="1"/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100 total points</a:t>
            </a:r>
          </a:p>
          <a:p>
            <a:pPr lvl="1"/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You can divide it however, you’d like.  </a:t>
            </a:r>
            <a:endParaRPr lang="en-US" altLang="ko-KR" b="1" dirty="0" smtClean="0"/>
          </a:p>
          <a:p>
            <a:r>
              <a:rPr lang="en-US" altLang="ko-KR" b="1" dirty="0" smtClean="0"/>
              <a:t>Cut and Color (optional)</a:t>
            </a:r>
          </a:p>
          <a:p>
            <a:pPr lvl="1"/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Same time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1196"/>
            <a:ext cx="2356669" cy="327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88224" y="2237256"/>
            <a:ext cx="5760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altLang="ko-KR" sz="1600" dirty="0" smtClean="0">
                <a:solidFill>
                  <a:srgbClr val="C00000"/>
                </a:solidFill>
                <a:latin typeface="Calibri" pitchFamily="34" charset="0"/>
              </a:rPr>
              <a:t>10</a:t>
            </a:r>
          </a:p>
          <a:p>
            <a:r>
              <a:rPr lang="en-CA" altLang="ko-KR" sz="1600" dirty="0" smtClean="0">
                <a:solidFill>
                  <a:srgbClr val="C00000"/>
                </a:solidFill>
                <a:latin typeface="Calibri" pitchFamily="34" charset="0"/>
                <a:ea typeface="굴림" charset="-127"/>
              </a:rPr>
              <a:t>5</a:t>
            </a:r>
          </a:p>
          <a:p>
            <a:r>
              <a:rPr lang="en-CA" altLang="ko-KR" sz="1600" dirty="0" smtClean="0">
                <a:solidFill>
                  <a:srgbClr val="C00000"/>
                </a:solidFill>
                <a:latin typeface="Calibri" pitchFamily="34" charset="0"/>
                <a:ea typeface="굴림" charset="-127"/>
              </a:rPr>
              <a:t>25</a:t>
            </a:r>
          </a:p>
          <a:p>
            <a:r>
              <a:rPr lang="en-CA" altLang="ko-KR" sz="1600" dirty="0" smtClean="0">
                <a:solidFill>
                  <a:srgbClr val="C00000"/>
                </a:solidFill>
                <a:latin typeface="Calibri" pitchFamily="34" charset="0"/>
                <a:ea typeface="굴림" charset="-127"/>
              </a:rPr>
              <a:t>30</a:t>
            </a:r>
            <a:endParaRPr lang="en-US" altLang="ko-KR" sz="1600" dirty="0" smtClean="0">
              <a:solidFill>
                <a:srgbClr val="C0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766558" y="2209428"/>
            <a:ext cx="5760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altLang="ko-KR" sz="1600" dirty="0" smtClean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  <a:p>
            <a:r>
              <a:rPr lang="en-CA" altLang="ko-KR" sz="1600" dirty="0" smtClean="0">
                <a:solidFill>
                  <a:srgbClr val="C00000"/>
                </a:solidFill>
                <a:latin typeface="Calibri" pitchFamily="34" charset="0"/>
                <a:ea typeface="굴림" charset="-127"/>
              </a:rPr>
              <a:t>20</a:t>
            </a:r>
          </a:p>
          <a:p>
            <a:r>
              <a:rPr lang="en-CA" altLang="ko-KR" sz="1600" dirty="0" smtClean="0">
                <a:solidFill>
                  <a:srgbClr val="C00000"/>
                </a:solidFill>
                <a:latin typeface="Calibri" pitchFamily="34" charset="0"/>
                <a:ea typeface="굴림" charset="-127"/>
              </a:rPr>
              <a:t>5</a:t>
            </a:r>
          </a:p>
          <a:p>
            <a:r>
              <a:rPr lang="en-CA" altLang="ko-KR" sz="1600" dirty="0">
                <a:solidFill>
                  <a:srgbClr val="C00000"/>
                </a:solidFill>
                <a:latin typeface="Calibri" pitchFamily="34" charset="0"/>
                <a:ea typeface="굴림" charset="-127"/>
              </a:rPr>
              <a:t>5</a:t>
            </a:r>
            <a:endParaRPr lang="en-US" altLang="ko-KR" sz="1600" dirty="0" smtClean="0">
              <a:solidFill>
                <a:srgbClr val="C00000"/>
              </a:solidFill>
              <a:latin typeface="Calibri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487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How to Play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477347"/>
            <a:ext cx="8604448" cy="3771636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b="1" dirty="0" smtClean="0"/>
              <a:t>Choose a card</a:t>
            </a:r>
          </a:p>
          <a:p>
            <a:pPr lvl="1"/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Put it upside down on the table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ko-KR" b="1" dirty="0" smtClean="0"/>
              <a:t>Rock, Paper, Scissors </a:t>
            </a:r>
          </a:p>
          <a:p>
            <a:r>
              <a:rPr lang="en-US" altLang="ko-KR" b="1" dirty="0" smtClean="0"/>
              <a:t>Choose a trait </a:t>
            </a:r>
          </a:p>
          <a:p>
            <a:pPr lvl="1"/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Speed, Size, Power, Intelligence</a:t>
            </a:r>
            <a:r>
              <a:rPr lang="en-US" altLang="ko-KR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etc. 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ko-KR" b="1" dirty="0" smtClean="0"/>
              <a:t>Show your card</a:t>
            </a:r>
          </a:p>
          <a:p>
            <a:pPr lvl="1"/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Same time .</a:t>
            </a:r>
          </a:p>
          <a:p>
            <a:pPr lvl="1"/>
            <a:endParaRPr lang="en-US" altLang="ko-KR" dirty="0"/>
          </a:p>
          <a:p>
            <a:pPr algn="ctr">
              <a:buNone/>
            </a:pPr>
            <a:r>
              <a:rPr lang="en-US" altLang="ko-KR" dirty="0" smtClean="0">
                <a:solidFill>
                  <a:schemeClr val="accent2">
                    <a:lumMod val="50000"/>
                  </a:schemeClr>
                </a:solidFill>
              </a:rPr>
              <a:t>Make a sentence + The winner takes the card</a:t>
            </a:r>
            <a:endParaRPr lang="ko-KR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Make a Sentence 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If they don’t make a sentence, you don’t have to give them your card. 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pPr algn="ctr">
              <a:buNone/>
            </a:pPr>
            <a:r>
              <a:rPr lang="en-US" altLang="ko-KR" dirty="0" smtClean="0">
                <a:solidFill>
                  <a:srgbClr val="7030A0"/>
                </a:solidFill>
              </a:rPr>
              <a:t>I am ________</a:t>
            </a:r>
            <a:r>
              <a:rPr lang="en-US" altLang="ko-KR" dirty="0" err="1" smtClean="0">
                <a:solidFill>
                  <a:srgbClr val="7030A0"/>
                </a:solidFill>
              </a:rPr>
              <a:t>er</a:t>
            </a:r>
            <a:r>
              <a:rPr lang="en-US" altLang="ko-KR" dirty="0" smtClean="0">
                <a:solidFill>
                  <a:srgbClr val="7030A0"/>
                </a:solidFill>
              </a:rPr>
              <a:t> than you.</a:t>
            </a:r>
          </a:p>
          <a:p>
            <a:pPr algn="ctr">
              <a:buNone/>
            </a:pPr>
            <a:r>
              <a:rPr lang="en-US" altLang="ko-KR" dirty="0" smtClean="0">
                <a:solidFill>
                  <a:srgbClr val="7030A0"/>
                </a:solidFill>
              </a:rPr>
              <a:t>I am the _________est.  </a:t>
            </a:r>
            <a:endParaRPr lang="ko-KR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Consonants</a:t>
            </a:r>
            <a:endParaRPr lang="ko-KR" altLang="en-US" dirty="0"/>
          </a:p>
        </p:txBody>
      </p:sp>
      <p:pic>
        <p:nvPicPr>
          <p:cNvPr id="3074" name="Picture 2" descr="Image result for conson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6" y="1156084"/>
            <a:ext cx="9173056" cy="458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52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Comparatives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Image result for big fish little 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61556"/>
            <a:ext cx="28575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Comparatives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209428"/>
            <a:ext cx="8229600" cy="28957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Adjective + “</a:t>
            </a:r>
            <a:r>
              <a:rPr lang="en-US" altLang="ko-KR" dirty="0" err="1" smtClean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Comparative Rules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Ends with consonant </a:t>
            </a:r>
          </a:p>
          <a:p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Ends with vowel </a:t>
            </a:r>
          </a:p>
          <a:p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Ends in “y” </a:t>
            </a:r>
          </a:p>
          <a:p>
            <a:endParaRPr lang="en-US" altLang="ko-K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Consonant + vowel + consonant </a:t>
            </a:r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123728" y="1705372"/>
            <a:ext cx="5707360" cy="3771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en-US" altLang="ko-KR" dirty="0" err="1" smtClean="0">
                <a:solidFill>
                  <a:schemeClr val="accent4">
                    <a:lumMod val="75000"/>
                  </a:schemeClr>
                </a:solidFill>
              </a:rPr>
              <a:t>er</a:t>
            </a:r>
            <a:endParaRPr lang="en-US" altLang="ko-K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 - r</a:t>
            </a:r>
          </a:p>
          <a:p>
            <a:pPr marL="0" indent="0">
              <a:buNone/>
            </a:pPr>
            <a:endParaRPr lang="en-US" altLang="ko-K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 - </a:t>
            </a:r>
            <a:r>
              <a:rPr lang="en-US" altLang="ko-KR" dirty="0" err="1" smtClean="0">
                <a:solidFill>
                  <a:schemeClr val="accent4">
                    <a:lumMod val="75000"/>
                  </a:schemeClr>
                </a:solidFill>
              </a:rPr>
              <a:t>ier</a:t>
            </a:r>
            <a:endParaRPr lang="en-US" altLang="ko-K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- 1 more consonant + </a:t>
            </a:r>
            <a:r>
              <a:rPr lang="en-US" altLang="ko-KR" dirty="0" err="1" smtClean="0">
                <a:solidFill>
                  <a:schemeClr val="accent4">
                    <a:lumMod val="75000"/>
                  </a:schemeClr>
                </a:solidFill>
              </a:rPr>
              <a:t>er</a:t>
            </a:r>
            <a:endParaRPr lang="en-US" altLang="ko-K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4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Comparative Rules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Longer words (3* + syllables)  </a:t>
            </a:r>
          </a:p>
          <a:p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Irregular Comparatives 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123728" y="1849388"/>
            <a:ext cx="5707360" cy="3627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-more + adjective</a:t>
            </a:r>
          </a:p>
          <a:p>
            <a:pPr marL="0" indent="0">
              <a:buNone/>
            </a:pPr>
            <a:endParaRPr lang="en-US" altLang="ko-K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- Various </a:t>
            </a:r>
            <a:endParaRPr lang="ko-KR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1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476</Words>
  <Application>Microsoft Office PowerPoint</Application>
  <PresentationFormat>화면 슬라이드 쇼(16:10)</PresentationFormat>
  <Paragraphs>247</Paragraphs>
  <Slides>43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44" baseType="lpstr">
      <vt:lpstr>Office 테마</vt:lpstr>
      <vt:lpstr>Comparatives </vt:lpstr>
      <vt:lpstr>Consonant vs Vowel </vt:lpstr>
      <vt:lpstr>Vowels </vt:lpstr>
      <vt:lpstr>The Shortest Poem</vt:lpstr>
      <vt:lpstr>Consonants</vt:lpstr>
      <vt:lpstr>Comparatives </vt:lpstr>
      <vt:lpstr>Comparatives</vt:lpstr>
      <vt:lpstr>Comparative Rules</vt:lpstr>
      <vt:lpstr>Comparative Rules</vt:lpstr>
      <vt:lpstr>Adjectives -&gt; Comparatives</vt:lpstr>
      <vt:lpstr>Adjectives -&gt; Comparatives</vt:lpstr>
      <vt:lpstr>Adjectives -&gt; Comparatives</vt:lpstr>
      <vt:lpstr>______ is (comparative) than ______.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Feeling Adjectives:</vt:lpstr>
      <vt:lpstr>PowerPoint 프레젠테이션</vt:lpstr>
      <vt:lpstr>PowerPoint 프레젠테이션</vt:lpstr>
      <vt:lpstr>Funny vs Fun </vt:lpstr>
      <vt:lpstr>Superlatives </vt:lpstr>
      <vt:lpstr>Superlatives </vt:lpstr>
      <vt:lpstr>Comparative vs Superlative </vt:lpstr>
      <vt:lpstr>Comparative vs Superlative</vt:lpstr>
      <vt:lpstr>Superlative Rules</vt:lpstr>
      <vt:lpstr>Superlative Rules</vt:lpstr>
      <vt:lpstr>Adjectives -&gt; Superlative </vt:lpstr>
      <vt:lpstr>Adjectives -&gt; Superlative </vt:lpstr>
      <vt:lpstr>Adjectives -&gt; Superlative </vt:lpstr>
      <vt:lpstr>______ is the (superlative).</vt:lpstr>
      <vt:lpstr>PowerPoint 프레젠테이션</vt:lpstr>
      <vt:lpstr>PowerPoint 프레젠테이션</vt:lpstr>
      <vt:lpstr>PowerPoint 프레젠테이션</vt:lpstr>
      <vt:lpstr>PowerPoint 프레젠테이션</vt:lpstr>
      <vt:lpstr>Comparatives Game</vt:lpstr>
      <vt:lpstr>Game</vt:lpstr>
      <vt:lpstr>Game</vt:lpstr>
      <vt:lpstr>Prepare</vt:lpstr>
      <vt:lpstr>How to Play</vt:lpstr>
      <vt:lpstr>Make a Sentence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Comparatives</dc:title>
  <dc:creator>user</dc:creator>
  <cp:lastModifiedBy>user</cp:lastModifiedBy>
  <cp:revision>58</cp:revision>
  <dcterms:created xsi:type="dcterms:W3CDTF">2017-11-08T04:02:43Z</dcterms:created>
  <dcterms:modified xsi:type="dcterms:W3CDTF">2017-11-20T01:54:31Z</dcterms:modified>
</cp:coreProperties>
</file>