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256" r:id="rId2"/>
    <p:sldId id="257" r:id="rId3"/>
    <p:sldId id="258" r:id="rId4"/>
    <p:sldId id="259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03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40" r:id="rId49"/>
    <p:sldId id="342" r:id="rId50"/>
    <p:sldId id="343" r:id="rId51"/>
    <p:sldId id="344" r:id="rId52"/>
    <p:sldId id="341" r:id="rId53"/>
    <p:sldId id="339" r:id="rId54"/>
    <p:sldId id="345" r:id="rId55"/>
    <p:sldId id="346" r:id="rId56"/>
    <p:sldId id="347" r:id="rId57"/>
    <p:sldId id="311" r:id="rId58"/>
    <p:sldId id="312" r:id="rId59"/>
    <p:sldId id="313" r:id="rId60"/>
    <p:sldId id="314" r:id="rId61"/>
    <p:sldId id="315" r:id="rId62"/>
    <p:sldId id="317" r:id="rId63"/>
    <p:sldId id="324" r:id="rId64"/>
    <p:sldId id="318" r:id="rId65"/>
    <p:sldId id="322" r:id="rId66"/>
    <p:sldId id="316" r:id="rId67"/>
    <p:sldId id="319" r:id="rId68"/>
    <p:sldId id="320" r:id="rId69"/>
    <p:sldId id="321" r:id="rId70"/>
    <p:sldId id="327" r:id="rId71"/>
    <p:sldId id="323" r:id="rId72"/>
    <p:sldId id="325" r:id="rId73"/>
    <p:sldId id="326" r:id="rId74"/>
    <p:sldId id="328" r:id="rId75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014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43A10-9741-4D68-9C1B-E3315E62883D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E2CA0-9950-40B7-9820-F0F26E74BC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2651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https://en.islcollective.com/resources/printables/worksheets_doc_docx/expressing_opinions/intermediate-b1-speaking/28912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C385F-E409-4E9A-B4D5-554DF4FF8BE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1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https://en.islcollective.com/resources/printables/worksheets_doc_docx/expressing_opinions/intermediate-b1-speaking/28912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C385F-E409-4E9A-B4D5-554DF4FF8BE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74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https://en.islcollective.com/resources/printables/worksheets_doc_docx/expressing_opinions/intermediate-b1-speaking/28912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C385F-E409-4E9A-B4D5-554DF4FF8BE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4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/>
          <p:cNvSpPr/>
          <p:nvPr/>
        </p:nvSpPr>
        <p:spPr>
          <a:xfrm>
            <a:off x="428596" y="5"/>
            <a:ext cx="8286808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14348" y="1785930"/>
            <a:ext cx="7643866" cy="1250165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785786" y="3155158"/>
            <a:ext cx="7500990" cy="714380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 anchor="b"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250146"/>
            <a:ext cx="8229600" cy="3854991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>
            <a:off x="455646" y="1190614"/>
            <a:ext cx="8215370" cy="1323"/>
          </a:xfrm>
          <a:prstGeom prst="line">
            <a:avLst/>
          </a:prstGeom>
          <a:noFill/>
          <a:ln w="28575" cap="sq" cmpd="sng" algn="ctr">
            <a:solidFill>
              <a:srgbClr val="E49458"/>
            </a:solidFill>
            <a:prstDash val="solid"/>
          </a:ln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rgbClr val="E49458">
                <a:tint val="100000"/>
                <a:shade val="100000"/>
                <a:hueMod val="100000"/>
                <a:satMod val="100000"/>
              </a:srgbClr>
            </a:contourClr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7643834" y="-13291"/>
            <a:ext cx="1500166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643834" y="238107"/>
            <a:ext cx="1214446" cy="5238788"/>
          </a:xfrm>
          <a:noFill/>
        </p:spPr>
        <p:txBody>
          <a:bodyPr vert="eaVert" anchor="b"/>
          <a:lstStyle>
            <a:lvl1pPr algn="ctr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476234"/>
            <a:ext cx="7115196" cy="4762537"/>
          </a:xfr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1"/>
            <a:ext cx="285720" cy="5715000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0000"/>
              <a:buFont typeface="Wingdings"/>
              <a:buChar char=""/>
              <a:defRPr/>
            </a:lvl1pPr>
            <a:lvl2pPr>
              <a:buSzPct val="120000"/>
              <a:defRPr/>
            </a:lvl2pPr>
            <a:lvl3pPr>
              <a:buSzPct val="120000"/>
              <a:defRPr/>
            </a:lvl3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3476" y="238107"/>
            <a:ext cx="8554805" cy="783153"/>
          </a:xfrm>
        </p:spPr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8"/>
            <a:ext cx="456478" cy="5714999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559842"/>
            <a:ext cx="7715304" cy="1254127"/>
          </a:xfrm>
        </p:spPr>
        <p:txBody>
          <a:bodyPr anchor="ctr"/>
          <a:lstStyle>
            <a:lvl1pPr algn="l">
              <a:defRPr sz="4000" b="0" cap="all"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00034" y="3750475"/>
            <a:ext cx="7715304" cy="136922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500034" y="3690944"/>
            <a:ext cx="7715304" cy="132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날짜 개체 틀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238107"/>
            <a:ext cx="9144032" cy="95250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 bwMode="invGray">
          <a:xfrm>
            <a:off x="785782" y="1369209"/>
            <a:ext cx="3786218" cy="3690963"/>
          </a:xfrm>
          <a:prstGeom prst="roundRect">
            <a:avLst>
              <a:gd name="adj" fmla="val 5345"/>
            </a:avLst>
          </a:prstGeom>
          <a:solidFill>
            <a:schemeClr val="tx2">
              <a:tint val="50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 bwMode="invGray">
          <a:xfrm>
            <a:off x="4714876" y="1369209"/>
            <a:ext cx="3785616" cy="3690963"/>
          </a:xfrm>
          <a:prstGeom prst="roundRect">
            <a:avLst>
              <a:gd name="adj" fmla="val 6980"/>
            </a:avLst>
          </a:prstGeom>
          <a:solidFill>
            <a:schemeClr val="tx2">
              <a:tint val="75000"/>
              <a:alpha val="50000"/>
            </a:schemeClr>
          </a:solidFill>
          <a:effectLst/>
          <a:scene3d>
            <a:camera prst="orthographicFront"/>
            <a:lightRig rig="threePt" dir="t"/>
          </a:scene3d>
          <a:sp3d contourW="12700">
            <a:bevelT/>
            <a:contourClr>
              <a:schemeClr val="bg2"/>
            </a:contourClr>
          </a:sp3d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내용 개체 틀 9"/>
          <p:cNvSpPr>
            <a:spLocks noGrp="1"/>
          </p:cNvSpPr>
          <p:nvPr>
            <p:ph sz="half" idx="2"/>
          </p:nvPr>
        </p:nvSpPr>
        <p:spPr bwMode="invGray">
          <a:xfrm>
            <a:off x="500039" y="1250145"/>
            <a:ext cx="4000529" cy="3155178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1">
                  <a:shade val="75000"/>
                  <a:alpha val="50000"/>
                </a:schemeClr>
              </a:gs>
              <a:gs pos="100000">
                <a:schemeClr val="accent1">
                  <a:shade val="75000"/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 bwMode="ltGray">
          <a:xfrm>
            <a:off x="500038" y="4524387"/>
            <a:ext cx="4005072" cy="59531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2" name="내용 개체 틀 11"/>
          <p:cNvSpPr>
            <a:spLocks noGrp="1"/>
          </p:cNvSpPr>
          <p:nvPr>
            <p:ph sz="half" idx="4"/>
          </p:nvPr>
        </p:nvSpPr>
        <p:spPr bwMode="invGray">
          <a:xfrm>
            <a:off x="4716933" y="1250145"/>
            <a:ext cx="4000529" cy="3155178"/>
          </a:xfrm>
          <a:prstGeom prst="roundRect">
            <a:avLst>
              <a:gd name="adj" fmla="val 5345"/>
            </a:avLst>
          </a:prstGeom>
          <a:gradFill flip="none" rotWithShape="1">
            <a:gsLst>
              <a:gs pos="0">
                <a:schemeClr val="accent2">
                  <a:shade val="75000"/>
                  <a:alpha val="50000"/>
                </a:schemeClr>
              </a:gs>
              <a:gs pos="100000">
                <a:schemeClr val="accent2">
                  <a:tint val="20000"/>
                  <a:alpha val="50000"/>
                </a:schemeClr>
              </a:gs>
            </a:gsLst>
            <a:lin ang="13500000" scaled="1"/>
            <a:tileRect/>
          </a:gradFill>
          <a:effectLst/>
          <a:scene3d>
            <a:camera prst="orthographicFront"/>
            <a:lightRig rig="glow" dir="t">
              <a:rot lat="0" lon="0" rev="4800000"/>
            </a:lightRig>
          </a:scene3d>
          <a:sp3d extrusionH="12700" contourW="12700" prstMaterial="powder">
            <a:bevelT h="12700"/>
            <a:bevelB h="50800"/>
            <a:contourClr>
              <a:schemeClr val="bg2"/>
            </a:contourClr>
          </a:sp3d>
        </p:spPr>
        <p:txBody>
          <a:bodyPr/>
          <a:lstStyle>
            <a:lvl1pPr>
              <a:defRPr sz="2800">
                <a:solidFill>
                  <a:schemeClr val="tx1">
                    <a:tint val="95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 bwMode="ltGray">
          <a:xfrm>
            <a:off x="4714876" y="4524387"/>
            <a:ext cx="4000528" cy="59531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 b="0">
                <a:solidFill>
                  <a:schemeClr val="tx1"/>
                </a:solidFill>
              </a:defRPr>
            </a:lvl3pPr>
            <a:lvl4pPr marL="1371600" indent="0" algn="ctr">
              <a:buNone/>
              <a:defRPr sz="1600" b="0">
                <a:solidFill>
                  <a:schemeClr val="tx1"/>
                </a:solidFill>
              </a:defRPr>
            </a:lvl4pPr>
            <a:lvl5pPr marL="1828800" indent="0" algn="ctr">
              <a:buNone/>
              <a:defRPr sz="1600" b="0">
                <a:solidFill>
                  <a:schemeClr val="tx1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0" y="4"/>
            <a:ext cx="285720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8859915" y="4"/>
            <a:ext cx="285720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28596" y="5"/>
            <a:ext cx="8286808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357170"/>
            <a:ext cx="8186766" cy="952500"/>
          </a:xfrm>
        </p:spPr>
        <p:txBody>
          <a:bodyPr/>
          <a:lstStyle>
            <a:lvl1pPr algn="l">
              <a:defRPr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 bwMode="invGray">
          <a:xfrm>
            <a:off x="285720" y="219840"/>
            <a:ext cx="8858280" cy="554052"/>
          </a:xfrm>
          <a:prstGeom prst="rect">
            <a:avLst/>
          </a:prstGeom>
          <a:solidFill>
            <a:schemeClr val="tx1">
              <a:tint val="95000"/>
              <a:alpha val="69804"/>
            </a:scheme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 bwMode="invGray">
          <a:xfrm>
            <a:off x="500034" y="238107"/>
            <a:ext cx="8143932" cy="535785"/>
          </a:xfrm>
          <a:noFill/>
        </p:spPr>
        <p:txBody>
          <a:bodyPr anchor="b">
            <a:noAutofit/>
          </a:bodyPr>
          <a:lstStyle>
            <a:lvl1pPr algn="l">
              <a:defRPr sz="2800" b="1">
                <a:ln w="9525" cmpd="sng">
                  <a:noFill/>
                </a:ln>
                <a:solidFill>
                  <a:schemeClr val="bg1"/>
                </a:solidFill>
                <a:effectLst>
                  <a:outerShdw blurRad="44450" dist="25400" dir="2700000" algn="tl" rotWithShape="0">
                    <a:schemeClr val="tx1">
                      <a:alpha val="51000"/>
                    </a:schemeClr>
                  </a:outerShdw>
                </a:effectLst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838526"/>
            <a:ext cx="2214578" cy="44597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5" name="내용 개체 틀 14"/>
          <p:cNvSpPr>
            <a:spLocks noGrp="1"/>
          </p:cNvSpPr>
          <p:nvPr>
            <p:ph sz="quarter" idx="1"/>
          </p:nvPr>
        </p:nvSpPr>
        <p:spPr>
          <a:xfrm>
            <a:off x="2786065" y="833424"/>
            <a:ext cx="5857875" cy="446485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0" y="4"/>
            <a:ext cx="285720" cy="571499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2976564"/>
            <a:ext cx="9144000" cy="2738438"/>
          </a:xfrm>
          <a:prstGeom prst="rect">
            <a:avLst/>
          </a:prstGeom>
          <a:solidFill>
            <a:srgbClr val="FFFFFF">
              <a:alpha val="30196"/>
            </a:srgbClr>
          </a:solidFill>
          <a:ln w="15875" cap="sq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2976563"/>
            <a:ext cx="3286148" cy="94853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500034" y="3929070"/>
            <a:ext cx="3286148" cy="9525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5476893"/>
            <a:ext cx="2895600" cy="24812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그림 개체 틀 7"/>
          <p:cNvSpPr>
            <a:spLocks noGrp="1"/>
          </p:cNvSpPr>
          <p:nvPr>
            <p:ph type="pic" idx="1"/>
          </p:nvPr>
        </p:nvSpPr>
        <p:spPr>
          <a:xfrm>
            <a:off x="4000496" y="892955"/>
            <a:ext cx="4214842" cy="3929090"/>
          </a:xfrm>
          <a:solidFill>
            <a:schemeClr val="tx2"/>
          </a:solidFill>
          <a:ln w="152400" cap="rnd">
            <a:solidFill>
              <a:srgbClr val="FFFFFF"/>
            </a:solidFill>
            <a:round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twoPt" dir="t">
              <a:rot lat="0" lon="0" rev="10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tint val="10000"/>
                  </a:schemeClr>
                </a:solidFill>
                <a:effectLst>
                  <a:outerShdw blurRad="50800" dist="50800" dir="5400000" algn="tl" rotWithShape="0">
                    <a:srgbClr val="000000">
                      <a:alpha val="58000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5476893"/>
            <a:ext cx="9144000" cy="238107"/>
          </a:xfrm>
          <a:prstGeom prst="rect">
            <a:avLst/>
          </a:prstGeom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1984"/>
            <a:ext cx="9144000" cy="236123"/>
          </a:xfrm>
          <a:prstGeom prst="rect">
            <a:avLst/>
          </a:prstGeom>
          <a:solidFill>
            <a:schemeClr val="accent4"/>
          </a:solidFill>
          <a:ln w="158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12354" y="228865"/>
            <a:ext cx="8545927" cy="9525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5476893"/>
            <a:ext cx="2133600" cy="238127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025E2DE-E8E7-4DDB-979A-E4957CFA2F27}" type="datetimeFigureOut">
              <a:rPr lang="ko-KR" altLang="en-US" smtClean="0"/>
              <a:t>2017-11-27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5476893"/>
            <a:ext cx="2895600" cy="238127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5476893"/>
            <a:ext cx="2133600" cy="238127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FB67C0F-F2AE-4C42-B7FA-CB2A616D3FF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0" kern="1200" spc="100" dirty="0">
          <a:ln w="18000">
            <a:noFill/>
            <a:prstDash val="solid"/>
          </a:ln>
          <a:solidFill>
            <a:schemeClr val="tx1"/>
          </a:solidFill>
          <a:effectLst>
            <a:outerShdw blurRad="44450" dist="25400" dir="2700000" algn="tl" rotWithShape="0">
              <a:schemeClr val="bg1">
                <a:alpha val="51000"/>
              </a:scheme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Font typeface="Arial"/>
        <a:buChar char="•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1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tx2"/>
        </a:buClr>
        <a:buFont typeface="Arial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My</a:t>
            </a:r>
            <a:r>
              <a:rPr lang="ko-KR" altLang="en-US" dirty="0" smtClean="0"/>
              <a:t> </a:t>
            </a:r>
            <a:r>
              <a:rPr lang="en-US" altLang="ko-KR" dirty="0" smtClean="0"/>
              <a:t>Opinion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I think that…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8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Interesting</a:t>
            </a: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spherical.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Ancient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Colorful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24691" y="213356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Incredible  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0" name="Picture 2" descr="Image result for ball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037" y="1590746"/>
            <a:ext cx="1903809" cy="21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8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1211 -0.081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99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Interesting</a:t>
            </a: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adorable.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Ancient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Colorful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24691" y="213356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Incredible 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6060498" y="3434775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Spherical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Image result for cute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57" y="1320331"/>
            <a:ext cx="2286000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33477 -0.2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45" y="-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Interesting</a:t>
            </a: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enormous.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Ancient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Colorful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24691" y="213356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Incredible</a:t>
            </a: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6060498" y="3434775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Spherical</a:t>
            </a: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124691" y="268251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Adorable 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218" name="Picture 2" descr="Image result for titanic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14" y="1068429"/>
            <a:ext cx="4075329" cy="270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제목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4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1888 0.03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Interesting</a:t>
            </a: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2843808" y="3946652"/>
            <a:ext cx="290537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Vietnamese.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Ancient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Colorful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24691" y="213356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Incredible</a:t>
            </a: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6060498" y="3434775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Spherical</a:t>
            </a: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124691" y="268251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Adorable</a:t>
            </a: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6060498" y="4029366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Enormous 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제목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023314"/>
            <a:ext cx="4006415" cy="26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1289 0.1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8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3477" y="238107"/>
            <a:ext cx="7868924" cy="783153"/>
          </a:xfrm>
        </p:spPr>
        <p:txBody>
          <a:bodyPr lIns="71323" tIns="35662" rIns="71323" bIns="35662">
            <a:noAutofit/>
          </a:bodyPr>
          <a:lstStyle/>
          <a:p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Interesting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Ancient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Colorful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24691" y="213356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Incredible</a:t>
            </a: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6060498" y="3434775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Spherical</a:t>
            </a:r>
          </a:p>
        </p:txBody>
      </p:sp>
      <p:sp>
        <p:nvSpPr>
          <p:cNvPr id="10" name="내용 개체 틀 2"/>
          <p:cNvSpPr txBox="1">
            <a:spLocks/>
          </p:cNvSpPr>
          <p:nvPr/>
        </p:nvSpPr>
        <p:spPr>
          <a:xfrm>
            <a:off x="124691" y="268251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Adorable</a:t>
            </a: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6060498" y="4029366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Enormous</a:t>
            </a:r>
          </a:p>
        </p:txBody>
      </p:sp>
      <p:sp>
        <p:nvSpPr>
          <p:cNvPr id="12" name="내용 개체 틀 2"/>
          <p:cNvSpPr txBox="1">
            <a:spLocks/>
          </p:cNvSpPr>
          <p:nvPr/>
        </p:nvSpPr>
        <p:spPr>
          <a:xfrm>
            <a:off x="6060498" y="4544222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Vietnamese 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2" descr="Image result for scary clow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1118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내용 개체 틀 2"/>
          <p:cNvSpPr txBox="1">
            <a:spLocks/>
          </p:cNvSpPr>
          <p:nvPr/>
        </p:nvSpPr>
        <p:spPr>
          <a:xfrm>
            <a:off x="3131840" y="4413572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horrifying.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7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03305E-6 L -0.3323 -0.18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-9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 think… (statement)</a:t>
            </a:r>
          </a:p>
          <a:p>
            <a:r>
              <a:rPr lang="en-US" altLang="ko-KR" dirty="0" smtClean="0"/>
              <a:t>I believe… (statement)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I think that… (statement)</a:t>
            </a:r>
          </a:p>
          <a:p>
            <a:endParaRPr lang="en-US" altLang="ko-KR" dirty="0"/>
          </a:p>
          <a:p>
            <a:r>
              <a:rPr lang="en-US" altLang="ko-KR" dirty="0" smtClean="0"/>
              <a:t>In my opinion… (statement) </a:t>
            </a:r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How to Express Your Opinion: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7573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lIns="71323" tIns="35662" rIns="71323" bIns="35662">
            <a:normAutofit fontScale="90000"/>
          </a:bodyPr>
          <a:lstStyle/>
          <a:p>
            <a:r>
              <a:rPr lang="en-US" dirty="0" smtClean="0"/>
              <a:t>Can you think of something </a:t>
            </a:r>
            <a:br>
              <a:rPr lang="en-US" dirty="0" smtClean="0"/>
            </a:br>
            <a:r>
              <a:rPr lang="en-US" dirty="0" smtClean="0"/>
              <a:t>that fits the adjective?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0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>
            <a:normAutofit fontScale="90000"/>
          </a:bodyPr>
          <a:lstStyle/>
          <a:p>
            <a:pPr algn="ctr"/>
            <a:r>
              <a:rPr lang="en-US" dirty="0" smtClean="0"/>
              <a:t>Beautiful / Pretty / </a:t>
            </a:r>
            <a:br>
              <a:rPr lang="en-US" dirty="0" smtClean="0"/>
            </a:br>
            <a:r>
              <a:rPr lang="en-US" dirty="0" smtClean="0"/>
              <a:t>Gorgeous / </a:t>
            </a:r>
            <a:r>
              <a:rPr lang="en-US" dirty="0"/>
              <a:t>Good-looking</a:t>
            </a:r>
          </a:p>
        </p:txBody>
      </p:sp>
      <p:pic>
        <p:nvPicPr>
          <p:cNvPr id="10242" name="Picture 2" descr="Image result for miss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45" y="1681547"/>
            <a:ext cx="6986588" cy="3881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6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Handsome / Good-looking</a:t>
            </a:r>
            <a:endParaRPr lang="en-US" dirty="0"/>
          </a:p>
        </p:txBody>
      </p:sp>
      <p:pic>
        <p:nvPicPr>
          <p:cNvPr id="11266" name="Picture 2" descr="Image result for hands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70" y="1662233"/>
            <a:ext cx="6149037" cy="3838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2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Cute / Adorable </a:t>
            </a:r>
            <a:endParaRPr lang="en-US" dirty="0"/>
          </a:p>
        </p:txBody>
      </p:sp>
      <p:pic>
        <p:nvPicPr>
          <p:cNvPr id="12290" name="Picture 2" descr="Image result for kitte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97" y="1228749"/>
            <a:ext cx="6908006" cy="431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Your idea</a:t>
            </a:r>
          </a:p>
          <a:p>
            <a:r>
              <a:rPr lang="en-US" altLang="ko-KR" dirty="0" smtClean="0"/>
              <a:t>What do you believe? </a:t>
            </a:r>
          </a:p>
          <a:p>
            <a:r>
              <a:rPr lang="en-US" altLang="ko-KR" dirty="0" smtClean="0"/>
              <a:t>What do you think? </a:t>
            </a:r>
          </a:p>
          <a:p>
            <a:r>
              <a:rPr lang="en-US" altLang="ko-KR" dirty="0" smtClean="0"/>
              <a:t>It’s different for everyone. </a:t>
            </a:r>
          </a:p>
          <a:p>
            <a:r>
              <a:rPr lang="en-US" altLang="ko-KR" dirty="0" smtClean="0"/>
              <a:t>Subjective  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</a:t>
            </a:r>
            <a:r>
              <a:rPr lang="en-US" altLang="ko-KR" b="1" dirty="0" smtClean="0"/>
              <a:t>opinion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664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Ugly / Disgusting   </a:t>
            </a:r>
            <a:endParaRPr lang="en-US" dirty="0"/>
          </a:p>
        </p:txBody>
      </p:sp>
      <p:pic>
        <p:nvPicPr>
          <p:cNvPr id="13314" name="Picture 2" descr="Image result for ugly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22" y="1485636"/>
            <a:ext cx="4567022" cy="3805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83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Good / Better / Best </a:t>
            </a:r>
            <a:endParaRPr lang="en-US" dirty="0"/>
          </a:p>
        </p:txBody>
      </p:sp>
      <p:pic>
        <p:nvPicPr>
          <p:cNvPr id="14338" name="Picture 2" descr="Image result for good better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977" y="2147455"/>
            <a:ext cx="3624047" cy="3020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22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Bad / Worse / Worst </a:t>
            </a:r>
            <a:endParaRPr lang="en-US" dirty="0"/>
          </a:p>
        </p:txBody>
      </p:sp>
      <p:pic>
        <p:nvPicPr>
          <p:cNvPr id="15362" name="Picture 2" descr="Image result for bad worse wor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91" y="1237407"/>
            <a:ext cx="5179219" cy="431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>
            <a:normAutofit fontScale="90000"/>
          </a:bodyPr>
          <a:lstStyle/>
          <a:p>
            <a:pPr algn="ctr"/>
            <a:r>
              <a:rPr lang="en-US" dirty="0" smtClean="0"/>
              <a:t>Amazing / Fantastic / </a:t>
            </a:r>
            <a:br>
              <a:rPr lang="en-US" dirty="0" smtClean="0"/>
            </a:br>
            <a:r>
              <a:rPr lang="en-US" dirty="0" smtClean="0"/>
              <a:t>Wonderful / Incredible </a:t>
            </a:r>
            <a:endParaRPr lang="en-US" dirty="0"/>
          </a:p>
        </p:txBody>
      </p:sp>
      <p:pic>
        <p:nvPicPr>
          <p:cNvPr id="16386" name="Picture 2" descr="Image result for wonderf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97" y="1237409"/>
            <a:ext cx="6908006" cy="431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41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Boring </a:t>
            </a:r>
            <a:endParaRPr lang="en-US" dirty="0"/>
          </a:p>
        </p:txBody>
      </p:sp>
      <p:pic>
        <p:nvPicPr>
          <p:cNvPr id="17410" name="Picture 2" descr="Image result for bo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482" y="1583411"/>
            <a:ext cx="6149036" cy="3812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18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Mean / Rude </a:t>
            </a:r>
            <a:endParaRPr lang="en-US" dirty="0"/>
          </a:p>
        </p:txBody>
      </p:sp>
      <p:pic>
        <p:nvPicPr>
          <p:cNvPr id="18434" name="Picture 2" descr="Image result for r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27" y="1585456"/>
            <a:ext cx="5151510" cy="3797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8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pPr algn="ctr"/>
            <a:r>
              <a:rPr lang="en-US" dirty="0" smtClean="0"/>
              <a:t>Smart / Clever / </a:t>
            </a:r>
            <a:r>
              <a:rPr lang="en-US" dirty="0"/>
              <a:t>I</a:t>
            </a:r>
            <a:r>
              <a:rPr lang="en-US" dirty="0" smtClean="0"/>
              <a:t>ntelligent </a:t>
            </a:r>
            <a:endParaRPr lang="en-US" dirty="0"/>
          </a:p>
        </p:txBody>
      </p:sp>
      <p:pic>
        <p:nvPicPr>
          <p:cNvPr id="19458" name="Picture 2" descr="Image result for cl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29" y="1530134"/>
            <a:ext cx="6428942" cy="3847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>
            <a:normAutofit fontScale="90000"/>
          </a:bodyPr>
          <a:lstStyle/>
          <a:p>
            <a:pPr algn="ctr"/>
            <a:r>
              <a:rPr lang="en-US" dirty="0" smtClean="0"/>
              <a:t>Exciting / Thrilling / </a:t>
            </a:r>
            <a:br>
              <a:rPr lang="en-US" dirty="0" smtClean="0"/>
            </a:br>
            <a:r>
              <a:rPr lang="en-US" dirty="0" smtClean="0"/>
              <a:t>Exhilarating    </a:t>
            </a:r>
            <a:endParaRPr lang="en-US" dirty="0"/>
          </a:p>
        </p:txBody>
      </p:sp>
      <p:pic>
        <p:nvPicPr>
          <p:cNvPr id="20482" name="Picture 2" descr="Image result for roller co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38" y="1766454"/>
            <a:ext cx="7364016" cy="366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67544" y="1785930"/>
            <a:ext cx="8208912" cy="1250165"/>
          </a:xfrm>
        </p:spPr>
        <p:txBody>
          <a:bodyPr lIns="71323" tIns="35662" rIns="71323" bIns="35662">
            <a:normAutofit fontScale="90000"/>
          </a:bodyPr>
          <a:lstStyle/>
          <a:p>
            <a:r>
              <a:rPr lang="en-US" dirty="0" smtClean="0"/>
              <a:t>Valuable / Worthless / Priceless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diamo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18" y="1133499"/>
            <a:ext cx="6922294" cy="43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7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Which is an opinion?</a:t>
            </a:r>
          </a:p>
          <a:p>
            <a:r>
              <a:rPr lang="en-US" altLang="ko-KR" dirty="0" smtClean="0"/>
              <a:t>Which is a fact? </a:t>
            </a:r>
          </a:p>
          <a:p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Opinion </a:t>
            </a:r>
            <a:r>
              <a:rPr lang="en-US" altLang="ko-KR" dirty="0" err="1" smtClean="0"/>
              <a:t>vs</a:t>
            </a:r>
            <a:r>
              <a:rPr lang="en-US" altLang="ko-KR" dirty="0" smtClean="0"/>
              <a:t> Fact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74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old 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38" y="753341"/>
            <a:ext cx="5715000" cy="41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9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famil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8430"/>
            <a:ext cx="612068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82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lIns="71323" tIns="35662" rIns="71323" bIns="35662"/>
          <a:lstStyle/>
          <a:p>
            <a:r>
              <a:rPr lang="en-US" dirty="0" smtClean="0"/>
              <a:t>Useful / Useless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7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4578" name="Picture 2" descr="Image result for hammer 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7582">
            <a:off x="2052412" y="1312131"/>
            <a:ext cx="4770947" cy="272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6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5602" name="Picture 2" descr="Image result for usel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00" y="1140113"/>
            <a:ext cx="6986588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26" name="Picture 2" descr="Image result for ha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284" y="1235604"/>
            <a:ext cx="58864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21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lIns="71323" tIns="35662" rIns="71323" bIns="35662"/>
          <a:lstStyle/>
          <a:p>
            <a:r>
              <a:rPr lang="en-US" dirty="0" smtClean="0"/>
              <a:t>Difficult / Easy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8674" name="Picture 2" descr="Image result for easy m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307" y="1116361"/>
            <a:ext cx="3925412" cy="37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7650" name="Picture 2" descr="Image result for complicated m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2" y="553244"/>
            <a:ext cx="9192225" cy="458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9698" name="Picture 2" descr="Image result for arch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70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ko-KR" dirty="0" smtClean="0"/>
              <a:t>Opinions are not wrong, they’re just different from yours.  </a:t>
            </a:r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00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lIns="71323" tIns="35662" rIns="71323" bIns="35662"/>
          <a:lstStyle/>
          <a:p>
            <a:r>
              <a:rPr lang="en-US" dirty="0" smtClean="0"/>
              <a:t>Clean / Dirty (messy) 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0722" name="Picture 2" descr="Image result for clean r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844"/>
            <a:ext cx="9144000" cy="610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6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1746" name="Picture 2" descr="Image result for dirty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5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2770" name="Picture 2" descr="Image result for dir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lIns="71323" tIns="35662" rIns="71323" bIns="35662"/>
          <a:lstStyle/>
          <a:p>
            <a:r>
              <a:rPr lang="en-US" dirty="0" smtClean="0"/>
              <a:t>Smart / Stupid (dumb) 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3794" name="Picture 2" descr="Image result for 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66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4818" name="Picture 2" descr="Image result for stup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72" y="232953"/>
            <a:ext cx="5276201" cy="533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97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35842" name="Picture 2" descr="Image result for stup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57" y="829469"/>
            <a:ext cx="6908006" cy="43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1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What do you think about… ?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Image result for thou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13484"/>
            <a:ext cx="20955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1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552" y="337220"/>
            <a:ext cx="8318729" cy="532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9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88724" y="3887930"/>
            <a:ext cx="2244436" cy="514856"/>
          </a:xfrm>
        </p:spPr>
        <p:txBody>
          <a:bodyPr lIns="71323" tIns="35662" rIns="71323" bIns="35662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interesting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192" y="922455"/>
            <a:ext cx="2857499" cy="278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33294 -0.4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-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1295951"/>
            <a:ext cx="8440414" cy="380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1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129308"/>
            <a:ext cx="852339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65667" y="265212"/>
            <a:ext cx="8554805" cy="1152128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What do you think about</a:t>
            </a:r>
            <a:br>
              <a:rPr lang="en-US" altLang="ko-KR" dirty="0" smtClean="0"/>
            </a:br>
            <a:r>
              <a:rPr lang="en-US" altLang="ko-KR" dirty="0" smtClean="0"/>
              <a:t> </a:t>
            </a:r>
            <a:r>
              <a:rPr lang="en-US" altLang="ko-KR" b="1" dirty="0" smtClean="0"/>
              <a:t>cafeteria food? </a:t>
            </a:r>
            <a:endParaRPr lang="ko-KR" altLang="en-US" dirty="0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21396"/>
            <a:ext cx="5027712" cy="3355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5616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40122" y="696184"/>
            <a:ext cx="7643866" cy="1250165"/>
          </a:xfrm>
        </p:spPr>
        <p:txBody>
          <a:bodyPr/>
          <a:lstStyle/>
          <a:p>
            <a:r>
              <a:rPr lang="en-US" altLang="ko-KR" dirty="0" smtClean="0"/>
              <a:t>“What do you think about?”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11560" y="2065412"/>
            <a:ext cx="7500990" cy="3312368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altLang="ko-KR" dirty="0" smtClean="0"/>
              <a:t>One person takes a card and reads the question.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altLang="ko-KR" dirty="0" smtClean="0"/>
              <a:t>The other students can offer their opinion.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altLang="ko-KR" dirty="0" smtClean="0"/>
              <a:t>The reader chooses the best answer. 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altLang="ko-KR" dirty="0" smtClean="0"/>
              <a:t>That person keeps the card and asks the next question.  </a:t>
            </a:r>
          </a:p>
          <a:p>
            <a:pPr marL="457200" indent="-457200" algn="l">
              <a:buFont typeface="+mj-lt"/>
              <a:buAutoNum type="arabicPeriod"/>
            </a:pPr>
            <a:endParaRPr lang="en-US" altLang="ko-KR" dirty="0"/>
          </a:p>
          <a:p>
            <a:r>
              <a:rPr lang="en-US" altLang="ko-KR" dirty="0" smtClean="0">
                <a:solidFill>
                  <a:srgbClr val="C00000"/>
                </a:solidFill>
              </a:rPr>
              <a:t>Whoever has the most cards is the winner.</a:t>
            </a:r>
          </a:p>
        </p:txBody>
      </p:sp>
      <p:pic>
        <p:nvPicPr>
          <p:cNvPr id="4" name="Picture 2" descr="Image result for thou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90783"/>
            <a:ext cx="20955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13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Follow-up Questions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75268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Which was the most difficult question to answer?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7349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What do you want to learn more about?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2924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Bonus: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Shower Thoughts</a:t>
            </a:r>
            <a:endParaRPr lang="ko-KR" altLang="en-US" dirty="0"/>
          </a:p>
        </p:txBody>
      </p:sp>
      <p:pic>
        <p:nvPicPr>
          <p:cNvPr id="13314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4177"/>
            <a:ext cx="9323611" cy="52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76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6" y="223562"/>
            <a:ext cx="9163053" cy="529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23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8939"/>
            <a:ext cx="7524328" cy="55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768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Interesting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  <a:noFill/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It’s ancient.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 descr="Image result for old bo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923" y="1231725"/>
            <a:ext cx="3592657" cy="264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7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2148 -0.4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2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94828"/>
            <a:ext cx="10304338" cy="581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1929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74"/>
            <a:ext cx="9144000" cy="54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8837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22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1422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482" name="Picture 2" descr="Image result for a pizza will show up at my do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820"/>
            <a:ext cx="9180512" cy="572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8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192" cy="60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7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8434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206"/>
            <a:ext cx="9144000" cy="533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80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210"/>
            <a:ext cx="9361040" cy="526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28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87" y="193204"/>
            <a:ext cx="9219051" cy="537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9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58"/>
            <a:ext cx="9144000" cy="56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7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244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6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Interesting</a:t>
            </a: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colorful.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Ancient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0" y="-1428750"/>
            <a:ext cx="0" cy="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345332"/>
            <a:ext cx="4140949" cy="232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29414 -0.281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3554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232448"/>
            <a:ext cx="9324528" cy="524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9458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300"/>
            <a:ext cx="9900592" cy="391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55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1506" name="Picture 2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07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37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2532" name="Picture 4" descr="Image result for shower thou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1"/>
            <a:ext cx="9144000" cy="57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78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4578" name="Picture 2" descr="Image result for there's no reason for the alphabet to be in that 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166836"/>
            <a:ext cx="6130652" cy="613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5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Interesting</a:t>
            </a: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244436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It’s hot.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Ancient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Colorful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 descr="Image result for hot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05" y="1524600"/>
            <a:ext cx="1922472" cy="224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5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069 -0.18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4691" y="1584613"/>
            <a:ext cx="2369127" cy="514856"/>
          </a:xfrm>
        </p:spPr>
        <p:txBody>
          <a:bodyPr lIns="71323" tIns="35662" rIns="71323" bIns="35662"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Interesting</a:t>
            </a:r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3288724" y="3887930"/>
            <a:ext cx="2507412" cy="514856"/>
          </a:xfrm>
          <a:prstGeom prst="rect">
            <a:avLst/>
          </a:prstGeom>
        </p:spPr>
        <p:txBody>
          <a:bodyPr vert="horz" lIns="71323" tIns="35662" rIns="71323" bIns="35662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He’s incredible.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6060498" y="1651000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Ancient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6060498" y="2245591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Colorful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6060498" y="2840183"/>
            <a:ext cx="2369127" cy="51485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Hot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303477" y="238107"/>
            <a:ext cx="7868924" cy="783153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rtl="0" eaLnBrk="1" latinLnBrk="1" hangingPunct="1">
              <a:spcBef>
                <a:spcPct val="0"/>
              </a:spcBef>
              <a:buNone/>
              <a:defRPr kumimoji="0" sz="4400" b="0" kern="1200" spc="100">
                <a:ln w="18000">
                  <a:noFill/>
                  <a:prstDash val="solid"/>
                </a:ln>
                <a:solidFill>
                  <a:schemeClr val="tx1"/>
                </a:solidFill>
                <a:effectLst>
                  <a:outerShdw blurRad="44450" dist="25400" dir="2700000" algn="tl" rotWithShape="0">
                    <a:schemeClr val="bg1">
                      <a:alpha val="51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1" hangingPunct="1">
              <a:defRPr kumimoji="0">
                <a:solidFill>
                  <a:schemeClr val="tx2"/>
                </a:solidFill>
              </a:defRPr>
            </a:lvl2pPr>
            <a:lvl3pPr eaLnBrk="1" latinLnBrk="1" hangingPunct="1">
              <a:defRPr kumimoji="0">
                <a:solidFill>
                  <a:schemeClr val="tx2"/>
                </a:solidFill>
              </a:defRPr>
            </a:lvl3pPr>
            <a:lvl4pPr eaLnBrk="1" latinLnBrk="1" hangingPunct="1">
              <a:defRPr kumimoji="0">
                <a:solidFill>
                  <a:schemeClr val="tx2"/>
                </a:solidFill>
              </a:defRPr>
            </a:lvl4pPr>
            <a:lvl5pPr eaLnBrk="1" latinLnBrk="1" hangingPunct="1">
              <a:defRPr kumimoji="0">
                <a:solidFill>
                  <a:schemeClr val="tx2"/>
                </a:solidFill>
              </a:defRPr>
            </a:lvl5pPr>
            <a:lvl6pPr eaLnBrk="1" latinLnBrk="1" hangingPunct="1">
              <a:defRPr kumimoji="0">
                <a:solidFill>
                  <a:schemeClr val="tx2"/>
                </a:solidFill>
              </a:defRPr>
            </a:lvl6pPr>
            <a:lvl7pPr eaLnBrk="1" latinLnBrk="1" hangingPunct="1">
              <a:defRPr kumimoji="0">
                <a:solidFill>
                  <a:schemeClr val="tx2"/>
                </a:solidFill>
              </a:defRPr>
            </a:lvl7pPr>
            <a:lvl8pPr eaLnBrk="1" latinLnBrk="1" hangingPunct="1">
              <a:defRPr kumimoji="0">
                <a:solidFill>
                  <a:schemeClr val="tx2"/>
                </a:solidFill>
              </a:defRPr>
            </a:lvl8pPr>
            <a:lvl9pPr eaLnBrk="1" latinLnBrk="1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n-US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Opinion 			OR			 </a:t>
            </a:r>
            <a:r>
              <a:rPr lang="en-US" altLang="ko-KR" sz="24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Fact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8" y="1259366"/>
            <a:ext cx="3878382" cy="25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1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328 -0.31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고구려 벽화">
  <a:themeElements>
    <a:clrScheme name="고구려 벽화">
      <a:dk1>
        <a:sysClr val="windowText" lastClr="000000"/>
      </a:dk1>
      <a:lt1>
        <a:sysClr val="window" lastClr="FFFFFF"/>
      </a:lt1>
      <a:dk2>
        <a:srgbClr val="433021"/>
      </a:dk2>
      <a:lt2>
        <a:srgbClr val="E8D8CA"/>
      </a:lt2>
      <a:accent1>
        <a:srgbClr val="E49458"/>
      </a:accent1>
      <a:accent2>
        <a:srgbClr val="74AD8D"/>
      </a:accent2>
      <a:accent3>
        <a:srgbClr val="D4AC30"/>
      </a:accent3>
      <a:accent4>
        <a:srgbClr val="7BA5BE"/>
      </a:accent4>
      <a:accent5>
        <a:srgbClr val="E4A098"/>
      </a:accent5>
      <a:accent6>
        <a:srgbClr val="70B4B7"/>
      </a:accent6>
      <a:hlink>
        <a:srgbClr val="008685"/>
      </a:hlink>
      <a:folHlink>
        <a:srgbClr val="EA5A23"/>
      </a:folHlink>
    </a:clrScheme>
    <a:fontScheme name="고구려 벽화">
      <a:maj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eorgia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견명조"/>
        <a:font script="Hans" typeface="宋体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고구려 벽화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60000">
              <a:schemeClr val="phClr">
                <a:tint val="100000"/>
                <a:shade val="55000"/>
                <a:hueMod val="100000"/>
                <a:satMod val="100000"/>
              </a:schemeClr>
            </a:gs>
          </a:gsLst>
          <a:path path="circle">
            <a:fillToRect l="50000" t="90000" r="50000" b="10000"/>
          </a:path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3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Hunting</Template>
  <TotalTime>107</TotalTime>
  <Words>336</Words>
  <Application>Microsoft Office PowerPoint</Application>
  <PresentationFormat>화면 슬라이드 쇼(16:10)</PresentationFormat>
  <Paragraphs>121</Paragraphs>
  <Slides>74</Slides>
  <Notes>3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74</vt:i4>
      </vt:variant>
    </vt:vector>
  </HeadingPairs>
  <TitlesOfParts>
    <vt:vector size="75" baseType="lpstr">
      <vt:lpstr>고구려 벽화</vt:lpstr>
      <vt:lpstr>My Opinion</vt:lpstr>
      <vt:lpstr>What is opinion?  </vt:lpstr>
      <vt:lpstr>Opinion vs Fact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Opinion    OR    Fact</vt:lpstr>
      <vt:lpstr>How to Express Your Opinion:  </vt:lpstr>
      <vt:lpstr>Can you think of something  that fits the adjective? </vt:lpstr>
      <vt:lpstr>Beautiful / Pretty /  Gorgeous / Good-looking</vt:lpstr>
      <vt:lpstr>Handsome / Good-looking</vt:lpstr>
      <vt:lpstr>Cute / Adorable </vt:lpstr>
      <vt:lpstr>Ugly / Disgusting   </vt:lpstr>
      <vt:lpstr>Good / Better / Best </vt:lpstr>
      <vt:lpstr>Bad / Worse / Worst </vt:lpstr>
      <vt:lpstr>Amazing / Fantastic /  Wonderful / Incredible </vt:lpstr>
      <vt:lpstr>Boring </vt:lpstr>
      <vt:lpstr>Mean / Rude </vt:lpstr>
      <vt:lpstr>Smart / Clever / Intelligent </vt:lpstr>
      <vt:lpstr>Exciting / Thrilling /  Exhilarating    </vt:lpstr>
      <vt:lpstr>Valuable / Worthless / Priceless </vt:lpstr>
      <vt:lpstr>PowerPoint 프레젠테이션</vt:lpstr>
      <vt:lpstr>PowerPoint 프레젠테이션</vt:lpstr>
      <vt:lpstr>PowerPoint 프레젠테이션</vt:lpstr>
      <vt:lpstr>Useful / Useless </vt:lpstr>
      <vt:lpstr>PowerPoint 프레젠테이션</vt:lpstr>
      <vt:lpstr>PowerPoint 프레젠테이션</vt:lpstr>
      <vt:lpstr>PowerPoint 프레젠테이션</vt:lpstr>
      <vt:lpstr>Difficult / Easy </vt:lpstr>
      <vt:lpstr>PowerPoint 프레젠테이션</vt:lpstr>
      <vt:lpstr>PowerPoint 프레젠테이션</vt:lpstr>
      <vt:lpstr>PowerPoint 프레젠테이션</vt:lpstr>
      <vt:lpstr>Clean / Dirty (messy)  </vt:lpstr>
      <vt:lpstr>PowerPoint 프레젠테이션</vt:lpstr>
      <vt:lpstr>PowerPoint 프레젠테이션</vt:lpstr>
      <vt:lpstr>PowerPoint 프레젠테이션</vt:lpstr>
      <vt:lpstr>Smart / Stupid (dumb)  </vt:lpstr>
      <vt:lpstr>PowerPoint 프레젠테이션</vt:lpstr>
      <vt:lpstr>PowerPoint 프레젠테이션</vt:lpstr>
      <vt:lpstr>PowerPoint 프레젠테이션</vt:lpstr>
      <vt:lpstr>What do you think about… ?</vt:lpstr>
      <vt:lpstr>PowerPoint 프레젠테이션</vt:lpstr>
      <vt:lpstr>PowerPoint 프레젠테이션</vt:lpstr>
      <vt:lpstr>PowerPoint 프레젠테이션</vt:lpstr>
      <vt:lpstr>What do you think about  cafeteria food? </vt:lpstr>
      <vt:lpstr>“What do you think about?”</vt:lpstr>
      <vt:lpstr>Follow-up Questions</vt:lpstr>
      <vt:lpstr>Which was the most difficult question to answer?</vt:lpstr>
      <vt:lpstr>What do you want to learn more about? </vt:lpstr>
      <vt:lpstr>Bonus: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Opnion</dc:title>
  <dc:creator>user</dc:creator>
  <cp:lastModifiedBy>user</cp:lastModifiedBy>
  <cp:revision>21</cp:revision>
  <dcterms:created xsi:type="dcterms:W3CDTF">2017-11-14T23:22:20Z</dcterms:created>
  <dcterms:modified xsi:type="dcterms:W3CDTF">2017-11-27T03:12:33Z</dcterms:modified>
</cp:coreProperties>
</file>