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306" r:id="rId14"/>
    <p:sldId id="295" r:id="rId15"/>
    <p:sldId id="30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74" r:id="rId35"/>
    <p:sldId id="307" r:id="rId36"/>
    <p:sldId id="309" r:id="rId37"/>
    <p:sldId id="308" r:id="rId38"/>
    <p:sldId id="310" r:id="rId39"/>
    <p:sldId id="314" r:id="rId40"/>
    <p:sldId id="311" r:id="rId41"/>
    <p:sldId id="315" r:id="rId42"/>
    <p:sldId id="312" r:id="rId43"/>
    <p:sldId id="313" r:id="rId44"/>
    <p:sldId id="259" r:id="rId45"/>
    <p:sldId id="260" r:id="rId46"/>
    <p:sldId id="261" r:id="rId47"/>
    <p:sldId id="262" r:id="rId48"/>
    <p:sldId id="263" r:id="rId49"/>
    <p:sldId id="264" r:id="rId50"/>
    <p:sldId id="265" r:id="rId51"/>
    <p:sldId id="266" r:id="rId52"/>
    <p:sldId id="268" r:id="rId53"/>
    <p:sldId id="269" r:id="rId54"/>
    <p:sldId id="270" r:id="rId55"/>
    <p:sldId id="271" r:id="rId56"/>
    <p:sldId id="272" r:id="rId57"/>
    <p:sldId id="273" r:id="rId58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86450-7529-4166-9E88-5AFE3A4928C1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2A024-5627-4F7F-B1CB-AF0330CD69C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mtClean="0"/>
              <a:t>Compare and Contrast</a:t>
            </a:r>
            <a:endParaRPr lang="ko-KR" altLang="en-US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Strong</a:t>
            </a:r>
            <a:endParaRPr lang="en-CA" smtClean="0"/>
          </a:p>
        </p:txBody>
      </p:sp>
      <p:pic>
        <p:nvPicPr>
          <p:cNvPr id="19458" name="Picture 2" descr="http://urdirt.com/wp-content/uploads/2009/12/mariusz-pudzianowsk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500063"/>
            <a:ext cx="3686175" cy="5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063" y="2857500"/>
            <a:ext cx="3143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Stronger</a:t>
            </a:r>
          </a:p>
          <a:p>
            <a:r>
              <a:rPr lang="en-US" altLang="ko-KR" sz="4800">
                <a:latin typeface="Calibri" pitchFamily="34" charset="0"/>
                <a:ea typeface="굴림" charset="-127"/>
              </a:rPr>
              <a:t>Strongest</a:t>
            </a:r>
            <a:endParaRPr lang="en-CA" sz="4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Sexy</a:t>
            </a:r>
            <a:endParaRPr lang="en-CA" smtClean="0"/>
          </a:p>
        </p:txBody>
      </p:sp>
      <p:pic>
        <p:nvPicPr>
          <p:cNvPr id="22530" name="Picture 2" descr="http://images.psxextreme.com/wallpapers/ps3/megan_fox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6083" y="2214554"/>
            <a:ext cx="7142197" cy="4464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29000" y="285750"/>
            <a:ext cx="3143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Sexier  </a:t>
            </a:r>
          </a:p>
          <a:p>
            <a:r>
              <a:rPr lang="en-US" altLang="ko-KR" sz="4800">
                <a:latin typeface="Calibri" pitchFamily="34" charset="0"/>
                <a:ea typeface="굴림" charset="-127"/>
              </a:rPr>
              <a:t>Sexiest</a:t>
            </a:r>
            <a:endParaRPr lang="en-CA" sz="4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Happy</a:t>
            </a:r>
            <a:endParaRPr lang="en-CA" smtClean="0"/>
          </a:p>
        </p:txBody>
      </p:sp>
      <p:pic>
        <p:nvPicPr>
          <p:cNvPr id="12292" name="Picture 2" descr="http://www.quotesarcade.com/graphics/happiness/happiness_quotes_graphics_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-187325"/>
            <a:ext cx="5643562" cy="70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063" y="2857500"/>
            <a:ext cx="3143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Happier</a:t>
            </a:r>
          </a:p>
          <a:p>
            <a:r>
              <a:rPr lang="en-US" altLang="ko-KR" sz="4800">
                <a:latin typeface="Calibri" pitchFamily="34" charset="0"/>
                <a:ea typeface="굴림" charset="-127"/>
              </a:rPr>
              <a:t>Happiest</a:t>
            </a:r>
            <a:endParaRPr lang="en-CA" sz="4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dirty="0" smtClean="0">
                <a:ea typeface="굴림" charset="-127"/>
              </a:rPr>
              <a:t>Intelligence </a:t>
            </a:r>
            <a:endParaRPr lang="en-CA" dirty="0" smtClean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063" y="2857500"/>
            <a:ext cx="31432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 dirty="0" smtClean="0">
                <a:latin typeface="Calibri" pitchFamily="34" charset="0"/>
                <a:ea typeface="굴림" charset="-127"/>
              </a:rPr>
              <a:t>Smarter</a:t>
            </a:r>
          </a:p>
          <a:p>
            <a:r>
              <a:rPr lang="en-US" sz="4800" dirty="0" smtClean="0">
                <a:latin typeface="Calibri" pitchFamily="34" charset="0"/>
                <a:ea typeface="굴림" charset="-127"/>
              </a:rPr>
              <a:t>Smartest </a:t>
            </a:r>
            <a:endParaRPr lang="en-CA" sz="4800" dirty="0">
              <a:latin typeface="Calibri" pitchFamily="34" charset="0"/>
            </a:endParaRPr>
          </a:p>
        </p:txBody>
      </p:sp>
      <p:pic>
        <p:nvPicPr>
          <p:cNvPr id="37890" name="Picture 2" descr="http://dugrp0jfcvjuv.cloudfront.net/wp-content/uploads/2014/09/visitor-tracking-intellig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2871" y="2132856"/>
            <a:ext cx="4551129" cy="47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ko-KR" dirty="0" smtClean="0">
                <a:ea typeface="굴림" charset="-127"/>
              </a:rPr>
              <a:t>Strange Comparatives (</a:t>
            </a:r>
            <a:r>
              <a:rPr lang="en-US" altLang="ko-KR" dirty="0" err="1" smtClean="0">
                <a:ea typeface="굴림" charset="-127"/>
              </a:rPr>
              <a:t>morallity</a:t>
            </a:r>
            <a:r>
              <a:rPr lang="en-US" altLang="ko-KR" dirty="0" smtClean="0">
                <a:ea typeface="굴림" charset="-127"/>
              </a:rPr>
              <a:t>)</a:t>
            </a:r>
            <a:endParaRPr lang="en-CA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Good</a:t>
            </a:r>
          </a:p>
          <a:p>
            <a:pPr eaLnBrk="1" hangingPunct="1"/>
            <a:endParaRPr lang="en-US" altLang="ko-KR" smtClean="0">
              <a:ea typeface="굴림" charset="-127"/>
            </a:endParaRPr>
          </a:p>
          <a:p>
            <a:pPr eaLnBrk="1" hangingPunct="1"/>
            <a:endParaRPr lang="en-US" altLang="ko-KR" smtClean="0">
              <a:ea typeface="굴림" charset="-127"/>
            </a:endParaRPr>
          </a:p>
          <a:p>
            <a:pPr eaLnBrk="1" hangingPunct="1"/>
            <a:endParaRPr lang="en-US" altLang="ko-KR" smtClean="0">
              <a:ea typeface="굴림" charset="-127"/>
            </a:endParaRPr>
          </a:p>
          <a:p>
            <a:pPr eaLnBrk="1" hangingPunct="1"/>
            <a:r>
              <a:rPr lang="en-US" altLang="ko-KR" smtClean="0">
                <a:ea typeface="굴림" charset="-127"/>
              </a:rPr>
              <a:t>Bad</a:t>
            </a:r>
            <a:endParaRPr lang="en-CA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0" y="1714500"/>
            <a:ext cx="3143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Better</a:t>
            </a:r>
          </a:p>
          <a:p>
            <a:r>
              <a:rPr lang="en-US" altLang="ko-KR" sz="4800">
                <a:latin typeface="Calibri" pitchFamily="34" charset="0"/>
                <a:ea typeface="굴림" charset="-127"/>
              </a:rPr>
              <a:t>Best</a:t>
            </a:r>
            <a:endParaRPr lang="en-CA" sz="4800"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99792" y="3717032"/>
            <a:ext cx="3143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 dirty="0">
                <a:latin typeface="Calibri" pitchFamily="34" charset="0"/>
                <a:ea typeface="굴림" charset="-127"/>
              </a:rPr>
              <a:t>Worse</a:t>
            </a:r>
          </a:p>
          <a:p>
            <a:r>
              <a:rPr lang="en-US" altLang="ko-KR" sz="4800" dirty="0">
                <a:latin typeface="Calibri" pitchFamily="34" charset="0"/>
                <a:ea typeface="굴림" charset="-127"/>
              </a:rPr>
              <a:t>Worst </a:t>
            </a:r>
            <a:endParaRPr lang="en-CA" sz="4800" dirty="0">
              <a:latin typeface="Calibri" pitchFamily="34" charset="0"/>
            </a:endParaRPr>
          </a:p>
        </p:txBody>
      </p:sp>
      <p:pic>
        <p:nvPicPr>
          <p:cNvPr id="36866" name="Picture 2" descr="http://4.bp.blogspot.com/-7pv7-DwgcK0/TfYec9_orcI/AAAAAAAAAI8/5vBlyB-uLLA/s1600/homer-angel-deveil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C3131"/>
              </a:clrFrom>
              <a:clrTo>
                <a:srgbClr val="9C313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79979" y="3284983"/>
            <a:ext cx="4764021" cy="3573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ko-KR" dirty="0" smtClean="0">
                <a:ea typeface="굴림" charset="-127"/>
              </a:rPr>
              <a:t>Strange Comparatives (attractiveness)</a:t>
            </a:r>
            <a:endParaRPr lang="en-CA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9512" y="1772816"/>
            <a:ext cx="89644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4800" dirty="0" smtClean="0">
                <a:solidFill>
                  <a:srgbClr val="C00000"/>
                </a:solidFill>
                <a:latin typeface="Calibri" pitchFamily="34" charset="0"/>
                <a:ea typeface="굴림" charset="-127"/>
              </a:rPr>
              <a:t>More beautiful	Most beautiful</a:t>
            </a:r>
          </a:p>
          <a:p>
            <a:r>
              <a:rPr lang="en-US" sz="4800" dirty="0" smtClean="0">
                <a:solidFill>
                  <a:srgbClr val="C00000"/>
                </a:solidFill>
                <a:latin typeface="Calibri" pitchFamily="34" charset="0"/>
                <a:ea typeface="굴림" charset="-127"/>
              </a:rPr>
              <a:t>More handsome	Most handsome</a:t>
            </a:r>
            <a:endParaRPr lang="en-CA" sz="4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3501008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4800" dirty="0" smtClean="0">
                <a:solidFill>
                  <a:srgbClr val="7030A0"/>
                </a:solidFill>
                <a:latin typeface="Calibri" pitchFamily="34" charset="0"/>
                <a:ea typeface="굴림" charset="-127"/>
              </a:rPr>
              <a:t>Less beautiful		Least Beautiful</a:t>
            </a:r>
          </a:p>
          <a:p>
            <a:r>
              <a:rPr lang="en-US" sz="4800" dirty="0" smtClean="0">
                <a:solidFill>
                  <a:srgbClr val="7030A0"/>
                </a:solidFill>
                <a:latin typeface="Calibri" pitchFamily="34" charset="0"/>
                <a:ea typeface="굴림" charset="-127"/>
              </a:rPr>
              <a:t>Less Handsome	Least Handsome </a:t>
            </a:r>
            <a:endParaRPr lang="en-CA" sz="4800" dirty="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Compare these:</a:t>
            </a:r>
            <a:endParaRPr lang="en-CA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Snail, cheetah  </a:t>
            </a:r>
            <a:endParaRPr lang="en-CA" smtClean="0"/>
          </a:p>
        </p:txBody>
      </p:sp>
      <p:pic>
        <p:nvPicPr>
          <p:cNvPr id="14340" name="Picture 2" descr="http://school.discoveryeducation.com/clipart/images/snai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88" y="857250"/>
            <a:ext cx="27146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http://www.onlineartdemos.co.uk/misc_images/on-easel/Cheetah/cheetah-oil-pain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188"/>
            <a:ext cx="61436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Compare these:</a:t>
            </a:r>
            <a:endParaRPr lang="en-CA" smtClean="0"/>
          </a:p>
        </p:txBody>
      </p:sp>
      <p:pic>
        <p:nvPicPr>
          <p:cNvPr id="15363" name="Picture 2" descr="http://www.idsnews.com/blogs/livebuzz/wp-content/uploads/tall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1212850"/>
            <a:ext cx="37861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16388" name="Picture 2" descr="http://www.vectorstock.com/assets/preview/105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0"/>
            <a:ext cx="6643687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17412" name="Picture 2" descr="http://s3.images.com/huge.0.3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714500"/>
            <a:ext cx="59563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Comparatives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Superhero duel</a:t>
            </a:r>
            <a:endParaRPr lang="ko-KR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18436" name="Picture 2" descr="http://scrapetv.com/News/News%20Pages/Business/images-2/Sean-Connery-as-james-bo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4938"/>
            <a:ext cx="4643438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http://www.inquisitr.com/wp-content/Sean-Conn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428750"/>
            <a:ext cx="38195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19460" name="Picture 4" descr="http://blog.silive.com/weather/2008/12/versoix-ice-storm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0488" y="0"/>
            <a:ext cx="5243512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" descr="http://www.piersonplaza.com/assets/images/de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75"/>
            <a:ext cx="49291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20484" name="Picture 2" descr="http://farm4.static.flickr.com/3271/3080867416_8bc82917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21508" name="Picture 2" descr="http://www.huggingbear.com/catalog/images/Snugg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1714500"/>
            <a:ext cx="38576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http://blog.oregonlive.com/themombeat/2009/02/rock_solid_solutions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38"/>
            <a:ext cx="53244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Game</a:t>
            </a:r>
            <a:endParaRPr lang="en-CA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Speed</a:t>
            </a:r>
          </a:p>
          <a:p>
            <a:pPr eaLnBrk="1" hangingPunct="1"/>
            <a:endParaRPr lang="en-US" altLang="ko-KR" smtClean="0">
              <a:ea typeface="굴림" charset="-127"/>
            </a:endParaRPr>
          </a:p>
          <a:p>
            <a:pPr eaLnBrk="1" hangingPunct="1"/>
            <a:r>
              <a:rPr lang="en-US" altLang="ko-KR" smtClean="0">
                <a:ea typeface="굴림" charset="-127"/>
              </a:rPr>
              <a:t>Power</a:t>
            </a:r>
          </a:p>
          <a:p>
            <a:pPr eaLnBrk="1" hangingPunct="1"/>
            <a:endParaRPr lang="en-US" altLang="ko-KR" smtClean="0">
              <a:ea typeface="굴림" charset="-127"/>
            </a:endParaRPr>
          </a:p>
          <a:p>
            <a:pPr eaLnBrk="1" hangingPunct="1"/>
            <a:r>
              <a:rPr lang="en-US" altLang="ko-KR" smtClean="0">
                <a:ea typeface="굴림" charset="-127"/>
              </a:rPr>
              <a:t>Size</a:t>
            </a:r>
          </a:p>
          <a:p>
            <a:pPr eaLnBrk="1" hangingPunct="1"/>
            <a:endParaRPr lang="en-US" altLang="ko-KR" smtClean="0">
              <a:ea typeface="굴림" charset="-127"/>
            </a:endParaRPr>
          </a:p>
          <a:p>
            <a:pPr eaLnBrk="1" hangingPunct="1"/>
            <a:r>
              <a:rPr lang="en-US" altLang="ko-KR" smtClean="0">
                <a:ea typeface="굴림" charset="-127"/>
              </a:rPr>
              <a:t>Intelligence</a:t>
            </a:r>
            <a:endParaRPr lang="en-CA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57438" y="1571625"/>
            <a:ext cx="5286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Fast,  Faster</a:t>
            </a:r>
            <a:endParaRPr lang="en-CA" sz="4800"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0" y="2500313"/>
            <a:ext cx="5286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Strong, Stronger  </a:t>
            </a:r>
            <a:endParaRPr lang="en-CA" sz="480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43125" y="3786188"/>
            <a:ext cx="52863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Big,  Bigger</a:t>
            </a:r>
            <a:endParaRPr lang="en-CA" sz="4800"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57563" y="5000625"/>
            <a:ext cx="5286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Smart, Smarter </a:t>
            </a:r>
            <a:endParaRPr lang="en-CA" sz="4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 build="allAtOnce"/>
      <p:bldP spid="7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static.comicvine.com/uploads/scale_super/0/40/1760194-superspi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4237"/>
            <a:ext cx="9144000" cy="5263763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12876" y="692696"/>
            <a:ext cx="4318248" cy="1179562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Hero </a:t>
            </a:r>
            <a:r>
              <a:rPr lang="en-US" altLang="ko-KR" dirty="0" err="1" smtClean="0"/>
              <a:t>vs</a:t>
            </a:r>
            <a:r>
              <a:rPr lang="en-US" altLang="ko-KR" dirty="0" smtClean="0"/>
              <a:t> Hero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ko-KR" altLang="en-US" dirty="0"/>
          </a:p>
        </p:txBody>
      </p:sp>
      <p:pic>
        <p:nvPicPr>
          <p:cNvPr id="2050" name="Picture 2" descr="http://nukethefridge.com/wp-content/uploads/2014/07/yUgwT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83946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 descr="http://www.bookspar.com/wp-content/uploads/2012/01/marvel-superhero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0"/>
            <a:ext cx="10972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8434" name="Picture 2" descr="http://luckynumberorange.com/wp-content/uploads/2014/02/XMEFullR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0560" y="0"/>
            <a:ext cx="104851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2" name="Picture 2" descr="http://www.ramonasentinel.com/wp-content/blogs.dir/12/files/2013/07/ComicCon-037.WEB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52649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What are comparatives?</a:t>
            </a:r>
            <a:endParaRPr lang="en-CA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Show the differences</a:t>
            </a:r>
          </a:p>
          <a:p>
            <a:pPr eaLnBrk="1" hangingPunct="1"/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63536" y="857248"/>
            <a:ext cx="6858002" cy="5143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08720"/>
            <a:ext cx="2772308" cy="408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44008" y="0"/>
            <a:ext cx="2386608" cy="724942"/>
          </a:xfrm>
        </p:spPr>
        <p:txBody>
          <a:bodyPr>
            <a:normAutofit/>
          </a:bodyPr>
          <a:lstStyle/>
          <a:p>
            <a:r>
              <a:rPr lang="en-US" altLang="ko-KR" sz="3200" dirty="0" err="1" smtClean="0">
                <a:solidFill>
                  <a:srgbClr val="C00000"/>
                </a:solidFill>
              </a:rPr>
              <a:t>Pteroman</a:t>
            </a:r>
            <a:endParaRPr lang="ko-KR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2123728" y="5301208"/>
            <a:ext cx="5040560" cy="14847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(100 points total)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Size:	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Power: 	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 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Speed:</a:t>
            </a:r>
            <a:r>
              <a:rPr kumimoji="0" lang="en-US" altLang="ko-KR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altLang="ko-KR" sz="1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Morality: 	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36 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Intelligence:	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Attractiveness:  	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ko-KR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allAtOnce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Rules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Two heroes will battle.</a:t>
            </a:r>
          </a:p>
          <a:p>
            <a:endParaRPr lang="en-US" altLang="ko-KR" dirty="0"/>
          </a:p>
          <a:p>
            <a:r>
              <a:rPr lang="en-US" altLang="ko-KR" dirty="0" smtClean="0">
                <a:solidFill>
                  <a:srgbClr val="002060"/>
                </a:solidFill>
              </a:rPr>
              <a:t>Roll the dice </a:t>
            </a:r>
          </a:p>
          <a:p>
            <a:pPr lvl="1">
              <a:buNone/>
            </a:pPr>
            <a:r>
              <a:rPr lang="en-US" altLang="ko-KR" dirty="0" smtClean="0">
                <a:solidFill>
                  <a:srgbClr val="0070C0"/>
                </a:solidFill>
              </a:rPr>
              <a:t>1 = size 		2 = Power 		3 = Speed, </a:t>
            </a:r>
          </a:p>
          <a:p>
            <a:pPr lvl="1">
              <a:buNone/>
            </a:pPr>
            <a:r>
              <a:rPr lang="en-US" altLang="ko-KR" dirty="0" smtClean="0">
                <a:solidFill>
                  <a:srgbClr val="0070C0"/>
                </a:solidFill>
              </a:rPr>
              <a:t>4 = Morality	5 = Intelligence	6 = Attractiveness </a:t>
            </a:r>
            <a:r>
              <a:rPr lang="en-US" altLang="ko-KR" dirty="0" smtClean="0">
                <a:solidFill>
                  <a:srgbClr val="002060"/>
                </a:solidFill>
              </a:rPr>
              <a:t> </a:t>
            </a:r>
            <a:endParaRPr lang="en-US" altLang="ko-KR" dirty="0">
              <a:solidFill>
                <a:srgbClr val="002060"/>
              </a:solidFill>
            </a:endParaRPr>
          </a:p>
          <a:p>
            <a:r>
              <a:rPr lang="en-US" altLang="ko-KR" dirty="0" smtClean="0">
                <a:solidFill>
                  <a:srgbClr val="002060"/>
                </a:solidFill>
              </a:rPr>
              <a:t>Flip a coin </a:t>
            </a:r>
          </a:p>
          <a:p>
            <a:pPr lvl="1">
              <a:buNone/>
            </a:pPr>
            <a:r>
              <a:rPr lang="en-US" altLang="ko-KR" dirty="0" smtClean="0">
                <a:solidFill>
                  <a:srgbClr val="0070C0"/>
                </a:solidFill>
              </a:rPr>
              <a:t>Heads = more		Tails = Less</a:t>
            </a:r>
          </a:p>
          <a:p>
            <a:pPr lvl="1">
              <a:buNone/>
            </a:pPr>
            <a:endParaRPr lang="en-US" altLang="ko-KR" dirty="0">
              <a:solidFill>
                <a:srgbClr val="002060"/>
              </a:solidFill>
            </a:endParaRPr>
          </a:p>
          <a:p>
            <a:r>
              <a:rPr lang="en-US" altLang="ko-KR" dirty="0" smtClean="0"/>
              <a:t>Whoever wins must use a comparative sentence.  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 rot="20125266">
            <a:off x="1295636" y="2566303"/>
            <a:ext cx="6552728" cy="1440160"/>
          </a:xfrm>
          <a:prstGeom prst="rect">
            <a:avLst/>
          </a:prstGeom>
          <a:effectLst>
            <a:outerShdw blurRad="165100" dist="139700" dir="1260000" sx="102000" sy="102000" algn="tl" rotWithShape="0">
              <a:prstClr val="black">
                <a:alpha val="41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One Alive Will Win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3558" name="Picture 6" descr="http://1.bp.blogspot.com/_WpfSvOqFcgU/Sm5H0PAEGwI/AAAAAAAAAX4/G8ZUUqP97ZQ/s1600/07270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0427"/>
            <a:ext cx="6012160" cy="5667573"/>
          </a:xfrm>
          <a:prstGeom prst="rect">
            <a:avLst/>
          </a:prstGeom>
          <a:noFill/>
        </p:spPr>
      </p:pic>
      <p:pic>
        <p:nvPicPr>
          <p:cNvPr id="23554" name="Picture 2" descr="http://www.cartooncritters.com/drawtoons/drawher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788" y="0"/>
            <a:ext cx="423521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 rot="16200000">
            <a:off x="-2747194" y="2747194"/>
            <a:ext cx="6610005" cy="1115616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dirty="0" smtClean="0"/>
              <a:t>  Superhero Name: _____________</a:t>
            </a:r>
            <a:endParaRPr lang="ko-KR" altLang="en-US" sz="3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 rot="16200000">
            <a:off x="4881736" y="2407096"/>
            <a:ext cx="6400800" cy="2123728"/>
          </a:xfrm>
        </p:spPr>
        <p:txBody>
          <a:bodyPr>
            <a:normAutofit/>
          </a:bodyPr>
          <a:lstStyle/>
          <a:p>
            <a:r>
              <a:rPr lang="en-US" altLang="ko-KR" sz="2000" i="1" dirty="0" smtClean="0"/>
              <a:t>(100 points total)</a:t>
            </a:r>
          </a:p>
          <a:p>
            <a:pPr algn="l"/>
            <a:r>
              <a:rPr lang="en-US" altLang="ko-KR" sz="2000" dirty="0" smtClean="0"/>
              <a:t>	Size:			Power:  </a:t>
            </a:r>
          </a:p>
          <a:p>
            <a:pPr algn="l"/>
            <a:r>
              <a:rPr lang="en-US" altLang="ko-KR" sz="2000" dirty="0" smtClean="0"/>
              <a:t>	Speed:			Morality:  </a:t>
            </a:r>
          </a:p>
          <a:p>
            <a:pPr algn="l"/>
            <a:r>
              <a:rPr lang="en-US" altLang="ko-KR" sz="2000" dirty="0" smtClean="0"/>
              <a:t>	Intelligence:</a:t>
            </a:r>
          </a:p>
          <a:p>
            <a:pPr algn="l"/>
            <a:r>
              <a:rPr lang="en-US" altLang="ko-KR" sz="2000" dirty="0" smtClean="0"/>
              <a:t>	Attractiveness:  </a:t>
            </a:r>
            <a:endParaRPr lang="ko-KR" altLang="en-US" sz="2000" dirty="0"/>
          </a:p>
        </p:txBody>
      </p:sp>
      <p:sp>
        <p:nvSpPr>
          <p:cNvPr id="4" name="직사각형 3"/>
          <p:cNvSpPr/>
          <p:nvPr/>
        </p:nvSpPr>
        <p:spPr>
          <a:xfrm>
            <a:off x="1043608" y="620688"/>
            <a:ext cx="5904656" cy="56166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Superlatives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Olympics / Class superlatives  </a:t>
            </a:r>
            <a:endParaRPr lang="ko-KR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Class Superlatives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Write your name on a card.</a:t>
            </a:r>
          </a:p>
          <a:p>
            <a:endParaRPr lang="en-US" altLang="ko-KR" dirty="0" smtClean="0">
              <a:solidFill>
                <a:srgbClr val="0070C0"/>
              </a:solidFill>
            </a:endParaRPr>
          </a:p>
          <a:p>
            <a:r>
              <a:rPr lang="en-US" altLang="ko-KR" dirty="0" smtClean="0">
                <a:solidFill>
                  <a:srgbClr val="0070C0"/>
                </a:solidFill>
              </a:rPr>
              <a:t>Pass the card around.</a:t>
            </a:r>
          </a:p>
          <a:p>
            <a:pPr lvl="1"/>
            <a:r>
              <a:rPr lang="en-US" altLang="ko-KR" dirty="0" smtClean="0">
                <a:solidFill>
                  <a:srgbClr val="0070C0"/>
                </a:solidFill>
              </a:rPr>
              <a:t>Everyone write a superlative about that student.  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err="1" smtClean="0"/>
              <a:t>Daedeok</a:t>
            </a:r>
            <a:r>
              <a:rPr lang="en-US" altLang="ko-KR" dirty="0" smtClean="0"/>
              <a:t> Olympics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Event 1 (strongest zombie) </a:t>
            </a:r>
            <a:endParaRPr lang="ko-KR" altLang="en-US" dirty="0"/>
          </a:p>
        </p:txBody>
      </p:sp>
      <p:pic>
        <p:nvPicPr>
          <p:cNvPr id="69634" name="Picture 2" descr="http://zombieportraits.com/wp-content/uploads/2013/02/random-acts-of-zombie-3-448x8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DFB"/>
              </a:clrFrom>
              <a:clrTo>
                <a:srgbClr val="FE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1340768"/>
            <a:ext cx="3024336" cy="5400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Event 2 (fastest speaking) </a:t>
            </a:r>
            <a:endParaRPr lang="ko-KR" altLang="en-US" dirty="0"/>
          </a:p>
        </p:txBody>
      </p:sp>
      <p:pic>
        <p:nvPicPr>
          <p:cNvPr id="67586" name="Picture 2" descr="http://static1.squarespace.com/static/54375f25e4b07ecd37a558db/t/54bb8407e4b0876afaba112f/1421575177867/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44824"/>
            <a:ext cx="4320480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3490" name="Picture 2" descr="http://www.getenglishlessons.com/wp-content/uploads/2008/06/Screenshot-2014-06-03-13.36.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576064"/>
            <a:ext cx="9788635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d</a:t>
            </a:r>
            <a:endParaRPr lang="en-CA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pic>
        <p:nvPicPr>
          <p:cNvPr id="4100" name="Picture 2" descr="C:\Users\Tim\Pictures\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1015682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Event 3 (smartest) </a:t>
            </a:r>
            <a:endParaRPr lang="ko-KR" altLang="en-US" dirty="0"/>
          </a:p>
        </p:txBody>
      </p:sp>
      <p:pic>
        <p:nvPicPr>
          <p:cNvPr id="66562" name="Picture 2" descr="http://www.free-for-kids.com/Brain%20Teasers/welcome-brain-teas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276872"/>
            <a:ext cx="3939749" cy="39783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682" name="Picture 2" descr="http://maknwaves.files.wordpress.com/2011/10/mist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956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Event 4 (fastest writing) </a:t>
            </a:r>
            <a:endParaRPr lang="ko-KR" altLang="en-US" dirty="0"/>
          </a:p>
        </p:txBody>
      </p:sp>
      <p:pic>
        <p:nvPicPr>
          <p:cNvPr id="65538" name="Picture 2" descr="http://www.santaclaraadulted.org/cms/lib2/CA01001641/Centricity/Domain/68/creative%20wri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6"/>
            <a:ext cx="9143977" cy="4005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Event 5 (strongest 2) </a:t>
            </a:r>
            <a:endParaRPr lang="ko-KR" altLang="en-US" dirty="0"/>
          </a:p>
        </p:txBody>
      </p:sp>
      <p:pic>
        <p:nvPicPr>
          <p:cNvPr id="64514" name="Picture 2" descr="http://fc05.deviantart.net/fs70/i/2010/353/f/6/arm_wrestle_by_tarorae-d356e2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8383"/>
            <a:ext cx="9144000" cy="550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Contrasting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378575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501008"/>
            <a:ext cx="5976664" cy="319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378575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501008"/>
            <a:ext cx="5760640" cy="320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557177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3"/>
            <a:ext cx="7920880" cy="49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92285"/>
            <a:ext cx="9144000" cy="225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dirty="0" smtClean="0">
                <a:ea typeface="굴림" charset="-127"/>
              </a:rPr>
              <a:t>Comparatives / Superlatives  </a:t>
            </a:r>
            <a:endParaRPr lang="en-CA" dirty="0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dirty="0" smtClean="0">
                <a:ea typeface="굴림" charset="-127"/>
              </a:rPr>
              <a:t>Fast </a:t>
            </a:r>
          </a:p>
          <a:p>
            <a:pPr eaLnBrk="1" hangingPunct="1"/>
            <a:r>
              <a:rPr lang="en-US" altLang="ko-KR" dirty="0" smtClean="0">
                <a:ea typeface="굴림" charset="-127"/>
              </a:rPr>
              <a:t>Faster</a:t>
            </a:r>
          </a:p>
          <a:p>
            <a:pPr eaLnBrk="1" hangingPunct="1"/>
            <a:r>
              <a:rPr lang="en-US" altLang="ko-KR" dirty="0" smtClean="0">
                <a:ea typeface="굴림" charset="-127"/>
              </a:rPr>
              <a:t>Fastest</a:t>
            </a:r>
          </a:p>
          <a:p>
            <a:pPr eaLnBrk="1" hangingPunct="1"/>
            <a:endParaRPr lang="en-CA" dirty="0" smtClean="0"/>
          </a:p>
        </p:txBody>
      </p:sp>
      <p:pic>
        <p:nvPicPr>
          <p:cNvPr id="5124" name="Picture 2" descr="http://www.ridegasscooters.com/images/sahara-gok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781300"/>
            <a:ext cx="28765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 descr="http://amteceurope.com/web_img/x_lego_ferrar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4048125"/>
            <a:ext cx="47625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1125538"/>
            <a:ext cx="36449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are they the same?</a:t>
            </a:r>
            <a:endParaRPr lang="ko-KR" altLang="en-US" dirty="0"/>
          </a:p>
        </p:txBody>
      </p:sp>
      <p:pic>
        <p:nvPicPr>
          <p:cNvPr id="7170" name="Picture 2" descr="http://blog.helpingadvisors.com/wp-content/uploads/2011/11/clock-post-image-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7740857" cy="3096344"/>
          </a:xfrm>
          <a:prstGeom prst="rect">
            <a:avLst/>
          </a:prstGeom>
          <a:noFill/>
        </p:spPr>
      </p:pic>
      <p:pic>
        <p:nvPicPr>
          <p:cNvPr id="7174" name="Picture 6" descr="http://www.merlinsundials.co.uk/RD15Holland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623420"/>
            <a:ext cx="2645537" cy="2234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are they different?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http://timigustafson.com/wp-content/uploads/2011/02/Green-Vegetables-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488832" cy="4977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How are they the same / different?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5602" name="Picture 2" descr="http://automobilesdeluxe.tv/wp-content/uploads/2008/08/jaguar-xk60-car-magaz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772816"/>
            <a:ext cx="9168907" cy="5085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Which one is best?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http://cdn2.bigcommerce.com/n-arxsrf/fhqhzj/product_images/uploaded_images/super-heroes-trivia-category-comic-trivia-night.jpg?t=13987257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9144000" cy="4003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Which one is worst?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4578" name="Picture 2" descr="https://chaudhrysufyan.files.wordpress.com/2012/02/fast-foo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396585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Which is most dangerous?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8674" name="Picture 2" descr="http://www.healthytimesblog.com/wp-content/uploads/2011/04/Coffe-alcohol-sug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7701" y="2708920"/>
            <a:ext cx="6586299" cy="4149080"/>
          </a:xfrm>
          <a:prstGeom prst="rect">
            <a:avLst/>
          </a:prstGeom>
          <a:noFill/>
        </p:spPr>
      </p:pic>
      <p:pic>
        <p:nvPicPr>
          <p:cNvPr id="28676" name="Picture 4" descr="http://www.mfablog.org/cigarette-sma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869160"/>
            <a:ext cx="1221600" cy="1628800"/>
          </a:xfrm>
          <a:prstGeom prst="rect">
            <a:avLst/>
          </a:prstGeom>
          <a:noFill/>
        </p:spPr>
      </p:pic>
      <p:pic>
        <p:nvPicPr>
          <p:cNvPr id="28678" name="Picture 6" descr="http://vignette1.wikia.nocookie.net/fallout/images/e/e0/BrushGun.png/revision/latest?cb=201102070702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8185499" cy="2046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Which would you give as a gift?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3556" name="Picture 4" descr="http://www.frugallivingnw.com/wp-content/uploads/2013/09/canned-unicorn-meat-on-amaz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509120"/>
            <a:ext cx="1946920" cy="2190286"/>
          </a:xfrm>
          <a:prstGeom prst="rect">
            <a:avLst/>
          </a:prstGeom>
          <a:noFill/>
        </p:spPr>
      </p:pic>
      <p:pic>
        <p:nvPicPr>
          <p:cNvPr id="23558" name="Picture 6" descr="http://ep.yimg.com/ca/I/yhst-54334793715728_2270_2573648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365104"/>
            <a:ext cx="2232248" cy="2363951"/>
          </a:xfrm>
          <a:prstGeom prst="rect">
            <a:avLst/>
          </a:prstGeom>
          <a:noFill/>
        </p:spPr>
      </p:pic>
      <p:pic>
        <p:nvPicPr>
          <p:cNvPr id="23560" name="Picture 8" descr="http://blog.dsientertainment.com/Portals/84617/images/C--Documents%20and%20Settings-ethies-Desktop-iarm_gag_gift_box-resized-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412776"/>
            <a:ext cx="3477971" cy="3016350"/>
          </a:xfrm>
          <a:prstGeom prst="rect">
            <a:avLst/>
          </a:prstGeom>
          <a:noFill/>
        </p:spPr>
      </p:pic>
      <p:pic>
        <p:nvPicPr>
          <p:cNvPr id="23562" name="Picture 10" descr="http://1.media.collegehumor.cvcdn.com/38/41/e20b95594aff68b4776c1ede54d0241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28800"/>
            <a:ext cx="3096344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play: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Take two </a:t>
            </a:r>
            <a:r>
              <a:rPr lang="en-US" dirty="0" smtClean="0">
                <a:solidFill>
                  <a:srgbClr val="C00000"/>
                </a:solidFill>
              </a:rPr>
              <a:t>cards</a:t>
            </a:r>
            <a:r>
              <a:rPr lang="en-US" dirty="0" smtClean="0"/>
              <a:t>:</a:t>
            </a:r>
          </a:p>
          <a:p>
            <a:r>
              <a:rPr lang="en-US" dirty="0" smtClean="0"/>
              <a:t>Roll the </a:t>
            </a:r>
            <a:r>
              <a:rPr lang="en-US" dirty="0" smtClean="0">
                <a:solidFill>
                  <a:srgbClr val="C00000"/>
                </a:solidFill>
              </a:rPr>
              <a:t>dice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1 </a:t>
            </a:r>
            <a:r>
              <a:rPr lang="en-US" dirty="0" smtClean="0"/>
              <a:t>– Which is more dangerous?  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2</a:t>
            </a:r>
            <a:r>
              <a:rPr lang="en-US" dirty="0" smtClean="0"/>
              <a:t> – Which is better to give to as a gift, why?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3</a:t>
            </a:r>
            <a:r>
              <a:rPr lang="en-US" dirty="0" smtClean="0"/>
              <a:t> – Which is worse and why? 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4</a:t>
            </a:r>
            <a:r>
              <a:rPr lang="en-US" dirty="0" smtClean="0"/>
              <a:t> – Which is better and why?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5</a:t>
            </a:r>
            <a:r>
              <a:rPr lang="en-US" dirty="0" smtClean="0"/>
              <a:t> – How are they the same?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6</a:t>
            </a:r>
            <a:r>
              <a:rPr lang="en-US" dirty="0" smtClean="0"/>
              <a:t> – How are they different?</a:t>
            </a:r>
          </a:p>
          <a:p>
            <a:r>
              <a:rPr lang="en-US" dirty="0" smtClean="0"/>
              <a:t>If it’s a good explanation… you get a point.</a:t>
            </a:r>
          </a:p>
          <a:p>
            <a:pPr lvl="1"/>
            <a:r>
              <a:rPr lang="en-US" dirty="0" smtClean="0"/>
              <a:t>Vote</a:t>
            </a:r>
          </a:p>
        </p:txBody>
      </p:sp>
    </p:spTree>
    <p:extLst>
      <p:ext uri="{BB962C8B-B14F-4D97-AF65-F5344CB8AC3E}">
        <p14:creationId xmlns="" xmlns:p14="http://schemas.microsoft.com/office/powerpoint/2010/main" val="189421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Smart</a:t>
            </a:r>
            <a:endParaRPr lang="en-CA" smtClean="0"/>
          </a:p>
        </p:txBody>
      </p:sp>
      <p:pic>
        <p:nvPicPr>
          <p:cNvPr id="6148" name="Picture 2" descr="http://www.coins.ro/images/economic/Bill_G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0"/>
            <a:ext cx="4929187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063" y="2857500"/>
            <a:ext cx="3143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Smarter </a:t>
            </a:r>
          </a:p>
          <a:p>
            <a:r>
              <a:rPr lang="en-US" altLang="ko-KR" sz="4800">
                <a:latin typeface="Calibri" pitchFamily="34" charset="0"/>
                <a:ea typeface="굴림" charset="-127"/>
              </a:rPr>
              <a:t>Smartest</a:t>
            </a:r>
            <a:endParaRPr lang="en-CA" sz="4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Small</a:t>
            </a:r>
            <a:endParaRPr lang="en-CA" smtClean="0"/>
          </a:p>
        </p:txBody>
      </p:sp>
      <p:pic>
        <p:nvPicPr>
          <p:cNvPr id="7172" name="Picture 2" descr="http://www.australianfauna.com/images/pilligamo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3" y="1928813"/>
            <a:ext cx="50292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063" y="2857500"/>
            <a:ext cx="3143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Smaller</a:t>
            </a:r>
          </a:p>
          <a:p>
            <a:r>
              <a:rPr lang="en-US" altLang="ko-KR" sz="4800">
                <a:latin typeface="Calibri" pitchFamily="34" charset="0"/>
                <a:ea typeface="굴림" charset="-127"/>
              </a:rPr>
              <a:t>Smallest</a:t>
            </a:r>
            <a:endParaRPr lang="en-CA" sz="4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Cute</a:t>
            </a:r>
            <a:endParaRPr lang="en-CA" smtClean="0"/>
          </a:p>
        </p:txBody>
      </p:sp>
      <p:pic>
        <p:nvPicPr>
          <p:cNvPr id="21506" name="Picture 2" descr="http://www.blogiversity.org/blogs/cstanton/mom-and-baby-pan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1928813"/>
            <a:ext cx="4048125" cy="41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063" y="2857500"/>
            <a:ext cx="3143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Cuter </a:t>
            </a:r>
          </a:p>
          <a:p>
            <a:r>
              <a:rPr lang="en-US" altLang="ko-KR" sz="4800">
                <a:latin typeface="Calibri" pitchFamily="34" charset="0"/>
                <a:ea typeface="굴림" charset="-127"/>
              </a:rPr>
              <a:t>Cutest  </a:t>
            </a:r>
            <a:endParaRPr lang="en-CA" sz="4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charset="-127"/>
              </a:rPr>
              <a:t>Thin</a:t>
            </a:r>
            <a:endParaRPr lang="en-CA" smtClean="0"/>
          </a:p>
        </p:txBody>
      </p:sp>
      <p:pic>
        <p:nvPicPr>
          <p:cNvPr id="20482" name="Picture 2" descr="http://www.gossipcheck.com/blog/wp-content/uploads/2009/03/paris_hilton_35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1071563"/>
            <a:ext cx="4595813" cy="507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063" y="2857500"/>
            <a:ext cx="3143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4800">
                <a:latin typeface="Calibri" pitchFamily="34" charset="0"/>
                <a:ea typeface="굴림" charset="-127"/>
              </a:rPr>
              <a:t>Thinner</a:t>
            </a:r>
          </a:p>
          <a:p>
            <a:r>
              <a:rPr lang="en-US" altLang="ko-KR" sz="4800">
                <a:latin typeface="Calibri" pitchFamily="34" charset="0"/>
                <a:ea typeface="굴림" charset="-127"/>
              </a:rPr>
              <a:t>Thinnest</a:t>
            </a:r>
            <a:endParaRPr lang="en-CA" sz="4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302</Words>
  <Application>Microsoft Office PowerPoint</Application>
  <PresentationFormat>화면 슬라이드 쇼(4:3)</PresentationFormat>
  <Paragraphs>120</Paragraphs>
  <Slides>57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58" baseType="lpstr">
      <vt:lpstr>Office 테마</vt:lpstr>
      <vt:lpstr>Compare and Contrast</vt:lpstr>
      <vt:lpstr>Comparatives </vt:lpstr>
      <vt:lpstr>What are comparatives?</vt:lpstr>
      <vt:lpstr>d</vt:lpstr>
      <vt:lpstr>Comparatives / Superlatives  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Strange Comparatives (morallity)</vt:lpstr>
      <vt:lpstr>Strange Comparatives (attractiveness)</vt:lpstr>
      <vt:lpstr>Compare these:</vt:lpstr>
      <vt:lpstr>Compare these: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Game</vt:lpstr>
      <vt:lpstr>Hero vs Hero</vt:lpstr>
      <vt:lpstr>슬라이드 26</vt:lpstr>
      <vt:lpstr>슬라이드 27</vt:lpstr>
      <vt:lpstr>슬라이드 28</vt:lpstr>
      <vt:lpstr>슬라이드 29</vt:lpstr>
      <vt:lpstr>Pteroman</vt:lpstr>
      <vt:lpstr>Rules</vt:lpstr>
      <vt:lpstr>슬라이드 32</vt:lpstr>
      <vt:lpstr>  Superhero Name: _____________</vt:lpstr>
      <vt:lpstr>Superlatives</vt:lpstr>
      <vt:lpstr>Class Superlatives</vt:lpstr>
      <vt:lpstr>Daedeok Olympics </vt:lpstr>
      <vt:lpstr>Event 1 (strongest zombie) </vt:lpstr>
      <vt:lpstr>Event 2 (fastest speaking) </vt:lpstr>
      <vt:lpstr>슬라이드 39</vt:lpstr>
      <vt:lpstr>Event 3 (smartest) </vt:lpstr>
      <vt:lpstr>슬라이드 41</vt:lpstr>
      <vt:lpstr>Event 4 (fastest writing) </vt:lpstr>
      <vt:lpstr>Event 5 (strongest 2) </vt:lpstr>
      <vt:lpstr>Contrasting </vt:lpstr>
      <vt:lpstr>슬라이드 45</vt:lpstr>
      <vt:lpstr>슬라이드 46</vt:lpstr>
      <vt:lpstr>슬라이드 47</vt:lpstr>
      <vt:lpstr>슬라이드 48</vt:lpstr>
      <vt:lpstr>슬라이드 49</vt:lpstr>
      <vt:lpstr>How are they the same?</vt:lpstr>
      <vt:lpstr>How are they different?  </vt:lpstr>
      <vt:lpstr>How are they the same / different?</vt:lpstr>
      <vt:lpstr>Which one is best?  </vt:lpstr>
      <vt:lpstr>Which one is worst?  </vt:lpstr>
      <vt:lpstr>Which is most dangerous?  </vt:lpstr>
      <vt:lpstr>Which would you give as a gift?  </vt:lpstr>
      <vt:lpstr>How to play: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Compare and Contrast</dc:title>
  <dc:creator>user</dc:creator>
  <cp:lastModifiedBy>user</cp:lastModifiedBy>
  <cp:revision>7</cp:revision>
  <dcterms:created xsi:type="dcterms:W3CDTF">2015-05-15T04:45:59Z</dcterms:created>
  <dcterms:modified xsi:type="dcterms:W3CDTF">2015-05-15T07:39:32Z</dcterms:modified>
</cp:coreProperties>
</file>