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3" r:id="rId8"/>
    <p:sldId id="264" r:id="rId9"/>
    <p:sldId id="262" r:id="rId10"/>
    <p:sldId id="265" r:id="rId11"/>
    <p:sldId id="266" r:id="rId12"/>
    <p:sldId id="272" r:id="rId13"/>
    <p:sldId id="273" r:id="rId14"/>
    <p:sldId id="267" r:id="rId15"/>
    <p:sldId id="268" r:id="rId16"/>
    <p:sldId id="269" r:id="rId17"/>
    <p:sldId id="270" r:id="rId18"/>
    <p:sldId id="271" r:id="rId19"/>
    <p:sldId id="274" r:id="rId20"/>
    <p:sldId id="275" r:id="rId21"/>
    <p:sldId id="277" r:id="rId22"/>
    <p:sldId id="278" r:id="rId23"/>
    <p:sldId id="280" r:id="rId24"/>
    <p:sldId id="279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6653"/>
    <a:srgbClr val="DDD8C2"/>
    <a:srgbClr val="C4B9A3"/>
    <a:srgbClr val="616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0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1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4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7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2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8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76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4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85148-5C7F-48C1-A7BC-0CDC71DC68F0}" type="datetimeFigureOut">
              <a:rPr lang="en-US" smtClean="0"/>
              <a:t>6/20/2019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E29E9-486F-4B77-8FE4-4DFFDC6C1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779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1%20-%20Chimp%20Memory%20Test.pptx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sXP8qeFF6A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hyperlink" Target="https://www.youtube.com/watch?v=TRqE43vj_Qc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glozof.com/linguistics/features.htm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8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hyperlink" Target="https://www.youtube.com/watch?v=CQ5dRyyHwfM" TargetMode="External"/><Relationship Id="rId10" Type="http://schemas.openxmlformats.org/officeDocument/2006/relationships/image" Target="../media/image36.jpe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[Mind Field]S3E1:The Cognitive Tradeoff Hypothes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0" t="-74" r="197" b="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86733" y="2109451"/>
            <a:ext cx="449206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Cognitive Tradeoff </a:t>
            </a:r>
          </a:p>
          <a:p>
            <a:pPr algn="ctr"/>
            <a:r>
              <a:rPr 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Hypothesis 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pc="600" dirty="0" smtClean="0"/>
              <a:t>Chimp Memory Test</a:t>
            </a:r>
            <a:endParaRPr lang="en-US" spc="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hn2006-B" panose="02020603020101020101" pitchFamily="18" charset="-127"/>
                <a:ea typeface="ahn2006-B" panose="02020603020101020101" pitchFamily="18" charset="-127"/>
              </a:rPr>
              <a:t>How well can you do? 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latin typeface="ahn2006-B" panose="02020603020101020101" pitchFamily="18" charset="-127"/>
              <a:ea typeface="ahn2006-B" panose="02020603020101020101" pitchFamily="18" charset="-127"/>
            </a:endParaRPr>
          </a:p>
        </p:txBody>
      </p:sp>
      <p:pic>
        <p:nvPicPr>
          <p:cNvPr id="1026" name="Picture 2" descr="Image result for chimp pn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150528"/>
            <a:ext cx="7251700" cy="379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9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Working Memory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218" name="Picture 2" descr="Visual working memory in chimpanz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95" y="1825625"/>
            <a:ext cx="7605605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50" y="611187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www.youtube.com/watch?v=zsXP8qeFF6A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Eye-Tracking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362" name="Picture 2" descr="Eye-tracking in human and chimpanz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18" y="1981199"/>
            <a:ext cx="7565681" cy="48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3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Altruism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386" name="Picture 2" descr="Altruistic behavior in chimpanz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-20456"/>
            <a:ext cx="5391151" cy="72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5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humans vs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-1"/>
            <a:ext cx="12172950" cy="68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4075" y="5730081"/>
            <a:ext cx="1771650" cy="790575"/>
          </a:xfrm>
          <a:prstGeom prst="rect">
            <a:avLst/>
          </a:prstGeom>
          <a:solidFill>
            <a:srgbClr val="C4B9A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266kg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58200" y="5722144"/>
            <a:ext cx="1771650" cy="790575"/>
          </a:xfrm>
          <a:prstGeom prst="rect">
            <a:avLst/>
          </a:prstGeom>
          <a:solidFill>
            <a:srgbClr val="C4B9A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300kg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38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humans vs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0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75730" y="5598549"/>
            <a:ext cx="1388383" cy="1237683"/>
          </a:xfrm>
          <a:prstGeom prst="rect">
            <a:avLst/>
          </a:prstGeom>
          <a:solidFill>
            <a:srgbClr val="DDD8C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8.6 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8567" y="5598548"/>
            <a:ext cx="1388383" cy="1237683"/>
          </a:xfrm>
          <a:prstGeom prst="rect">
            <a:avLst/>
          </a:prstGeom>
          <a:solidFill>
            <a:srgbClr val="DDD8C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7578" y="5611419"/>
            <a:ext cx="1388383" cy="1237683"/>
          </a:xfrm>
          <a:prstGeom prst="rect">
            <a:avLst/>
          </a:prstGeom>
          <a:solidFill>
            <a:srgbClr val="DDD8C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77540" y="5609776"/>
            <a:ext cx="1388383" cy="1237683"/>
          </a:xfrm>
          <a:prstGeom prst="rect">
            <a:avLst/>
          </a:prstGeom>
          <a:solidFill>
            <a:srgbClr val="DDD8C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75559" y="5609776"/>
            <a:ext cx="1388383" cy="1237683"/>
          </a:xfrm>
          <a:prstGeom prst="rect">
            <a:avLst/>
          </a:prstGeom>
          <a:solidFill>
            <a:srgbClr val="DDD8C2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106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8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6950" y="5848350"/>
            <a:ext cx="1771650" cy="790575"/>
          </a:xfrm>
          <a:prstGeom prst="rect">
            <a:avLst/>
          </a:prstGeom>
          <a:solidFill>
            <a:srgbClr val="616858"/>
          </a:solidFill>
          <a:ln>
            <a:solidFill>
              <a:srgbClr val="616858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8.96m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43900" y="5841207"/>
            <a:ext cx="1771650" cy="790575"/>
          </a:xfrm>
          <a:prstGeom prst="rect">
            <a:avLst/>
          </a:prstGeom>
          <a:solidFill>
            <a:srgbClr val="616858"/>
          </a:solidFill>
          <a:ln>
            <a:solidFill>
              <a:srgbClr val="616858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15m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9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2950" cy="68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5657289"/>
            <a:ext cx="1388383" cy="1237683"/>
          </a:xfrm>
          <a:prstGeom prst="rect">
            <a:avLst/>
          </a:prstGeom>
          <a:solidFill>
            <a:srgbClr val="5D665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66154" y="5675091"/>
            <a:ext cx="1388383" cy="1237683"/>
          </a:xfrm>
          <a:prstGeom prst="rect">
            <a:avLst/>
          </a:prstGeom>
          <a:solidFill>
            <a:srgbClr val="5D665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48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69981" y="5657289"/>
            <a:ext cx="1388383" cy="1237683"/>
          </a:xfrm>
          <a:prstGeom prst="rect">
            <a:avLst/>
          </a:prstGeom>
          <a:solidFill>
            <a:srgbClr val="5D665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63.5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0836" y="5675091"/>
            <a:ext cx="1388383" cy="1237683"/>
          </a:xfrm>
          <a:prstGeom prst="rect">
            <a:avLst/>
          </a:prstGeom>
          <a:solidFill>
            <a:srgbClr val="5D665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9219" y="5675091"/>
            <a:ext cx="1388383" cy="1237683"/>
          </a:xfrm>
          <a:prstGeom prst="rect">
            <a:avLst/>
          </a:prstGeom>
          <a:solidFill>
            <a:srgbClr val="5D665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88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01905" y="5657288"/>
            <a:ext cx="1388383" cy="1237683"/>
          </a:xfrm>
          <a:prstGeom prst="rect">
            <a:avLst/>
          </a:prstGeom>
          <a:solidFill>
            <a:srgbClr val="5D6653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KPH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725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langu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1653795"/>
            <a:ext cx="10515600" cy="3548062"/>
          </a:xfrm>
          <a:prstGeom prst="rect">
            <a:avLst/>
          </a:prstGeom>
          <a:solidFill>
            <a:schemeClr val="bg1">
              <a:alpha val="53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smtClean="0"/>
              <a:t>Some scientists believe that we traded physical abilities for language.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108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s://images.theconversation.com/files/138932/original/image-20160923-25499-1v86vev.png?ixlib=rb-1.1.0&amp;q=45&amp;auto=format&amp;w=754&amp;fit=cli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53" b="97444" l="0" r="99072">
                        <a14:foregroundMark x1="2255" y1="65865" x2="40318" y2="94887"/>
                        <a14:foregroundMark x1="3581" y1="95489" x2="40053" y2="67820"/>
                        <a14:foregroundMark x1="1857" y1="64662" x2="2122" y2="95940"/>
                        <a14:foregroundMark x1="2520" y1="96241" x2="41512" y2="95489"/>
                        <a14:foregroundMark x1="41247" y1="66466" x2="40584" y2="94737"/>
                        <a14:foregroundMark x1="1724" y1="64662" x2="40584" y2="65714"/>
                        <a14:foregroundMark x1="4642" y1="73534" x2="14589" y2="90226"/>
                        <a14:foregroundMark x1="57427" y1="59549" x2="57162" y2="81654"/>
                        <a14:foregroundMark x1="94695" y1="59398" x2="94828" y2="81805"/>
                        <a14:foregroundMark x1="58488" y1="81955" x2="94032" y2="81955"/>
                        <a14:foregroundMark x1="56499" y1="82406" x2="94695" y2="82707"/>
                        <a14:foregroundMark x1="56499" y1="79850" x2="68435" y2="79549"/>
                        <a14:foregroundMark x1="56101" y1="72782" x2="56233" y2="82406"/>
                        <a14:foregroundMark x1="94695" y1="70977" x2="95093" y2="71128"/>
                        <a14:foregroundMark x1="95358" y1="83008" x2="95491" y2="58647"/>
                        <a14:foregroundMark x1="96286" y1="24211" x2="96286" y2="2556"/>
                        <a14:foregroundMark x1="95756" y1="13835" x2="88859" y2="13684"/>
                        <a14:foregroundMark x1="68568" y1="3158" x2="95889" y2="3008"/>
                        <a14:foregroundMark x1="74934" y1="23459" x2="95358" y2="23759"/>
                        <a14:foregroundMark x1="2122" y1="3609" x2="1857" y2="30075"/>
                        <a14:foregroundMark x1="3846" y1="31128" x2="14058" y2="7068"/>
                        <a14:foregroundMark x1="1459" y1="3759" x2="41910" y2="3609"/>
                        <a14:foregroundMark x1="18170" y1="12180" x2="3183" y2="10677"/>
                        <a14:foregroundMark x1="42042" y1="96391" x2="42573" y2="75038"/>
                        <a14:foregroundMark x1="5703" y1="31128" x2="1989" y2="31278"/>
                        <a14:backgroundMark x1="17772" y1="60902" x2="1061" y2="58647"/>
                        <a14:backgroundMark x1="12997" y1="1805" x2="0" y2="1654"/>
                        <a14:backgroundMark x1="14058" y1="1805" x2="47082" y2="1353"/>
                        <a14:backgroundMark x1="97745" y1="2256" x2="56233" y2="1353"/>
                        <a14:backgroundMark x1="16180" y1="62707" x2="23873" y2="62105"/>
                        <a14:backgroundMark x1="44164" y1="98496" x2="398" y2="97744"/>
                        <a14:backgroundMark x1="531" y1="63008" x2="133" y2="97895"/>
                        <a14:backgroundMark x1="398" y1="33233" x2="265" y2="1654"/>
                        <a14:backgroundMark x1="98276" y1="26015" x2="97745" y2="2256"/>
                        <a14:backgroundMark x1="93236" y1="26767" x2="88859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64" y="365124"/>
            <a:ext cx="7412385" cy="653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8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Cognition (Cognitive)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466"/>
            <a:ext cx="10515600" cy="747893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Acquiring knowledge through thought, experience, and the senses.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 descr="Image result for cogniti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2" b="100000" l="2594" r="95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2" y="2957905"/>
            <a:ext cx="3305175" cy="32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0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Communication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Language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4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Types of Communication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Verbal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Speaking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Calls and Alarms </a:t>
            </a:r>
          </a:p>
          <a:p>
            <a:r>
              <a:rPr lang="en-US" dirty="0" smtClean="0"/>
              <a:t>Written</a:t>
            </a:r>
          </a:p>
          <a:p>
            <a:r>
              <a:rPr lang="en-US" dirty="0" smtClean="0"/>
              <a:t>Body Gestures 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Dancing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Touching hands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Licking teeth </a:t>
            </a:r>
          </a:p>
          <a:p>
            <a:r>
              <a:rPr lang="en-US" dirty="0" smtClean="0"/>
              <a:t>Chemical (pheromones) </a:t>
            </a:r>
          </a:p>
          <a:p>
            <a:r>
              <a:rPr lang="en-US" dirty="0" smtClean="0"/>
              <a:t>Electrical </a:t>
            </a:r>
          </a:p>
        </p:txBody>
      </p:sp>
      <p:pic>
        <p:nvPicPr>
          <p:cNvPr id="18434" name="Picture 2" descr="Image result for dog wants to pl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2006599"/>
            <a:ext cx="645795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fiddler crab wav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1886346"/>
            <a:ext cx="6061075" cy="454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"/>
            <a:ext cx="46101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Image result for gorilla tong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996" y="2126851"/>
            <a:ext cx="7269082" cy="43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Image result for prairie dog greet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4" y="2235172"/>
            <a:ext cx="7335004" cy="412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Image result for peaco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949" y="1690688"/>
            <a:ext cx="7575051" cy="504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at me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73" y="2174451"/>
            <a:ext cx="7073401" cy="371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12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Why?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7434"/>
            <a:ext cx="10515600" cy="515830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Warning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Growling </a:t>
            </a:r>
          </a:p>
          <a:p>
            <a:r>
              <a:rPr lang="en-US" dirty="0" smtClean="0"/>
              <a:t>Alarm 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Prairie Dog calls </a:t>
            </a:r>
          </a:p>
          <a:p>
            <a:r>
              <a:rPr lang="en-US" dirty="0" smtClean="0"/>
              <a:t>Comfort 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Purring </a:t>
            </a:r>
          </a:p>
          <a:p>
            <a:r>
              <a:rPr lang="en-US" dirty="0" smtClean="0"/>
              <a:t>Description </a:t>
            </a:r>
          </a:p>
          <a:p>
            <a:r>
              <a:rPr lang="en-US" dirty="0" smtClean="0"/>
              <a:t>Information over space 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Scent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marking </a:t>
            </a:r>
          </a:p>
          <a:p>
            <a:r>
              <a:rPr lang="en-US" dirty="0" smtClean="0"/>
              <a:t>Information over time 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Teaching how to hunt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/>
              <a:t>Abstract Communication 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Story Telling 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48951" y="6351069"/>
            <a:ext cx="4894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https://www.youtube.com/watch?v=TRqE43vj_Qc</a:t>
            </a:r>
            <a:endParaRPr lang="en-US" dirty="0"/>
          </a:p>
        </p:txBody>
      </p:sp>
      <p:pic>
        <p:nvPicPr>
          <p:cNvPr id="5" name="How Close Are We to Talking With Animals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7448" y="2143125"/>
            <a:ext cx="57912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9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Features of a Language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5532"/>
            <a:ext cx="10515600" cy="517313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Displacement</a:t>
            </a: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Arbitrariness</a:t>
            </a: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Productivity (creativity ‚open-endedness)</a:t>
            </a: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Cultural </a:t>
            </a:r>
            <a:r>
              <a:rPr lang="en-US" b="1" dirty="0"/>
              <a:t>transmission</a:t>
            </a: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Duality</a:t>
            </a: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Prevarication</a:t>
            </a:r>
            <a:r>
              <a:rPr lang="en-US" dirty="0"/>
              <a:t> </a:t>
            </a:r>
          </a:p>
          <a:p>
            <a:pPr marL="0" indent="0" algn="ctr">
              <a:buNone/>
            </a:pPr>
            <a:r>
              <a:rPr lang="en-US" b="1" dirty="0" err="1"/>
              <a:t>Reflexiveness</a:t>
            </a:r>
            <a:r>
              <a:rPr lang="en-US" dirty="0"/>
              <a:t> </a:t>
            </a: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Learnability</a:t>
            </a:r>
            <a:r>
              <a:rPr lang="en-US" dirty="0"/>
              <a:t> </a:t>
            </a:r>
          </a:p>
          <a:p>
            <a:pPr marL="0" indent="0" algn="ctr">
              <a:buNone/>
            </a:pPr>
            <a:r>
              <a:rPr lang="en-US" b="1" dirty="0"/>
              <a:t>S</a:t>
            </a:r>
            <a:r>
              <a:rPr lang="en-US" b="1" dirty="0" smtClean="0"/>
              <a:t>pecialization</a:t>
            </a:r>
            <a:r>
              <a:rPr lang="en-US" dirty="0"/>
              <a:t> </a:t>
            </a:r>
          </a:p>
          <a:p>
            <a:pPr marL="0" indent="0" algn="ctr">
              <a:buNone/>
            </a:pPr>
            <a:r>
              <a:rPr lang="en-US" b="1" dirty="0"/>
              <a:t>V</a:t>
            </a:r>
            <a:r>
              <a:rPr lang="en-US" b="1" dirty="0" smtClean="0"/>
              <a:t>ocal-auditory </a:t>
            </a:r>
            <a:r>
              <a:rPr lang="en-US" b="1" dirty="0"/>
              <a:t>channel</a:t>
            </a:r>
            <a:r>
              <a:rPr lang="en-US" dirty="0"/>
              <a:t> </a:t>
            </a:r>
            <a:r>
              <a:rPr lang="en-US" dirty="0" smtClean="0"/>
              <a:t>use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http://www.anglozof.com/linguistics/features.htm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Animals with Language?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34" name="Picture 10" descr="Image result for clever h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068" y="1824991"/>
            <a:ext cx="4448070" cy="313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ign language 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24324"/>
            <a:ext cx="4381500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4597" y="0"/>
            <a:ext cx="2937403" cy="339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54596" y="3146715"/>
            <a:ext cx="2937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https://www.youtube.com/watch?v=CQ5dRyyHwfM</a:t>
            </a:r>
            <a:endParaRPr lang="en-US" sz="1000" dirty="0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34267" cy="24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elephant spectro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75" y="3392937"/>
            <a:ext cx="2697425" cy="346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orca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8" b="19943"/>
          <a:stretch/>
        </p:blipFill>
        <p:spPr bwMode="auto">
          <a:xfrm>
            <a:off x="6615" y="2636527"/>
            <a:ext cx="5501494" cy="15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ee danc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84" y="1582836"/>
            <a:ext cx="1295122" cy="151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Campbellâs Monkey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35" y="4429823"/>
            <a:ext cx="3878337" cy="242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90684" y="5663577"/>
            <a:ext cx="95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Suffixes </a:t>
            </a:r>
            <a:endParaRPr lang="en-US" dirty="0"/>
          </a:p>
        </p:txBody>
      </p:sp>
      <p:pic>
        <p:nvPicPr>
          <p:cNvPr id="1040" name="Picture 16" descr="Image result for Bengalese Finches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94" b="89963" l="24557" r="75190">
                        <a14:foregroundMark x1="40759" y1="15242" x2="33418" y2="22305"/>
                        <a14:foregroundMark x1="73165" y1="72862" x2="72911" y2="79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34" y="980234"/>
            <a:ext cx="376237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15823" y="1824228"/>
            <a:ext cx="79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Syntax</a:t>
            </a:r>
            <a:endParaRPr lang="en-US" dirty="0"/>
          </a:p>
        </p:txBody>
      </p:sp>
      <p:pic>
        <p:nvPicPr>
          <p:cNvPr id="1042" name="Picture 18" descr="Image result for bottlenose dolphin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30" y="3809017"/>
            <a:ext cx="2475610" cy="30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32430" y="3781300"/>
            <a:ext cx="16557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Prepositions</a:t>
            </a:r>
          </a:p>
          <a:p>
            <a:r>
              <a:rPr lang="en-US" dirty="0" smtClean="0"/>
              <a:t>Conjunctions</a:t>
            </a:r>
          </a:p>
          <a:p>
            <a:r>
              <a:rPr lang="en-US" dirty="0" smtClean="0"/>
              <a:t>Demonstratives</a:t>
            </a:r>
          </a:p>
          <a:p>
            <a:r>
              <a:rPr lang="en-US" dirty="0" smtClean="0"/>
              <a:t>Locatives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So, what is unique about </a:t>
            </a:r>
            <a:b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human language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Writing 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80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143" y="2295525"/>
            <a:ext cx="10515600" cy="1325563"/>
          </a:xfrm>
        </p:spPr>
        <p:txBody>
          <a:bodyPr/>
          <a:lstStyle/>
          <a:p>
            <a:r>
              <a:rPr lang="en-US" dirty="0" smtClean="0"/>
              <a:t>Brain Size </a:t>
            </a:r>
            <a:endParaRPr lang="en-US" dirty="0"/>
          </a:p>
        </p:txBody>
      </p:sp>
      <p:pic>
        <p:nvPicPr>
          <p:cNvPr id="3074" name="Picture 2" descr="https://upload.wikimedia.org/wikipedia/commons/d/d5/Figure_35_03_05_Brain_size_Verti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551" y="0"/>
            <a:ext cx="8270449" cy="134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2.70833E-6 -0.9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Largest Brain? </a:t>
            </a:r>
            <a:endParaRPr lang="en-US" dirty="0"/>
          </a:p>
        </p:txBody>
      </p:sp>
      <p:pic>
        <p:nvPicPr>
          <p:cNvPr id="3076" name="Picture 4" descr="Image result for sperm whale brain size vs hu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9" y="2556087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05450" y="2364634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Sperm Whale 	– 8kg</a:t>
            </a: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Orca 		– 5.4 to 6.8kg</a:t>
            </a:r>
          </a:p>
          <a:p>
            <a:r>
              <a:rPr lang="en-US" sz="3200" b="0" i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</a:rPr>
              <a:t>Elephant 		– 5kg</a:t>
            </a: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Bottlenose dolphin – 1.5 to 1.7kg</a:t>
            </a:r>
          </a:p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Human 		– 1.3 to 1.4kg </a:t>
            </a:r>
            <a:endParaRPr lang="en-US" sz="3200" b="0" i="0" dirty="0" smtClean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  <a:p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44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8150"/>
            <a:ext cx="10515600" cy="1325563"/>
          </a:xfrm>
        </p:spPr>
        <p:txBody>
          <a:bodyPr/>
          <a:lstStyle/>
          <a:p>
            <a:r>
              <a:rPr lang="en-US" dirty="0" smtClean="0"/>
              <a:t>Brain to Body Ratio </a:t>
            </a:r>
            <a:endParaRPr lang="en-US" dirty="0"/>
          </a:p>
        </p:txBody>
      </p:sp>
      <p:pic>
        <p:nvPicPr>
          <p:cNvPr id="4098" name="Picture 2" descr="https://upload.wikimedia.org/wikipedia/commons/thumb/1/1b/Brain-body_mass_ratio_for_some_animals_diagram.svg/1920px-Brain-body_mass_ratio_for_some_animals_diagram.svg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9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1573904"/>
            <a:ext cx="8539952" cy="52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" y="2062162"/>
            <a:ext cx="28098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4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Power (</a:t>
            </a:r>
            <a:r>
              <a:rPr lang="en-US" dirty="0" err="1" smtClean="0"/>
              <a:t>encephalization</a:t>
            </a:r>
            <a:r>
              <a:rPr lang="en-US" dirty="0" smtClean="0"/>
              <a:t>)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0466"/>
            <a:ext cx="10515600" cy="138427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much better than expected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Brain size for the body size.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525" y="114300"/>
            <a:ext cx="3162300" cy="6648450"/>
          </a:xfrm>
          <a:prstGeom prst="rect">
            <a:avLst/>
          </a:prstGeom>
        </p:spPr>
      </p:pic>
      <p:pic>
        <p:nvPicPr>
          <p:cNvPr id="5122" name="Picture 2" descr="Image result for tucux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438525"/>
            <a:ext cx="7362825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Who is the Smartest? 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3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brain stor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 bwMode="auto">
          <a:xfrm>
            <a:off x="666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2766218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419100">
                    <a:schemeClr val="bg1">
                      <a:alpha val="57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Cost of Big Brains 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419100">
                  <a:schemeClr val="bg1">
                    <a:alpha val="57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0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Cognitive </a:t>
            </a:r>
            <a:r>
              <a:rPr lang="en-US" u="sng" dirty="0" smtClean="0"/>
              <a:t>Trade</a:t>
            </a:r>
            <a:r>
              <a:rPr lang="en-US" dirty="0" smtClean="0"/>
              <a:t>off Hypothesis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910466"/>
            <a:ext cx="10515600" cy="138427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did we trade for our cognition?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2148591"/>
            <a:ext cx="9004300" cy="506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0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</TotalTime>
  <Words>210</Words>
  <Application>Microsoft Office PowerPoint</Application>
  <PresentationFormat>Widescreen</PresentationFormat>
  <Paragraphs>101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ahn2006-B</vt:lpstr>
      <vt:lpstr>Arial</vt:lpstr>
      <vt:lpstr>Calibri</vt:lpstr>
      <vt:lpstr>Calibri Light</vt:lpstr>
      <vt:lpstr>Office Theme</vt:lpstr>
      <vt:lpstr>PowerPoint Presentation</vt:lpstr>
      <vt:lpstr>Cognition (Cognitive) </vt:lpstr>
      <vt:lpstr>Brain Size </vt:lpstr>
      <vt:lpstr>Largest Brain? </vt:lpstr>
      <vt:lpstr>Brain to Body Ratio </vt:lpstr>
      <vt:lpstr>Brain Power (encephalization)  </vt:lpstr>
      <vt:lpstr>Who is the Smartest?  </vt:lpstr>
      <vt:lpstr>Energy Cost of Big Brains </vt:lpstr>
      <vt:lpstr>Cognitive Tradeoff Hypothesis </vt:lpstr>
      <vt:lpstr>Chimp Memory Test</vt:lpstr>
      <vt:lpstr>Working Memory </vt:lpstr>
      <vt:lpstr>Eye-Tracking </vt:lpstr>
      <vt:lpstr>Altruism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Communication vs Language </vt:lpstr>
      <vt:lpstr>Types of Communication </vt:lpstr>
      <vt:lpstr>Why? </vt:lpstr>
      <vt:lpstr>Features of a Language</vt:lpstr>
      <vt:lpstr>Animals with Language? </vt:lpstr>
      <vt:lpstr>So, what is unique about  human language?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Moore</dc:creator>
  <cp:lastModifiedBy>Joseph Moore</cp:lastModifiedBy>
  <cp:revision>25</cp:revision>
  <dcterms:created xsi:type="dcterms:W3CDTF">2019-06-19T04:34:41Z</dcterms:created>
  <dcterms:modified xsi:type="dcterms:W3CDTF">2019-06-20T02:10:09Z</dcterms:modified>
</cp:coreProperties>
</file>