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9" r:id="rId12"/>
    <p:sldId id="267" r:id="rId13"/>
    <p:sldId id="270" r:id="rId14"/>
    <p:sldId id="272" r:id="rId15"/>
    <p:sldId id="271" r:id="rId16"/>
    <p:sldId id="266" r:id="rId17"/>
    <p:sldId id="273" r:id="rId18"/>
    <p:sldId id="274" r:id="rId19"/>
    <p:sldId id="275" r:id="rId20"/>
    <p:sldId id="276" r:id="rId21"/>
    <p:sldId id="277" r:id="rId22"/>
    <p:sldId id="279" r:id="rId23"/>
    <p:sldId id="285" r:id="rId24"/>
    <p:sldId id="286" r:id="rId25"/>
    <p:sldId id="287" r:id="rId26"/>
    <p:sldId id="288" r:id="rId27"/>
    <p:sldId id="264" r:id="rId28"/>
    <p:sldId id="280" r:id="rId29"/>
    <p:sldId id="281" r:id="rId30"/>
    <p:sldId id="282" r:id="rId31"/>
    <p:sldId id="295" r:id="rId32"/>
    <p:sldId id="283" r:id="rId33"/>
    <p:sldId id="289" r:id="rId34"/>
    <p:sldId id="290" r:id="rId35"/>
    <p:sldId id="291" r:id="rId36"/>
    <p:sldId id="292" r:id="rId37"/>
    <p:sldId id="294" r:id="rId38"/>
    <p:sldId id="293" r:id="rId39"/>
    <p:sldId id="299" r:id="rId40"/>
    <p:sldId id="278" r:id="rId41"/>
    <p:sldId id="296" r:id="rId42"/>
    <p:sldId id="297" r:id="rId43"/>
    <p:sldId id="298" r:id="rId4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04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96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89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61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45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44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32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24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66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971D-EE23-43DD-AA4B-2C25CAF69F92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A31F-79BF-484E-9C39-7580C3C4D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1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OOWTpyTlg" TargetMode="External"/><Relationship Id="rId2" Type="http://schemas.openxmlformats.org/officeDocument/2006/relationships/hyperlink" Target="https://www.youtube.com/watch?v=FDGGv7z5r2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5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973287"/>
            <a:ext cx="7772400" cy="1102519"/>
          </a:xfrm>
        </p:spPr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46100">
                    <a:schemeClr val="accent6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Restaurant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46100">
                  <a:schemeClr val="accent6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Fried (battered)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Deep fried</a:t>
            </a:r>
          </a:p>
          <a:p>
            <a:r>
              <a:rPr lang="en-US" altLang="ko-KR" dirty="0" smtClean="0"/>
              <a:t>Pan fried </a:t>
            </a:r>
          </a:p>
          <a:p>
            <a:r>
              <a:rPr lang="en-US" altLang="ko-KR" dirty="0" smtClean="0"/>
              <a:t>Stir-fried  </a:t>
            </a:r>
            <a:endParaRPr lang="ko-KR" altLang="en-US" dirty="0"/>
          </a:p>
        </p:txBody>
      </p:sp>
      <p:pic>
        <p:nvPicPr>
          <p:cNvPr id="7170" name="Picture 2" descr="Image result for k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3678"/>
            <a:ext cx="3777582" cy="21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1632"/>
            <a:ext cx="4968552" cy="330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2" y="1707654"/>
            <a:ext cx="4961656" cy="330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Image result for stir fry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39" y="1704672"/>
            <a:ext cx="496855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55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Sautéed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Cooked in a pan </a:t>
            </a:r>
          </a:p>
          <a:p>
            <a:r>
              <a:rPr lang="en-US" altLang="ko-KR" dirty="0" smtClean="0"/>
              <a:t>Pan-fried </a:t>
            </a:r>
            <a:endParaRPr lang="en-US" altLang="ko-KR" dirty="0"/>
          </a:p>
        </p:txBody>
      </p:sp>
      <p:pic>
        <p:nvPicPr>
          <p:cNvPr id="8196" name="Picture 4" descr="Image result for sau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5090"/>
            <a:ext cx="4644008" cy="30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Grilled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Over fire </a:t>
            </a:r>
          </a:p>
          <a:p>
            <a:r>
              <a:rPr lang="en-US" altLang="ko-KR" dirty="0" smtClean="0"/>
              <a:t>On a grill, </a:t>
            </a:r>
            <a:r>
              <a:rPr lang="en-US" altLang="ko-KR" dirty="0" err="1" smtClean="0"/>
              <a:t>bbq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Rare, medium, </a:t>
            </a:r>
            <a:br>
              <a:rPr lang="en-US" altLang="ko-KR" dirty="0" smtClean="0"/>
            </a:br>
            <a:r>
              <a:rPr lang="en-US" altLang="ko-KR" dirty="0" smtClean="0"/>
              <a:t>well-done, blue </a:t>
            </a:r>
            <a:endParaRPr lang="ko-KR" altLang="en-US" dirty="0"/>
          </a:p>
        </p:txBody>
      </p:sp>
      <p:pic>
        <p:nvPicPr>
          <p:cNvPr id="10242" name="Picture 2" descr="Image result for gri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7694"/>
            <a:ext cx="4978096" cy="28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rare, medium, well d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57" y="0"/>
            <a:ext cx="5157513" cy="51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blue rare ste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57" y="-62045"/>
            <a:ext cx="3470363" cy="52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Roasted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Cook with high temperature. </a:t>
            </a:r>
            <a:endParaRPr lang="ko-KR" altLang="en-US" dirty="0"/>
          </a:p>
        </p:txBody>
      </p:sp>
      <p:pic>
        <p:nvPicPr>
          <p:cNvPr id="11266" name="Picture 2" descr="Image result for roasting veget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4783224" cy="31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Baked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In an oven</a:t>
            </a:r>
          </a:p>
          <a:p>
            <a:r>
              <a:rPr lang="en-US" altLang="ko-KR" dirty="0" smtClean="0"/>
              <a:t>Heat from top and bottom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2290" name="Picture 2" descr="Image result for baking  pot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55726"/>
            <a:ext cx="4211960" cy="271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Broiled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Heat from the top in an oven</a:t>
            </a:r>
          </a:p>
          <a:p>
            <a:r>
              <a:rPr lang="en-US" altLang="ko-KR" dirty="0" smtClean="0"/>
              <a:t>Heat from under on a stove or grill  </a:t>
            </a:r>
          </a:p>
        </p:txBody>
      </p:sp>
      <p:pic>
        <p:nvPicPr>
          <p:cNvPr id="13314" name="Picture 2" descr="Image result for bro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1" y="2787774"/>
            <a:ext cx="3383767" cy="225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40" y="2790347"/>
            <a:ext cx="3344513" cy="222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Boiled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In hot water</a:t>
            </a:r>
            <a:endParaRPr lang="ko-KR" altLang="en-US" dirty="0"/>
          </a:p>
        </p:txBody>
      </p:sp>
      <p:pic>
        <p:nvPicPr>
          <p:cNvPr id="9218" name="Picture 2" descr="Image result for boiling e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7333"/>
            <a:ext cx="5094446" cy="34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Steamed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Water is boiled below it.  </a:t>
            </a:r>
            <a:endParaRPr lang="ko-KR" altLang="en-US" dirty="0"/>
          </a:p>
        </p:txBody>
      </p:sp>
      <p:pic>
        <p:nvPicPr>
          <p:cNvPr id="14338" name="Picture 2" descr="Image result for steaming veget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06" y="1923678"/>
            <a:ext cx="4870629" cy="32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 la carte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With meat </a:t>
            </a:r>
            <a:endParaRPr lang="ko-KR" altLang="en-US" dirty="0"/>
          </a:p>
        </p:txBody>
      </p:sp>
      <p:pic>
        <p:nvPicPr>
          <p:cNvPr id="15362" name="Picture 2" descr="Image result for a la car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3" y="1275606"/>
            <a:ext cx="4546853" cy="376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Vegetarian / Vegan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Vegetarian = no meat</a:t>
            </a:r>
            <a:br>
              <a:rPr lang="en-US" altLang="ko-KR" dirty="0" smtClean="0"/>
            </a:br>
            <a:r>
              <a:rPr lang="en-US" altLang="ko-KR" dirty="0" smtClean="0"/>
              <a:t>		(sometimes milk, eggs)</a:t>
            </a:r>
          </a:p>
          <a:p>
            <a:endParaRPr lang="en-US" altLang="ko-KR" dirty="0"/>
          </a:p>
          <a:p>
            <a:r>
              <a:rPr lang="en-US" altLang="ko-KR" dirty="0" smtClean="0"/>
              <a:t>Vegan = no animal products</a:t>
            </a:r>
            <a:br>
              <a:rPr lang="en-US" altLang="ko-KR" dirty="0" smtClean="0"/>
            </a:br>
            <a:r>
              <a:rPr lang="en-US" altLang="ko-KR" dirty="0" smtClean="0"/>
              <a:t>		(no milk, eggs, honey) </a:t>
            </a:r>
            <a:endParaRPr lang="ko-KR" altLang="en-US" dirty="0"/>
          </a:p>
        </p:txBody>
      </p:sp>
      <p:pic>
        <p:nvPicPr>
          <p:cNvPr id="16386" name="Picture 2" descr="Image result for vegetabl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73" y="3363838"/>
            <a:ext cx="4214082" cy="21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Toppings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Something that goes on the food.  </a:t>
            </a:r>
          </a:p>
          <a:p>
            <a:endParaRPr lang="en-US" altLang="ko-KR" dirty="0"/>
          </a:p>
          <a:p>
            <a:r>
              <a:rPr lang="en-US" altLang="ko-KR" dirty="0" smtClean="0"/>
              <a:t>Pizza, hamburger, etc. </a:t>
            </a:r>
            <a:endParaRPr lang="ko-KR" altLang="en-US" dirty="0"/>
          </a:p>
        </p:txBody>
      </p:sp>
      <p:pic>
        <p:nvPicPr>
          <p:cNvPr id="17410" name="Picture 2" descr="Image result for subway topp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74272"/>
            <a:ext cx="4504500" cy="2533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500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The Works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All toppings possible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“Give me the works.”  </a:t>
            </a:r>
            <a:endParaRPr lang="ko-KR" altLang="en-US" dirty="0"/>
          </a:p>
        </p:txBody>
      </p:sp>
      <p:pic>
        <p:nvPicPr>
          <p:cNvPr id="18434" name="Picture 2" descr="Image result for burger with the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36" y="3003798"/>
            <a:ext cx="4882970" cy="19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Hold the…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Don’t use this topping. 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“Hold the pickle, please”  </a:t>
            </a:r>
            <a:endParaRPr lang="ko-KR" altLang="en-US" dirty="0"/>
          </a:p>
        </p:txBody>
      </p:sp>
      <p:pic>
        <p:nvPicPr>
          <p:cNvPr id="19458" name="Picture 2" descr="Image result for hold the pic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167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please wait to be se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23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203848" y="1563638"/>
            <a:ext cx="3600400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Host / Hostess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2069976" y="2066629"/>
            <a:ext cx="4590256" cy="864096"/>
          </a:xfrm>
          <a:prstGeom prst="wedgeRoundRectCallout">
            <a:avLst>
              <a:gd name="adj1" fmla="val -49719"/>
              <a:gd name="adj2" fmla="val -1035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Hello, how can I help you?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2101754" y="3003798"/>
            <a:ext cx="4590256" cy="864096"/>
          </a:xfrm>
          <a:prstGeom prst="wedgeRoundRectCallout">
            <a:avLst>
              <a:gd name="adj1" fmla="val 26210"/>
              <a:gd name="adj2" fmla="val -1809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Hi.  Can we have a table for two?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2069976" y="4011910"/>
            <a:ext cx="4590256" cy="864096"/>
          </a:xfrm>
          <a:prstGeom prst="wedgeRoundRectCallout">
            <a:avLst>
              <a:gd name="adj1" fmla="val -53761"/>
              <a:gd name="adj2" fmla="val -24768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Sure, can you wait here?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사각형 설명선 8"/>
          <p:cNvSpPr/>
          <p:nvPr/>
        </p:nvSpPr>
        <p:spPr>
          <a:xfrm>
            <a:off x="2026382" y="3049284"/>
            <a:ext cx="4590256" cy="864096"/>
          </a:xfrm>
          <a:prstGeom prst="wedgeRoundRectCallout">
            <a:avLst>
              <a:gd name="adj1" fmla="val -49719"/>
              <a:gd name="adj2" fmla="val -1035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Smith, party of 2!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2069976" y="2066629"/>
            <a:ext cx="4590256" cy="864096"/>
          </a:xfrm>
          <a:prstGeom prst="wedgeRoundRectCallout">
            <a:avLst>
              <a:gd name="adj1" fmla="val -49719"/>
              <a:gd name="adj2" fmla="val -1035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table is ready.  </a:t>
            </a:r>
          </a:p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Please come with me.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39177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792088"/>
          </a:xfrm>
          <a:prstGeom prst="wedgeRoundRectCallout">
            <a:avLst>
              <a:gd name="adj1" fmla="val -60690"/>
              <a:gd name="adj2" fmla="val -283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I help you?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792088"/>
          </a:xfrm>
          <a:prstGeom prst="wedgeRoundRectCallout">
            <a:avLst>
              <a:gd name="adj1" fmla="val 74703"/>
              <a:gd name="adj2" fmla="val 367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Yes, please.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107504" y="3219822"/>
            <a:ext cx="3600400" cy="792088"/>
          </a:xfrm>
          <a:prstGeom prst="wedgeRoundRectCallout">
            <a:avLst>
              <a:gd name="adj1" fmla="val 74335"/>
              <a:gd name="adj2" fmla="val -527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you give me a minute, please?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139952" y="1275606"/>
            <a:ext cx="5004048" cy="792088"/>
          </a:xfrm>
          <a:prstGeom prst="wedgeRoundRectCallout">
            <a:avLst>
              <a:gd name="adj1" fmla="val -61617"/>
              <a:gd name="adj2" fmla="val -5597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you ready to order?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20484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86" y="915566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15632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648072"/>
          </a:xfrm>
          <a:prstGeom prst="wedgeRoundRectCallout">
            <a:avLst>
              <a:gd name="adj1" fmla="val -62544"/>
              <a:gd name="adj2" fmla="val -17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would you like today?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931790"/>
            <a:ext cx="3600400" cy="1656184"/>
          </a:xfrm>
          <a:prstGeom prst="wedgeRoundRectCallout">
            <a:avLst>
              <a:gd name="adj1" fmla="val 76727"/>
              <a:gd name="adj2" fmla="val -192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I’d like to have the ____________.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128188" y="1139974"/>
            <a:ext cx="5004048" cy="648072"/>
          </a:xfrm>
          <a:prstGeom prst="wedgeRoundRectCallout">
            <a:avLst>
              <a:gd name="adj1" fmla="val -62809"/>
              <a:gd name="adj2" fmla="val -5904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can I get you today?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108968" y="1915988"/>
            <a:ext cx="5004048" cy="648072"/>
          </a:xfrm>
          <a:prstGeom prst="wedgeRoundRectCallout">
            <a:avLst>
              <a:gd name="adj1" fmla="val -67973"/>
              <a:gd name="adj2" fmla="val -6210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I take your order?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02" y="771550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00" y="1549318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1728192"/>
          </a:xfrm>
          <a:prstGeom prst="wedgeRoundRectCallout">
            <a:avLst>
              <a:gd name="adj1" fmla="val -60690"/>
              <a:gd name="adj2" fmla="val -283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Would you like a _______?  </a:t>
            </a:r>
          </a:p>
          <a:p>
            <a:pPr marL="342900" indent="-342900" algn="ctr">
              <a:buFontTx/>
              <a:buChar char="-"/>
            </a:pPr>
            <a:r>
              <a:rPr lang="en-US" altLang="ko-K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everage</a:t>
            </a:r>
          </a:p>
          <a:p>
            <a:pPr marL="342900" indent="-342900" algn="ctr">
              <a:buFontTx/>
              <a:buChar char="-"/>
            </a:pPr>
            <a:r>
              <a:rPr lang="en-US" altLang="ko-K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ppetizer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720080"/>
          </a:xfrm>
          <a:prstGeom prst="wedgeRoundRectCallout">
            <a:avLst>
              <a:gd name="adj1" fmla="val 77463"/>
              <a:gd name="adj2" fmla="val 350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Yes, I’d like ______.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107504" y="3219822"/>
            <a:ext cx="3600400" cy="720080"/>
          </a:xfrm>
          <a:prstGeom prst="wedgeRoundRectCallout">
            <a:avLst>
              <a:gd name="adj1" fmla="val 73230"/>
              <a:gd name="adj2" fmla="val -505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No, thank you.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7774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Appetizer (Starter)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 small amount of food</a:t>
            </a:r>
          </a:p>
          <a:p>
            <a:endParaRPr lang="en-US" altLang="ko-KR" dirty="0"/>
          </a:p>
          <a:p>
            <a:r>
              <a:rPr lang="en-US" altLang="ko-KR" dirty="0" smtClean="0"/>
              <a:t>It will make you hungrier for the main dish </a:t>
            </a:r>
            <a:endParaRPr lang="ko-KR" altLang="en-US" dirty="0"/>
          </a:p>
        </p:txBody>
      </p:sp>
      <p:pic>
        <p:nvPicPr>
          <p:cNvPr id="1028" name="Picture 4" descr="Image result for appetiz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54" y="3723878"/>
            <a:ext cx="217449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08" y="3723878"/>
            <a:ext cx="25698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08" y="3723878"/>
            <a:ext cx="21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Image result for appetiz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23878"/>
            <a:ext cx="255882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 result for appetizer pla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00208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4572000" y="1491630"/>
            <a:ext cx="435258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Appetizer Platter 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(A platter is a lot of different foods on one plate) 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1008112"/>
          </a:xfrm>
          <a:prstGeom prst="wedgeRoundRectCallout">
            <a:avLst>
              <a:gd name="adj1" fmla="val 75991"/>
              <a:gd name="adj2" fmla="val 36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you recommend?  </a:t>
            </a:r>
            <a:endParaRPr lang="ko-KR" altLang="en-US" sz="20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427984" y="843558"/>
            <a:ext cx="435258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Recommend   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</a:t>
            </a:r>
            <a:r>
              <a:rPr lang="ko-KR" altLang="en-US" sz="2400" dirty="0">
                <a:solidFill>
                  <a:srgbClr val="002060"/>
                </a:solidFill>
              </a:rPr>
              <a:t>권하다</a:t>
            </a:r>
            <a:r>
              <a:rPr lang="en-US" altLang="ko-KR" sz="2400" dirty="0" smtClean="0">
                <a:solidFill>
                  <a:srgbClr val="002060"/>
                </a:solidFill>
              </a:rPr>
              <a:t>) 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675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339502"/>
            <a:ext cx="5004048" cy="1296144"/>
          </a:xfrm>
          <a:prstGeom prst="wedgeRoundRectCallout">
            <a:avLst>
              <a:gd name="adj1" fmla="val -60690"/>
              <a:gd name="adj2" fmla="val -283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would you like your _____?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07504" y="2211710"/>
            <a:ext cx="3600400" cy="1008112"/>
          </a:xfrm>
          <a:prstGeom prst="wedgeRoundRectCallout">
            <a:avLst>
              <a:gd name="adj1" fmla="val 75991"/>
              <a:gd name="adj2" fmla="val 36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Rare, medium, well-done.</a:t>
            </a:r>
          </a:p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Baked, grilled, fried. 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wa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"/>
            <a:ext cx="9144000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5220072" y="1347614"/>
            <a:ext cx="3851920" cy="648072"/>
          </a:xfrm>
          <a:prstGeom prst="wedgeRoundRectCallout">
            <a:avLst>
              <a:gd name="adj1" fmla="val -56389"/>
              <a:gd name="adj2" fmla="val -419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 you are.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419872" y="2570118"/>
            <a:ext cx="3600400" cy="936104"/>
          </a:xfrm>
          <a:prstGeom prst="wedgeRoundRectCallout">
            <a:avLst>
              <a:gd name="adj1" fmla="val -68847"/>
              <a:gd name="adj2" fmla="val 299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you.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wa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"/>
            <a:ext cx="9144000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5220072" y="1347614"/>
            <a:ext cx="3851920" cy="648072"/>
          </a:xfrm>
          <a:prstGeom prst="wedgeRoundRectCallout">
            <a:avLst>
              <a:gd name="adj1" fmla="val -56389"/>
              <a:gd name="adj2" fmla="val -419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everything ok?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545632" y="2499742"/>
            <a:ext cx="3600400" cy="936104"/>
          </a:xfrm>
          <a:prstGeom prst="wedgeRoundRectCallout">
            <a:avLst>
              <a:gd name="adj1" fmla="val -68847"/>
              <a:gd name="adj2" fmla="val 299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Yes, it’s great.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3527038" y="3651870"/>
            <a:ext cx="3600400" cy="936104"/>
          </a:xfrm>
          <a:prstGeom prst="wedgeRoundRectCallout">
            <a:avLst>
              <a:gd name="adj1" fmla="val -66270"/>
              <a:gd name="adj2" fmla="val -429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Could I have _____?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7680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wa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"/>
            <a:ext cx="9144000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5220072" y="1347614"/>
            <a:ext cx="3851920" cy="792088"/>
          </a:xfrm>
          <a:prstGeom prst="wedgeRoundRectCallout">
            <a:avLst>
              <a:gd name="adj1" fmla="val -56389"/>
              <a:gd name="adj2" fmla="val -419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I get you anything else?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545632" y="2499742"/>
            <a:ext cx="3600400" cy="936104"/>
          </a:xfrm>
          <a:prstGeom prst="wedgeRoundRectCallout">
            <a:avLst>
              <a:gd name="adj1" fmla="val -68847"/>
              <a:gd name="adj2" fmla="val 299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Yes please, can I see the dessert menu? 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3527038" y="3651870"/>
            <a:ext cx="3600400" cy="936104"/>
          </a:xfrm>
          <a:prstGeom prst="wedgeRoundRectCallout">
            <a:avLst>
              <a:gd name="adj1" fmla="val -66270"/>
              <a:gd name="adj2" fmla="val -429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thanks, can I have the bill? </a:t>
            </a:r>
            <a:endParaRPr lang="ko-KR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Image result for 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7680"/>
            <a:ext cx="939180" cy="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Paying the Bill 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Tips / Gratuity 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Western culture</a:t>
            </a:r>
          </a:p>
          <a:p>
            <a:pPr lvl="1"/>
            <a:r>
              <a:rPr lang="en-US" altLang="ko-KR" dirty="0" smtClean="0"/>
              <a:t>About 10 – 20%</a:t>
            </a:r>
          </a:p>
          <a:p>
            <a:pPr lvl="1"/>
            <a:r>
              <a:rPr lang="en-US" altLang="ko-KR" dirty="0" smtClean="0"/>
              <a:t>Tip the tax 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Give extra money for good service.  </a:t>
            </a:r>
            <a:endParaRPr lang="ko-KR" altLang="en-US" dirty="0"/>
          </a:p>
        </p:txBody>
      </p:sp>
      <p:pic>
        <p:nvPicPr>
          <p:cNvPr id="37894" name="Picture 6" descr="Image result for gratuit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68954"/>
            <a:ext cx="1889232" cy="25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Paying the Bill 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How would you like to pay? </a:t>
            </a:r>
          </a:p>
          <a:p>
            <a:pPr lvl="1"/>
            <a:r>
              <a:rPr lang="en-US" altLang="ko-KR" dirty="0" smtClean="0"/>
              <a:t>Cash</a:t>
            </a:r>
          </a:p>
          <a:p>
            <a:pPr lvl="1"/>
            <a:r>
              <a:rPr lang="en-US" altLang="ko-KR" dirty="0" smtClean="0"/>
              <a:t>Debit</a:t>
            </a:r>
          </a:p>
          <a:p>
            <a:pPr lvl="1"/>
            <a:r>
              <a:rPr lang="en-US" altLang="ko-KR" dirty="0" smtClean="0"/>
              <a:t>Credit card </a:t>
            </a:r>
            <a:endParaRPr lang="ko-KR" altLang="en-US" dirty="0"/>
          </a:p>
        </p:txBody>
      </p:sp>
      <p:pic>
        <p:nvPicPr>
          <p:cNvPr id="35842" name="Picture 2" descr="Image result for cash vs cr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33" y="2459519"/>
            <a:ext cx="4159423" cy="21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260"/>
            <a:ext cx="9144000" cy="56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Paying the Bill 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Would you like a receipt?   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on the house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Image result for restaurant 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1670"/>
            <a:ext cx="232331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42" y="1347614"/>
            <a:ext cx="3473758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Restaurant Etiquette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www.youtube.com/watch?v=FDGGv7z5r2c</a:t>
            </a:r>
            <a:endParaRPr lang="en-US" altLang="ko-KR" dirty="0" smtClean="0"/>
          </a:p>
          <a:p>
            <a:r>
              <a:rPr lang="en-US" altLang="ko-KR" dirty="0" smtClean="0"/>
              <a:t>Or </a:t>
            </a:r>
          </a:p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www.youtube.com/watch?v=bROOWTpyTlg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973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Entrée (Main Course, Main Dish)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This is the main part of the meal. </a:t>
            </a:r>
          </a:p>
          <a:p>
            <a:endParaRPr lang="en-US" altLang="ko-KR" dirty="0"/>
          </a:p>
          <a:p>
            <a:r>
              <a:rPr lang="en-US" altLang="ko-KR" dirty="0" smtClean="0"/>
              <a:t>In North America, this is usually meat, vegetables, potato (rice).  </a:t>
            </a:r>
            <a:endParaRPr lang="ko-KR" altLang="en-US" dirty="0"/>
          </a:p>
        </p:txBody>
      </p:sp>
      <p:pic>
        <p:nvPicPr>
          <p:cNvPr id="3074" name="Picture 2" descr="Image result for ent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8" y="3724038"/>
            <a:ext cx="24158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ntre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7" y="3739218"/>
            <a:ext cx="215730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eak and potato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70" y="3737375"/>
            <a:ext cx="191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icken d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8" y="3739218"/>
            <a:ext cx="215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300192" y="2058016"/>
            <a:ext cx="216024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Dish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Meal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Course</a:t>
            </a:r>
            <a:r>
              <a:rPr lang="ko-KR" altLang="en-US" sz="2400" dirty="0" smtClean="0">
                <a:solidFill>
                  <a:srgbClr val="002060"/>
                </a:solidFill>
              </a:rPr>
              <a:t> </a:t>
            </a:r>
            <a:endParaRPr lang="en-US" altLang="ko-KR" sz="2400" dirty="0" smtClean="0">
              <a:solidFill>
                <a:srgbClr val="002060"/>
              </a:solidFill>
            </a:endParaRP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Set (</a:t>
            </a:r>
            <a:r>
              <a:rPr lang="ko-KR" altLang="en-US" sz="2400" dirty="0" smtClean="0">
                <a:solidFill>
                  <a:srgbClr val="002060"/>
                </a:solidFill>
              </a:rPr>
              <a:t>세트</a:t>
            </a:r>
            <a:r>
              <a:rPr lang="en-US" altLang="ko-KR" sz="2400" dirty="0">
                <a:solidFill>
                  <a:srgbClr val="002060"/>
                </a:solidFill>
              </a:rPr>
              <a:t>)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Image result for ì¸í¸ë©ë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118"/>
            <a:ext cx="3027236" cy="49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Role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We need a host / hostess</a:t>
            </a:r>
          </a:p>
          <a:p>
            <a:endParaRPr lang="en-US" altLang="ko-KR" dirty="0"/>
          </a:p>
          <a:p>
            <a:r>
              <a:rPr lang="en-US" altLang="ko-KR" dirty="0" smtClean="0"/>
              <a:t>We need some waiters / waitresses</a:t>
            </a:r>
          </a:p>
          <a:p>
            <a:endParaRPr lang="en-US" altLang="ko-KR" dirty="0"/>
          </a:p>
          <a:p>
            <a:r>
              <a:rPr lang="en-US" altLang="ko-KR" dirty="0" smtClean="0"/>
              <a:t>Customers have a challenge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6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Role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 is vegetarian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is lactose intolerant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is a child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person only has $10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Eat something with chicken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Ordering from the lunch menu 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Role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The host will seat the customers.  </a:t>
            </a:r>
          </a:p>
          <a:p>
            <a:pPr lvl="1"/>
            <a:r>
              <a:rPr lang="en-US" altLang="ko-KR" dirty="0" smtClean="0"/>
              <a:t>Groups of 4 or 5</a:t>
            </a:r>
          </a:p>
          <a:p>
            <a:r>
              <a:rPr lang="en-US" altLang="ko-KR" dirty="0" smtClean="0"/>
              <a:t>The waiter must take the order of the customers.</a:t>
            </a:r>
          </a:p>
          <a:p>
            <a:pPr lvl="1"/>
            <a:r>
              <a:rPr lang="en-US" altLang="ko-KR" dirty="0" smtClean="0"/>
              <a:t>Menus </a:t>
            </a:r>
          </a:p>
          <a:p>
            <a:pPr lvl="1"/>
            <a:r>
              <a:rPr lang="en-US" altLang="ko-KR" dirty="0" smtClean="0"/>
              <a:t>Make a receipt  </a:t>
            </a:r>
            <a:endParaRPr lang="en-US" altLang="ko-KR" dirty="0"/>
          </a:p>
          <a:p>
            <a:r>
              <a:rPr lang="en-US" altLang="ko-KR" dirty="0" smtClean="0"/>
              <a:t>The host will also add the totals.  </a:t>
            </a:r>
          </a:p>
          <a:p>
            <a:pPr lvl="1"/>
            <a:r>
              <a:rPr lang="en-US" altLang="ko-KR" dirty="0" smtClean="0"/>
              <a:t>$100 budget per table.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49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Winners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Waiter</a:t>
            </a:r>
          </a:p>
          <a:p>
            <a:pPr lvl="1"/>
            <a:r>
              <a:rPr lang="en-US" altLang="ko-KR" dirty="0" smtClean="0"/>
              <a:t>The highest tip.  </a:t>
            </a:r>
            <a:endParaRPr lang="en-US" altLang="ko-KR" dirty="0"/>
          </a:p>
          <a:p>
            <a:r>
              <a:rPr lang="en-US" altLang="ko-KR" dirty="0" smtClean="0"/>
              <a:t>Customers</a:t>
            </a:r>
          </a:p>
          <a:p>
            <a:pPr lvl="1"/>
            <a:r>
              <a:rPr lang="en-US" altLang="ko-KR" dirty="0" smtClean="0"/>
              <a:t>The group closest to $100 (not including tip)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65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Sides (Side Dish, Side Order)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Something you can add to your meal. </a:t>
            </a:r>
          </a:p>
          <a:p>
            <a:endParaRPr lang="en-US" altLang="ko-KR" dirty="0"/>
          </a:p>
          <a:p>
            <a:r>
              <a:rPr lang="en-US" altLang="ko-KR" dirty="0" smtClean="0"/>
              <a:t>Usually served to the ‘side’ of the main dish.  </a:t>
            </a:r>
            <a:endParaRPr lang="ko-KR" altLang="en-US" dirty="0"/>
          </a:p>
        </p:txBody>
      </p:sp>
      <p:pic>
        <p:nvPicPr>
          <p:cNvPr id="4098" name="Picture 2" descr="Image result for side dis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30" y="3717431"/>
            <a:ext cx="215813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ide dis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69" y="3717431"/>
            <a:ext cx="9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ide dish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9" y="3703500"/>
            <a:ext cx="215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ide dis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69" y="3717431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44" y="3703500"/>
            <a:ext cx="108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lad on the si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8" y="1131590"/>
            <a:ext cx="604837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499992" y="483518"/>
            <a:ext cx="4464496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On the side 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(you can also order part of the main dish to be separate – usually the sauce)  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Beverages (Drinks)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Water is usually free, but these are other options.  </a:t>
            </a:r>
            <a:endParaRPr lang="ko-KR" altLang="en-US" dirty="0"/>
          </a:p>
        </p:txBody>
      </p:sp>
      <p:pic>
        <p:nvPicPr>
          <p:cNvPr id="2052" name="Picture 4" descr="Image result for ju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04" y="3724038"/>
            <a:ext cx="2304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96" y="37240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96" y="3724038"/>
            <a:ext cx="19463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e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60" y="3721503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ff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28" y="3724038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012160" y="2499742"/>
            <a:ext cx="216024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Soft Drinks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Soda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Cola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Pop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5" y="2355726"/>
            <a:ext cx="4610819" cy="28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en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Dessert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After your meal is finished. </a:t>
            </a:r>
          </a:p>
          <a:p>
            <a:endParaRPr lang="en-US" altLang="ko-KR" dirty="0"/>
          </a:p>
          <a:p>
            <a:r>
              <a:rPr lang="en-US" altLang="ko-KR" dirty="0" smtClean="0"/>
              <a:t>Sometimes a restaurant has a second menu for desserts. 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796046"/>
            <a:ext cx="259225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age result for des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15" y="3796046"/>
            <a:ext cx="25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dess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5" y="379604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dess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5" y="3796046"/>
            <a:ext cx="25631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0"/>
            <a:ext cx="9145209" cy="53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444208" y="483518"/>
            <a:ext cx="252028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rgbClr val="002060"/>
                </a:solidFill>
              </a:rPr>
              <a:t>A la mode</a:t>
            </a:r>
          </a:p>
          <a:p>
            <a:r>
              <a:rPr lang="en-US" altLang="ko-KR" sz="2400" dirty="0" smtClean="0">
                <a:solidFill>
                  <a:srgbClr val="002060"/>
                </a:solidFill>
              </a:rPr>
              <a:t>(with ice cream)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pic>
        <p:nvPicPr>
          <p:cNvPr id="2059" name="Picture 11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5400600" cy="36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5050904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Specials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200151"/>
            <a:ext cx="5698976" cy="33944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Lunch Specials </a:t>
            </a:r>
          </a:p>
          <a:p>
            <a:endParaRPr lang="en-US" altLang="ko-KR" dirty="0"/>
          </a:p>
          <a:p>
            <a:r>
              <a:rPr lang="en-US" altLang="ko-KR" dirty="0" smtClean="0"/>
              <a:t>Today’s Specials</a:t>
            </a:r>
          </a:p>
          <a:p>
            <a:endParaRPr lang="en-US" altLang="ko-KR" dirty="0"/>
          </a:p>
          <a:p>
            <a:r>
              <a:rPr lang="en-US" altLang="ko-KR" dirty="0" smtClean="0"/>
              <a:t>Soup of the day (de jour)  </a:t>
            </a:r>
            <a:endParaRPr lang="ko-KR" altLang="en-US" dirty="0"/>
          </a:p>
        </p:txBody>
      </p:sp>
      <p:pic>
        <p:nvPicPr>
          <p:cNvPr id="3074" name="Picture 2" descr="Image result for lunch spec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91" y="0"/>
            <a:ext cx="31611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days' spec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08" y="411510"/>
            <a:ext cx="3240360" cy="320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oup du j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1" y="707784"/>
            <a:ext cx="3928121" cy="261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Cooking Vocabulary 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How was it made?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88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659</Words>
  <Application>Microsoft Office PowerPoint</Application>
  <PresentationFormat>화면 슬라이드 쇼(16:9)</PresentationFormat>
  <Paragraphs>165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Restaurant</vt:lpstr>
      <vt:lpstr>PowerPoint 프레젠테이션</vt:lpstr>
      <vt:lpstr>Appetizer (Starter)</vt:lpstr>
      <vt:lpstr>Entrée (Main Course, Main Dish)</vt:lpstr>
      <vt:lpstr>Sides (Side Dish, Side Order)</vt:lpstr>
      <vt:lpstr>Beverages (Drinks)</vt:lpstr>
      <vt:lpstr>Dessert</vt:lpstr>
      <vt:lpstr>Specials </vt:lpstr>
      <vt:lpstr>Cooking Vocabulary   </vt:lpstr>
      <vt:lpstr>Fried (battered)  </vt:lpstr>
      <vt:lpstr>Sautéed  </vt:lpstr>
      <vt:lpstr>Grilled</vt:lpstr>
      <vt:lpstr>Roasted </vt:lpstr>
      <vt:lpstr>Baked</vt:lpstr>
      <vt:lpstr>Broiled </vt:lpstr>
      <vt:lpstr>Boiled </vt:lpstr>
      <vt:lpstr>Steamed</vt:lpstr>
      <vt:lpstr>A la carte </vt:lpstr>
      <vt:lpstr>Vegetarian / Vegan </vt:lpstr>
      <vt:lpstr>Toppings </vt:lpstr>
      <vt:lpstr>The Works </vt:lpstr>
      <vt:lpstr>Hold the…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Paying the Bill </vt:lpstr>
      <vt:lpstr>Paying the Bill </vt:lpstr>
      <vt:lpstr>Paying the Bill </vt:lpstr>
      <vt:lpstr>Restaurant Etiquette  </vt:lpstr>
      <vt:lpstr>Role Play </vt:lpstr>
      <vt:lpstr>Role Play </vt:lpstr>
      <vt:lpstr>Role Play </vt:lpstr>
      <vt:lpstr>Winners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</dc:title>
  <dc:creator>user</dc:creator>
  <cp:lastModifiedBy>user</cp:lastModifiedBy>
  <cp:revision>34</cp:revision>
  <dcterms:created xsi:type="dcterms:W3CDTF">2018-04-04T01:03:15Z</dcterms:created>
  <dcterms:modified xsi:type="dcterms:W3CDTF">2018-04-06T02:06:22Z</dcterms:modified>
</cp:coreProperties>
</file>