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76" r:id="rId5"/>
    <p:sldId id="277" r:id="rId6"/>
    <p:sldId id="278" r:id="rId7"/>
    <p:sldId id="261" r:id="rId8"/>
    <p:sldId id="280" r:id="rId9"/>
    <p:sldId id="262" r:id="rId10"/>
    <p:sldId id="263" r:id="rId11"/>
    <p:sldId id="264" r:id="rId12"/>
    <p:sldId id="281" r:id="rId13"/>
    <p:sldId id="285" r:id="rId14"/>
    <p:sldId id="286" r:id="rId15"/>
    <p:sldId id="282" r:id="rId16"/>
    <p:sldId id="265" r:id="rId17"/>
    <p:sldId id="30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306" r:id="rId27"/>
    <p:sldId id="307" r:id="rId28"/>
    <p:sldId id="308" r:id="rId29"/>
    <p:sldId id="287" r:id="rId30"/>
    <p:sldId id="288" r:id="rId31"/>
    <p:sldId id="290" r:id="rId32"/>
    <p:sldId id="291" r:id="rId33"/>
    <p:sldId id="299" r:id="rId34"/>
    <p:sldId id="300" r:id="rId35"/>
    <p:sldId id="302" r:id="rId36"/>
    <p:sldId id="301" r:id="rId37"/>
    <p:sldId id="297" r:id="rId38"/>
    <p:sldId id="292" r:id="rId39"/>
    <p:sldId id="298" r:id="rId40"/>
    <p:sldId id="305" r:id="rId41"/>
    <p:sldId id="303" r:id="rId4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27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75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09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69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06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2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08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16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06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74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87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EF39-3040-460F-9062-CC6C334EE081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5DD0-9EF3-4513-B45A-93A5B82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17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Big Numbers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5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100 and</a:t>
            </a:r>
            <a:r>
              <a:rPr lang="en-US" altLang="ko-KR" dirty="0" smtClean="0">
                <a:latin typeface="Arial" charset="0"/>
              </a:rPr>
              <a:t>…</a:t>
            </a:r>
            <a:endParaRPr lang="en-US" altLang="ko-K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accent2"/>
                </a:solidFill>
              </a:rPr>
              <a:t>101</a:t>
            </a:r>
            <a:r>
              <a:rPr lang="en-US" altLang="ko-KR" dirty="0" smtClean="0"/>
              <a:t> = one hundred </a:t>
            </a:r>
            <a:r>
              <a:rPr lang="en-US" altLang="ko-KR" u="sng" dirty="0" smtClean="0">
                <a:solidFill>
                  <a:srgbClr val="FF0000"/>
                </a:solidFill>
              </a:rPr>
              <a:t>and</a:t>
            </a:r>
            <a:r>
              <a:rPr lang="en-US" altLang="ko-KR" dirty="0" smtClean="0"/>
              <a:t> one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>
                <a:solidFill>
                  <a:schemeClr val="accent2"/>
                </a:solidFill>
              </a:rPr>
              <a:t>205</a:t>
            </a:r>
            <a:r>
              <a:rPr lang="en-US" altLang="ko-KR" dirty="0" smtClean="0"/>
              <a:t> = two hundred </a:t>
            </a:r>
            <a:r>
              <a:rPr lang="en-US" altLang="ko-KR" u="sng" dirty="0" smtClean="0">
                <a:solidFill>
                  <a:srgbClr val="FF0000"/>
                </a:solidFill>
              </a:rPr>
              <a:t>and</a:t>
            </a:r>
            <a:r>
              <a:rPr lang="en-US" altLang="ko-KR" dirty="0" smtClean="0"/>
              <a:t> five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>
                <a:solidFill>
                  <a:schemeClr val="accent2"/>
                </a:solidFill>
              </a:rPr>
              <a:t>653</a:t>
            </a:r>
            <a:r>
              <a:rPr lang="en-US" altLang="ko-KR" dirty="0" smtClean="0"/>
              <a:t> = six hundred </a:t>
            </a:r>
            <a:r>
              <a:rPr lang="en-US" altLang="ko-KR" u="sng" dirty="0" smtClean="0">
                <a:solidFill>
                  <a:srgbClr val="FF0000"/>
                </a:solidFill>
              </a:rPr>
              <a:t>and</a:t>
            </a:r>
            <a:r>
              <a:rPr lang="en-US" altLang="ko-KR" dirty="0" smtClean="0"/>
              <a:t> fifty-three</a:t>
            </a:r>
          </a:p>
        </p:txBody>
      </p:sp>
    </p:spTree>
    <p:extLst>
      <p:ext uri="{BB962C8B-B14F-4D97-AF65-F5344CB8AC3E}">
        <p14:creationId xmlns:p14="http://schemas.microsoft.com/office/powerpoint/2010/main" val="40735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Try these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ko-KR" dirty="0" smtClean="0"/>
              <a:t>345 =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872 =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911 = 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777 =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907704" y="1131590"/>
            <a:ext cx="651668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ko-KR" sz="2600" dirty="0">
                <a:solidFill>
                  <a:srgbClr val="006600"/>
                </a:solidFill>
              </a:rPr>
              <a:t>Three hundred and forty-five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600" dirty="0" smtClean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600" dirty="0" smtClean="0">
                <a:solidFill>
                  <a:srgbClr val="006600"/>
                </a:solidFill>
              </a:rPr>
              <a:t>Eight </a:t>
            </a:r>
            <a:r>
              <a:rPr lang="en-US" altLang="ko-KR" sz="2600" dirty="0">
                <a:solidFill>
                  <a:srgbClr val="006600"/>
                </a:solidFill>
              </a:rPr>
              <a:t>hundred and seventy-two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600" dirty="0" smtClean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600" dirty="0" smtClean="0">
                <a:solidFill>
                  <a:srgbClr val="006600"/>
                </a:solidFill>
              </a:rPr>
              <a:t>Nine </a:t>
            </a:r>
            <a:r>
              <a:rPr lang="en-US" altLang="ko-KR" sz="2600" dirty="0">
                <a:solidFill>
                  <a:srgbClr val="006600"/>
                </a:solidFill>
              </a:rPr>
              <a:t>hundred and eleven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600" dirty="0" smtClean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600" dirty="0" smtClean="0">
                <a:solidFill>
                  <a:srgbClr val="006600"/>
                </a:solidFill>
              </a:rPr>
              <a:t>Seven </a:t>
            </a:r>
            <a:r>
              <a:rPr lang="en-US" altLang="ko-KR" sz="2600" dirty="0">
                <a:solidFill>
                  <a:srgbClr val="006600"/>
                </a:solidFill>
              </a:rPr>
              <a:t>hundred and seventy </a:t>
            </a:r>
            <a:r>
              <a:rPr lang="en-US" altLang="ko-KR" sz="2600" dirty="0">
                <a:solidFill>
                  <a:srgbClr val="006600"/>
                </a:solidFill>
                <a:latin typeface="Arial" charset="0"/>
              </a:rPr>
              <a:t>–</a:t>
            </a:r>
            <a:r>
              <a:rPr lang="en-US" altLang="ko-KR" sz="2600" dirty="0">
                <a:solidFill>
                  <a:srgbClr val="006600"/>
                </a:solidFill>
              </a:rPr>
              <a:t> seven </a:t>
            </a:r>
          </a:p>
        </p:txBody>
      </p:sp>
    </p:spTree>
    <p:extLst>
      <p:ext uri="{BB962C8B-B14F-4D97-AF65-F5344CB8AC3E}">
        <p14:creationId xmlns:p14="http://schemas.microsoft.com/office/powerpoint/2010/main" val="33937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Thousands 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7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Thousands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3944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sz="2800" dirty="0" smtClean="0"/>
              <a:t>Try writing with a comma every 3 numbers…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 algn="ctr">
              <a:buNone/>
            </a:pPr>
            <a:r>
              <a:rPr lang="en-US" altLang="ko-KR" sz="2800" dirty="0" smtClean="0"/>
              <a:t>Read the number before the comma, then the number after (following the ‘hundreds’ rules)   </a:t>
            </a:r>
            <a:endParaRPr lang="ko-KR" alt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1923678"/>
            <a:ext cx="41764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 dirty="0" smtClean="0">
                <a:solidFill>
                  <a:schemeClr val="accent6">
                    <a:lumMod val="50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1,234</a:t>
            </a:r>
            <a:endParaRPr lang="ko-KR" altLang="en-US" sz="7200" dirty="0">
              <a:solidFill>
                <a:schemeClr val="accent6">
                  <a:lumMod val="50000"/>
                </a:schemeClr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5" name="뺄셈 기호 4"/>
          <p:cNvSpPr/>
          <p:nvPr/>
        </p:nvSpPr>
        <p:spPr>
          <a:xfrm>
            <a:off x="1979712" y="2937234"/>
            <a:ext cx="1872208" cy="216024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뺄셈 기호 5"/>
          <p:cNvSpPr/>
          <p:nvPr/>
        </p:nvSpPr>
        <p:spPr>
          <a:xfrm>
            <a:off x="3702180" y="2924752"/>
            <a:ext cx="2742028" cy="216024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7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Thousands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3944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2800" dirty="0" smtClean="0"/>
              <a:t>Try writing with a comma every 3 numbers…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 algn="ctr">
              <a:buNone/>
            </a:pPr>
            <a:r>
              <a:rPr lang="en-US" altLang="ko-KR" sz="2800" dirty="0" smtClean="0"/>
              <a:t>The comma is “Thousand”  </a:t>
            </a:r>
            <a:endParaRPr lang="ko-KR" alt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1923678"/>
            <a:ext cx="41764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 dirty="0" smtClean="0">
                <a:solidFill>
                  <a:schemeClr val="accent6">
                    <a:lumMod val="50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1,234</a:t>
            </a:r>
            <a:endParaRPr lang="ko-KR" altLang="en-US" sz="7200" dirty="0">
              <a:solidFill>
                <a:schemeClr val="accent6">
                  <a:lumMod val="50000"/>
                </a:schemeClr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5" name="뺄셈 기호 4"/>
          <p:cNvSpPr/>
          <p:nvPr/>
        </p:nvSpPr>
        <p:spPr>
          <a:xfrm>
            <a:off x="1979712" y="2937234"/>
            <a:ext cx="1872208" cy="216024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뺄셈 기호 5"/>
          <p:cNvSpPr/>
          <p:nvPr/>
        </p:nvSpPr>
        <p:spPr>
          <a:xfrm>
            <a:off x="3702180" y="2924752"/>
            <a:ext cx="2742028" cy="216024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도넛 6"/>
          <p:cNvSpPr/>
          <p:nvPr/>
        </p:nvSpPr>
        <p:spPr>
          <a:xfrm>
            <a:off x="3599892" y="2670002"/>
            <a:ext cx="504056" cy="509500"/>
          </a:xfrm>
          <a:prstGeom prst="donut">
            <a:avLst>
              <a:gd name="adj" fmla="val 136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Bigger 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Bigger</a:t>
            </a:r>
            <a:r>
              <a:rPr lang="en-US" altLang="ko-KR" dirty="0" smtClean="0">
                <a:latin typeface="Arial" charset="0"/>
              </a:rPr>
              <a:t>…</a:t>
            </a:r>
            <a:endParaRPr lang="en-US" altLang="ko-K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ko-KR" dirty="0" smtClean="0"/>
              <a:t>1,000 =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10,000 =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100,000 =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1,000,000 =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49" y="2289002"/>
            <a:ext cx="4067944" cy="2569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413" y="1221581"/>
            <a:ext cx="288732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600"/>
                </a:solidFill>
              </a:rPr>
              <a:t>One thousand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213" y="2031206"/>
            <a:ext cx="28103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600"/>
                </a:solidFill>
              </a:rPr>
              <a:t>Ten thousand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113" y="2950369"/>
            <a:ext cx="45961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600"/>
                </a:solidFill>
              </a:rPr>
              <a:t>One hundred thousand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0" y="3868341"/>
            <a:ext cx="24529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600"/>
                </a:solidFill>
              </a:rPr>
              <a:t>One Million </a:t>
            </a:r>
            <a:endParaRPr lang="en-CA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Bigger</a:t>
            </a:r>
            <a:r>
              <a:rPr lang="en-US" altLang="ko-KR" dirty="0" smtClean="0">
                <a:latin typeface="Arial" charset="0"/>
              </a:rPr>
              <a:t>…</a:t>
            </a:r>
            <a:endParaRPr lang="en-US" altLang="ko-K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dirty="0"/>
              <a:t>만원 </a:t>
            </a:r>
            <a:r>
              <a:rPr lang="en-US" altLang="ko-KR" dirty="0" smtClean="0"/>
              <a:t>=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ko-KR" altLang="en-US" dirty="0" smtClean="0"/>
              <a:t>억 </a:t>
            </a:r>
            <a:r>
              <a:rPr lang="en-US" altLang="ko-KR" dirty="0" smtClean="0"/>
              <a:t>=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ko-KR" altLang="en-US" dirty="0" smtClean="0"/>
              <a:t>조 </a:t>
            </a:r>
            <a:r>
              <a:rPr lang="en-US" altLang="ko-KR" dirty="0" smtClean="0"/>
              <a:t>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1987474"/>
            <a:ext cx="25202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100000000</a:t>
            </a:r>
            <a:endParaRPr lang="en-C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275606"/>
            <a:ext cx="3624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600"/>
                </a:solidFill>
              </a:rPr>
              <a:t>Ten </a:t>
            </a:r>
            <a:r>
              <a:rPr lang="en-US" sz="3200" dirty="0" smtClean="0">
                <a:solidFill>
                  <a:srgbClr val="006600"/>
                </a:solidFill>
              </a:rPr>
              <a:t>thousand </a:t>
            </a:r>
            <a:r>
              <a:rPr lang="en-US" altLang="ko-KR" sz="3200" dirty="0" smtClean="0">
                <a:solidFill>
                  <a:srgbClr val="006600"/>
                </a:solidFill>
              </a:rPr>
              <a:t>won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3818" y="2365594"/>
            <a:ext cx="420397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600"/>
                </a:solidFill>
              </a:rPr>
              <a:t>One hundred </a:t>
            </a:r>
            <a:r>
              <a:rPr lang="en-US" altLang="ko-KR" sz="3200" dirty="0" smtClean="0">
                <a:solidFill>
                  <a:srgbClr val="006600"/>
                </a:solidFill>
              </a:rPr>
              <a:t>million</a:t>
            </a:r>
            <a:r>
              <a:rPr lang="ko-KR" altLang="en-US" sz="3200" dirty="0" smtClean="0">
                <a:solidFill>
                  <a:srgbClr val="006600"/>
                </a:solidFill>
              </a:rPr>
              <a:t> 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5056" y="3563933"/>
            <a:ext cx="24609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600"/>
                </a:solidFill>
              </a:rPr>
              <a:t>One </a:t>
            </a:r>
            <a:r>
              <a:rPr lang="en-US" altLang="ko-KR" sz="3200" dirty="0" smtClean="0">
                <a:solidFill>
                  <a:srgbClr val="006600"/>
                </a:solidFill>
              </a:rPr>
              <a:t>Trillion</a:t>
            </a:r>
            <a:r>
              <a:rPr lang="ko-KR" altLang="en-US" sz="3200" dirty="0" smtClean="0">
                <a:solidFill>
                  <a:srgbClr val="006600"/>
                </a:solidFill>
              </a:rPr>
              <a:t> </a:t>
            </a:r>
            <a:endParaRPr lang="en-CA" sz="3200" dirty="0">
              <a:solidFill>
                <a:srgbClr val="006600"/>
              </a:solidFill>
            </a:endParaRPr>
          </a:p>
        </p:txBody>
      </p:sp>
      <p:pic>
        <p:nvPicPr>
          <p:cNvPr id="1026" name="Picture 2" descr="Image result for korean number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9" y="3219822"/>
            <a:ext cx="4525417" cy="17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68144" y="1987473"/>
            <a:ext cx="25202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100,000,000</a:t>
            </a:r>
            <a:endParaRPr lang="en-C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8384" y="3147814"/>
            <a:ext cx="36724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1,000,000,000,000</a:t>
            </a:r>
            <a:endParaRPr lang="en-C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23678"/>
            <a:ext cx="8229600" cy="12241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987,654,321</a:t>
            </a:r>
          </a:p>
        </p:txBody>
      </p:sp>
    </p:spTree>
    <p:extLst>
      <p:ext uri="{BB962C8B-B14F-4D97-AF65-F5344CB8AC3E}">
        <p14:creationId xmlns:p14="http://schemas.microsoft.com/office/powerpoint/2010/main" val="40938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= First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= Second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= Third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= Fourth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= Fifth 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21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= Twenty-first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25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= Twenty-fifth  </a:t>
            </a:r>
          </a:p>
        </p:txBody>
      </p:sp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5686"/>
            <a:ext cx="2846784" cy="247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/>
              <a:t>Ordinals </a:t>
            </a:r>
          </a:p>
        </p:txBody>
      </p:sp>
    </p:spTree>
    <p:extLst>
      <p:ext uri="{BB962C8B-B14F-4D97-AF65-F5344CB8AC3E}">
        <p14:creationId xmlns:p14="http://schemas.microsoft.com/office/powerpoint/2010/main" val="33449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Review:  Years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1992 – </a:t>
            </a:r>
          </a:p>
          <a:p>
            <a:endParaRPr lang="en-US" altLang="ko-KR" dirty="0"/>
          </a:p>
          <a:p>
            <a:r>
              <a:rPr lang="en-US" altLang="ko-KR" dirty="0" smtClean="0"/>
              <a:t>1709 – </a:t>
            </a:r>
          </a:p>
          <a:p>
            <a:endParaRPr lang="en-US" altLang="ko-KR" dirty="0"/>
          </a:p>
          <a:p>
            <a:r>
              <a:rPr lang="en-US" altLang="ko-KR" dirty="0" smtClean="0"/>
              <a:t>2018 - </a:t>
            </a:r>
            <a:endParaRPr lang="ko-KR" alt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267744" y="1221582"/>
            <a:ext cx="619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Nineteen ninety-two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67744" y="2427734"/>
            <a:ext cx="619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Seventeen “O” nine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95736" y="3579862"/>
            <a:ext cx="619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Twenty eighteen 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/>
              <a:t>Ordinals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63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= 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38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=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51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=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33" y="1443611"/>
            <a:ext cx="4287371" cy="3699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275605"/>
            <a:ext cx="22210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6600"/>
                </a:solidFill>
              </a:rPr>
              <a:t>Sixty-third 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427734"/>
            <a:ext cx="273985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6600"/>
                </a:solidFill>
              </a:rPr>
              <a:t>Thirty-eighth 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155" y="3563933"/>
            <a:ext cx="183877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6600"/>
                </a:solidFill>
              </a:rPr>
              <a:t>Fifty-first</a:t>
            </a:r>
            <a:endParaRPr lang="en-CA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Fractions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ko-KR" dirty="0" smtClean="0"/>
              <a:t>1 / 5 = </a:t>
            </a:r>
            <a:r>
              <a:rPr lang="en-US" altLang="ko-KR" dirty="0" smtClean="0">
                <a:solidFill>
                  <a:srgbClr val="006600"/>
                </a:solidFill>
              </a:rPr>
              <a:t>one fifth  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1/10 = 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1 / 55 = 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2/3 = </a:t>
            </a:r>
          </a:p>
          <a:p>
            <a:pPr eaLnBrk="1" hangingPunct="1"/>
            <a:endParaRPr lang="en-US" altLang="ko-KR" dirty="0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83" y="2355726"/>
            <a:ext cx="2804597" cy="268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2063338"/>
            <a:ext cx="2220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6600"/>
                </a:solidFill>
              </a:rPr>
              <a:t>One tenth 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79158"/>
            <a:ext cx="28745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6600"/>
                </a:solidFill>
              </a:rPr>
              <a:t>One fifty-fifth 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867894"/>
            <a:ext cx="211525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6600"/>
                </a:solidFill>
              </a:rPr>
              <a:t>Two thirds</a:t>
            </a:r>
            <a:endParaRPr lang="en-CA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Fractions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sz="3600" dirty="0" smtClean="0">
                <a:latin typeface="Arial" charset="0"/>
              </a:rPr>
              <a:t>½</a:t>
            </a:r>
            <a:r>
              <a:rPr lang="en-US" altLang="ko-KR" sz="3600" dirty="0" smtClean="0"/>
              <a:t> = </a:t>
            </a:r>
          </a:p>
          <a:p>
            <a:pPr eaLnBrk="1" hangingPunct="1"/>
            <a:endParaRPr lang="en-US" altLang="ko-KR" sz="3600" dirty="0" smtClean="0"/>
          </a:p>
          <a:p>
            <a:pPr eaLnBrk="1" hangingPunct="1"/>
            <a:r>
              <a:rPr lang="en-US" altLang="ko-KR" sz="3600" dirty="0" smtClean="0">
                <a:latin typeface="Arial" charset="0"/>
              </a:rPr>
              <a:t>¼</a:t>
            </a:r>
            <a:r>
              <a:rPr lang="en-US" altLang="ko-KR" sz="3600" dirty="0" smtClean="0"/>
              <a:t> = </a:t>
            </a:r>
          </a:p>
          <a:p>
            <a:pPr eaLnBrk="1" hangingPunct="1"/>
            <a:endParaRPr lang="en-US" altLang="ko-KR" sz="3600" dirty="0" smtClean="0"/>
          </a:p>
          <a:p>
            <a:pPr eaLnBrk="1" hangingPunct="1"/>
            <a:r>
              <a:rPr lang="en-US" altLang="ko-KR" sz="3600" dirty="0" smtClean="0">
                <a:latin typeface="Arial" charset="0"/>
              </a:rPr>
              <a:t>¾</a:t>
            </a:r>
            <a:r>
              <a:rPr lang="en-US" altLang="ko-KR" sz="3600" dirty="0" smtClean="0"/>
              <a:t> =</a:t>
            </a:r>
          </a:p>
          <a:p>
            <a:pPr eaLnBrk="1" hangingPunct="1">
              <a:buFontTx/>
              <a:buNone/>
            </a:pPr>
            <a:endParaRPr lang="en-US" altLang="ko-KR" sz="3600" dirty="0" smtClean="0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908175" y="1221582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6600"/>
                </a:solidFill>
              </a:rPr>
              <a:t>Half</a:t>
            </a:r>
            <a:endParaRPr lang="en-CA" sz="3600" b="1">
              <a:solidFill>
                <a:srgbClr val="006600"/>
              </a:solidFill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878425" y="2516296"/>
            <a:ext cx="175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6600"/>
                </a:solidFill>
              </a:rPr>
              <a:t>Quarter</a:t>
            </a:r>
            <a:endParaRPr lang="en-CA" sz="3600" b="1" dirty="0">
              <a:solidFill>
                <a:srgbClr val="006600"/>
              </a:solidFill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878425" y="3824058"/>
            <a:ext cx="2401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6600"/>
                </a:solidFill>
              </a:rPr>
              <a:t>3 Quarters</a:t>
            </a:r>
            <a:endParaRPr lang="en-CA" sz="3600" b="1" dirty="0">
              <a:solidFill>
                <a:srgbClr val="006600"/>
              </a:solidFill>
            </a:endParaRP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71550"/>
            <a:ext cx="4320109" cy="394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allAtOnce"/>
      <p:bldP spid="15366" grpId="0" build="allAtOnce"/>
      <p:bldP spid="1536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600200"/>
            <a:ext cx="8229600" cy="104355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8000" b="1" dirty="0" smtClean="0">
                <a:solidFill>
                  <a:srgbClr val="006600"/>
                </a:solidFill>
              </a:rPr>
              <a:t>6 1/3</a:t>
            </a:r>
            <a:endParaRPr lang="en-CA" sz="8000" b="1" dirty="0" smtClean="0">
              <a:solidFill>
                <a:srgbClr val="0066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8313" y="3436144"/>
            <a:ext cx="8229600" cy="11518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18 3/7</a:t>
            </a:r>
            <a:endParaRPr lang="en-CA" sz="8000" b="1" kern="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Decimals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0.1 = </a:t>
            </a:r>
            <a:r>
              <a:rPr lang="en-US" altLang="ko-KR" dirty="0" smtClean="0">
                <a:solidFill>
                  <a:srgbClr val="006600"/>
                </a:solidFill>
              </a:rPr>
              <a:t>zero point one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0.10 = 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7.3429 = 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81037"/>
            <a:ext cx="3203849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2340752"/>
            <a:ext cx="392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6600"/>
                </a:solidFill>
              </a:rPr>
              <a:t>Zero point one zero</a:t>
            </a:r>
            <a:endParaRPr lang="en-CA" sz="32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507854"/>
            <a:ext cx="617342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6600"/>
                </a:solidFill>
              </a:rPr>
              <a:t>Seven point three four two nine</a:t>
            </a:r>
            <a:endParaRPr lang="en-CA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03946"/>
            <a:ext cx="8229600" cy="1007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8000" dirty="0" smtClean="0">
                <a:solidFill>
                  <a:srgbClr val="006600"/>
                </a:solidFill>
              </a:rPr>
              <a:t>55.5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915565"/>
            <a:ext cx="8229600" cy="1007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12.25</a:t>
            </a:r>
          </a:p>
        </p:txBody>
      </p:sp>
    </p:spTree>
    <p:extLst>
      <p:ext uri="{BB962C8B-B14F-4D97-AF65-F5344CB8AC3E}">
        <p14:creationId xmlns:p14="http://schemas.microsoft.com/office/powerpoint/2010/main" val="28186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Sudoku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elmo.sbs.arizona.edu/sandiway/sudoku/wildcatjan17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9782"/>
            <a:ext cx="1653555" cy="1653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64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lmo.sbs.arizona.edu/sandiway/sudoku/wildcatjan17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9542"/>
            <a:ext cx="3744416" cy="374441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mo.sbs.arizona.edu/sandiway/sudoku/wildcatjan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78154"/>
            <a:ext cx="3754521" cy="37415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3923928" y="2139702"/>
            <a:ext cx="1368152" cy="9361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0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mo.sbs.arizona.edu/sandiway/sudoku/wildcatjan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3385"/>
            <a:ext cx="4608512" cy="45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37" y="328226"/>
            <a:ext cx="14859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14" y="300092"/>
            <a:ext cx="45910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19" y="307982"/>
            <a:ext cx="5429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179512" y="195485"/>
            <a:ext cx="3744416" cy="48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ko-KR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sz="2400" b="1" dirty="0" smtClean="0"/>
              <a:t>Write the numbers from 1-9: </a:t>
            </a:r>
          </a:p>
          <a:p>
            <a:pPr marL="0" indent="0">
              <a:buFont typeface="Arial" pitchFamily="34" charset="0"/>
              <a:buNone/>
            </a:pPr>
            <a:endParaRPr lang="en-US" altLang="ko-KR" sz="2400" b="1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251520" y="1707654"/>
            <a:ext cx="3600400" cy="6177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>
                <a:solidFill>
                  <a:srgbClr val="C00000"/>
                </a:solidFill>
              </a:rPr>
              <a:t>In each square</a:t>
            </a:r>
          </a:p>
          <a:p>
            <a:endParaRPr lang="en-US" altLang="ko-KR" sz="2400" b="1" dirty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251520" y="2436116"/>
            <a:ext cx="3240360" cy="512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</a:rPr>
              <a:t>In each row</a:t>
            </a:r>
          </a:p>
          <a:p>
            <a:pPr marL="0" indent="0">
              <a:buNone/>
            </a:pPr>
            <a:endParaRPr lang="en-US" altLang="ko-KR" sz="2400" b="1" dirty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251520" y="3139432"/>
            <a:ext cx="3104728" cy="512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>
                <a:solidFill>
                  <a:srgbClr val="7030A0"/>
                </a:solidFill>
              </a:rPr>
              <a:t>In each column   </a:t>
            </a:r>
            <a:endParaRPr lang="ko-KR" altLang="ko-K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44008" y="195486"/>
            <a:ext cx="4464496" cy="48245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ko-KR" b="1" dirty="0"/>
              <a:t>A:  Three hundred ninety-one million, two hundred eighty-six thousand, five hundred and seventy four.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F:  </a:t>
            </a:r>
            <a:r>
              <a:rPr lang="en-US" altLang="ko-KR" dirty="0" smtClean="0"/>
              <a:t>(One-hundred </a:t>
            </a:r>
            <a:r>
              <a:rPr lang="en-US" altLang="ko-KR" dirty="0"/>
              <a:t>seven million, one-hundred sixty-nine thousand, eight-hundred and </a:t>
            </a:r>
            <a:r>
              <a:rPr lang="en-US" altLang="ko-KR" dirty="0" smtClean="0"/>
              <a:t>fifty-seven) </a:t>
            </a:r>
            <a:r>
              <a:rPr lang="en-US" altLang="ko-KR" dirty="0"/>
              <a:t>x nine.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b="1" dirty="0"/>
              <a:t>G:  One fifth of </a:t>
            </a:r>
            <a:r>
              <a:rPr lang="en-US" altLang="ko-KR" b="1" dirty="0" smtClean="0"/>
              <a:t>(seven-hundred </a:t>
            </a:r>
            <a:r>
              <a:rPr lang="en-US" altLang="ko-KR" b="1" dirty="0"/>
              <a:t>forty-eight million, three hundred sixty-six thousand, two-hundred and </a:t>
            </a:r>
            <a:r>
              <a:rPr lang="en-US" altLang="ko-KR" b="1" dirty="0" smtClean="0"/>
              <a:t>ninety).  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J:  </a:t>
            </a:r>
            <a:r>
              <a:rPr lang="en-US" altLang="ko-KR" dirty="0" smtClean="0"/>
              <a:t>(Two-hundred </a:t>
            </a:r>
            <a:r>
              <a:rPr lang="en-US" altLang="ko-KR" dirty="0"/>
              <a:t>twenty-two million, two-hundred twenty-two thousand, two hundred and </a:t>
            </a:r>
            <a:r>
              <a:rPr lang="en-US" altLang="ko-KR" dirty="0" smtClean="0"/>
              <a:t>twenty-two) </a:t>
            </a:r>
            <a:r>
              <a:rPr lang="en-US" altLang="ko-KR" dirty="0"/>
              <a:t>+ </a:t>
            </a:r>
            <a:r>
              <a:rPr lang="en-US" altLang="ko-KR" dirty="0" smtClean="0"/>
              <a:t>(one-hundred </a:t>
            </a:r>
            <a:r>
              <a:rPr lang="en-US" altLang="ko-KR" dirty="0"/>
              <a:t>twenty-four million, six-hundred six thousand, nine-hundred and </a:t>
            </a:r>
            <a:r>
              <a:rPr lang="en-US" altLang="ko-KR" dirty="0" smtClean="0"/>
              <a:t>thirty-five). 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b="1" dirty="0"/>
              <a:t>M:  Half of </a:t>
            </a:r>
            <a:r>
              <a:rPr lang="en-US" altLang="ko-KR" b="1" dirty="0" smtClean="0"/>
              <a:t>(four-hundred </a:t>
            </a:r>
            <a:r>
              <a:rPr lang="en-US" altLang="ko-KR" b="1" dirty="0"/>
              <a:t>seventy-four million, nine-hundred ninety-one thousand, two-hundred and thirty </a:t>
            </a:r>
            <a:r>
              <a:rPr lang="en-US" altLang="ko-KR" b="1" dirty="0" smtClean="0"/>
              <a:t>six).  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Q:  </a:t>
            </a:r>
            <a:r>
              <a:rPr lang="en-US" altLang="ko-KR" dirty="0" smtClean="0"/>
              <a:t>(One billion) minus</a:t>
            </a:r>
            <a:r>
              <a:rPr lang="ko-KR" altLang="en-US" dirty="0" smtClean="0"/>
              <a:t> </a:t>
            </a:r>
            <a:r>
              <a:rPr lang="en-US" altLang="ko-KR" dirty="0" smtClean="0"/>
              <a:t>(two-hundred </a:t>
            </a:r>
            <a:r>
              <a:rPr lang="en-US" altLang="ko-KR" dirty="0"/>
              <a:t>seventy-six million, eighteen thousand, four-hundred and </a:t>
            </a:r>
            <a:r>
              <a:rPr lang="en-US" altLang="ko-KR" dirty="0" smtClean="0"/>
              <a:t>thirty-six).  </a:t>
            </a:r>
            <a:endParaRPr lang="ko-KR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0"/>
            <a:ext cx="4538638" cy="417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One to Ten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2DE"/>
              </a:clrFrom>
              <a:clrTo>
                <a:srgbClr val="E3E2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7614"/>
            <a:ext cx="42005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44008" y="195486"/>
            <a:ext cx="4464496" cy="48245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ko-KR" b="1" dirty="0"/>
              <a:t>A:  Three hundred ninety-one million, two hundred eighty-six thousand, five hundred and seventy four.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F:  </a:t>
            </a:r>
            <a:r>
              <a:rPr lang="en-US" altLang="ko-KR" dirty="0" smtClean="0"/>
              <a:t>(One-hundred </a:t>
            </a:r>
            <a:r>
              <a:rPr lang="en-US" altLang="ko-KR" dirty="0"/>
              <a:t>seven million, one-hundred sixty-nine thousand, eight-hundred and </a:t>
            </a:r>
            <a:r>
              <a:rPr lang="en-US" altLang="ko-KR" dirty="0" smtClean="0"/>
              <a:t>fifty-seven) </a:t>
            </a:r>
            <a:r>
              <a:rPr lang="en-US" altLang="ko-KR" dirty="0"/>
              <a:t>x nine.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b="1" dirty="0"/>
              <a:t>G:  One fifth of </a:t>
            </a:r>
            <a:r>
              <a:rPr lang="en-US" altLang="ko-KR" b="1" dirty="0" smtClean="0"/>
              <a:t>(seven-hundred </a:t>
            </a:r>
            <a:r>
              <a:rPr lang="en-US" altLang="ko-KR" b="1" dirty="0"/>
              <a:t>forty-eight million, three hundred sixty-six thousand, two-hundred and </a:t>
            </a:r>
            <a:r>
              <a:rPr lang="en-US" altLang="ko-KR" b="1" dirty="0" smtClean="0"/>
              <a:t>ninety).  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J:  </a:t>
            </a:r>
            <a:r>
              <a:rPr lang="en-US" altLang="ko-KR" dirty="0" smtClean="0"/>
              <a:t>(Two-hundred </a:t>
            </a:r>
            <a:r>
              <a:rPr lang="en-US" altLang="ko-KR" dirty="0"/>
              <a:t>twenty-two million, two-hundred twenty-two thousand, two hundred and </a:t>
            </a:r>
            <a:r>
              <a:rPr lang="en-US" altLang="ko-KR" dirty="0" smtClean="0"/>
              <a:t>twenty-two) </a:t>
            </a:r>
            <a:r>
              <a:rPr lang="en-US" altLang="ko-KR" dirty="0"/>
              <a:t>+ </a:t>
            </a:r>
            <a:r>
              <a:rPr lang="en-US" altLang="ko-KR" dirty="0" smtClean="0"/>
              <a:t>(one-hundred </a:t>
            </a:r>
            <a:r>
              <a:rPr lang="en-US" altLang="ko-KR" dirty="0"/>
              <a:t>twenty-four million, six-hundred six thousand, nine-hundred and </a:t>
            </a:r>
            <a:r>
              <a:rPr lang="en-US" altLang="ko-KR" dirty="0" smtClean="0"/>
              <a:t>thirty-five). 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b="1" dirty="0"/>
              <a:t>M:  Half of </a:t>
            </a:r>
            <a:r>
              <a:rPr lang="en-US" altLang="ko-KR" b="1" dirty="0" smtClean="0"/>
              <a:t>(four-hundred </a:t>
            </a:r>
            <a:r>
              <a:rPr lang="en-US" altLang="ko-KR" b="1" dirty="0"/>
              <a:t>seventy-four million, nine-hundred ninety-one thousand, two-hundred and thirty </a:t>
            </a:r>
            <a:r>
              <a:rPr lang="en-US" altLang="ko-KR" b="1" dirty="0" smtClean="0"/>
              <a:t>six).  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Q:  </a:t>
            </a:r>
            <a:r>
              <a:rPr lang="en-US" altLang="ko-KR" dirty="0" smtClean="0"/>
              <a:t>(One billion) minus</a:t>
            </a:r>
            <a:r>
              <a:rPr lang="ko-KR" altLang="en-US" dirty="0" smtClean="0"/>
              <a:t> </a:t>
            </a:r>
            <a:r>
              <a:rPr lang="en-US" altLang="ko-KR" dirty="0" smtClean="0"/>
              <a:t>(two-hundred </a:t>
            </a:r>
            <a:r>
              <a:rPr lang="en-US" altLang="ko-KR" dirty="0"/>
              <a:t>seventy-six million, eighteen thousand, four-hundred and </a:t>
            </a:r>
            <a:r>
              <a:rPr lang="en-US" altLang="ko-KR" dirty="0" smtClean="0"/>
              <a:t>thirty-six).  </a:t>
            </a:r>
            <a:endParaRPr lang="ko-KR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0"/>
            <a:ext cx="4538638" cy="417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380728" cy="412442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solidFill>
                  <a:srgbClr val="0070C0"/>
                </a:solidFill>
              </a:rPr>
              <a:t>3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27584" y="37036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9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331640" y="37036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1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735799" y="35768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2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253839" y="37395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8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699792" y="37395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6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131840" y="37753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5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63888" y="38112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7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995936" y="35479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4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99511" y="249974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9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559" y="245859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6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335615" y="245859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4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739774" y="244592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5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2257814" y="246218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2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03767" y="246218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8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135815" y="246576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7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3567863" y="246935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1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3999911" y="244302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smtClean="0">
                <a:solidFill>
                  <a:srgbClr val="0070C0"/>
                </a:solidFill>
              </a:rPr>
              <a:t>3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379786" y="295507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1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811834" y="2913928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4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1315890" y="2913928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9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720049" y="290125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6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2238089" y="2917514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7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2684042" y="2917514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3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3116090" y="292110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2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3548138" y="2924686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5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980186" y="289835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8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93952" y="79356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4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393952" y="120600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6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99511" y="1623436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8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431106" y="205691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2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95148" y="332637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5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402463" y="374379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7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1728539" y="78997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3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1728539" y="120242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7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1734098" y="161985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4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1765693" y="205332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9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729735" y="3322784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1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1737050" y="374021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8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3560818" y="77424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2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3560818" y="118668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3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3566377" y="160411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9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3597972" y="203758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8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3562014" y="3307046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6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3569329" y="372447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4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44008" y="195486"/>
            <a:ext cx="4464496" cy="48245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ko-KR" b="1" dirty="0"/>
              <a:t>A:  Three hundred ninety-one million, two hundred eighty-six thousand, five hundred and seventy four.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F:  </a:t>
            </a:r>
            <a:r>
              <a:rPr lang="en-US" altLang="ko-KR" dirty="0" smtClean="0"/>
              <a:t>(One-hundred </a:t>
            </a:r>
            <a:r>
              <a:rPr lang="en-US" altLang="ko-KR" dirty="0"/>
              <a:t>seven million, one-hundred sixty-nine thousand, eight-hundred and </a:t>
            </a:r>
            <a:r>
              <a:rPr lang="en-US" altLang="ko-KR" dirty="0" smtClean="0"/>
              <a:t>fifty-seven) </a:t>
            </a:r>
            <a:r>
              <a:rPr lang="en-US" altLang="ko-KR" dirty="0"/>
              <a:t>x nine.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b="1" dirty="0"/>
              <a:t>G:  One fifth of </a:t>
            </a:r>
            <a:r>
              <a:rPr lang="en-US" altLang="ko-KR" b="1" dirty="0" smtClean="0"/>
              <a:t>(seven-hundred </a:t>
            </a:r>
            <a:r>
              <a:rPr lang="en-US" altLang="ko-KR" b="1" dirty="0"/>
              <a:t>forty-eight million, three hundred sixty-six thousand, two-hundred and </a:t>
            </a:r>
            <a:r>
              <a:rPr lang="en-US" altLang="ko-KR" b="1" dirty="0" smtClean="0"/>
              <a:t>ninety).  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J:  </a:t>
            </a:r>
            <a:r>
              <a:rPr lang="en-US" altLang="ko-KR" dirty="0" smtClean="0"/>
              <a:t>(Two-hundred </a:t>
            </a:r>
            <a:r>
              <a:rPr lang="en-US" altLang="ko-KR" dirty="0"/>
              <a:t>twenty-two million, two-hundred twenty-two thousand, two hundred and </a:t>
            </a:r>
            <a:r>
              <a:rPr lang="en-US" altLang="ko-KR" dirty="0" smtClean="0"/>
              <a:t>twenty-two) </a:t>
            </a:r>
            <a:r>
              <a:rPr lang="en-US" altLang="ko-KR" dirty="0"/>
              <a:t>+ </a:t>
            </a:r>
            <a:r>
              <a:rPr lang="en-US" altLang="ko-KR" dirty="0" smtClean="0"/>
              <a:t>(one-hundred </a:t>
            </a:r>
            <a:r>
              <a:rPr lang="en-US" altLang="ko-KR" dirty="0"/>
              <a:t>twenty-four million, six-hundred six thousand, nine-hundred and </a:t>
            </a:r>
            <a:r>
              <a:rPr lang="en-US" altLang="ko-KR" dirty="0" smtClean="0"/>
              <a:t>thirty-five). 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b="1" dirty="0"/>
              <a:t>M:  Half of </a:t>
            </a:r>
            <a:r>
              <a:rPr lang="en-US" altLang="ko-KR" b="1" dirty="0" smtClean="0"/>
              <a:t>(four-hundred </a:t>
            </a:r>
            <a:r>
              <a:rPr lang="en-US" altLang="ko-KR" b="1" dirty="0"/>
              <a:t>seventy-four million, nine-hundred ninety-one thousand, two-hundred and thirty </a:t>
            </a:r>
            <a:r>
              <a:rPr lang="en-US" altLang="ko-KR" b="1" dirty="0" smtClean="0"/>
              <a:t>six).  </a:t>
            </a:r>
            <a:endParaRPr lang="ko-KR" altLang="ko-KR" b="1" dirty="0"/>
          </a:p>
          <a:p>
            <a:pPr marL="0" indent="0">
              <a:buNone/>
            </a:pPr>
            <a:r>
              <a:rPr lang="en-US" altLang="ko-KR" dirty="0"/>
              <a:t>Q:  </a:t>
            </a:r>
            <a:r>
              <a:rPr lang="en-US" altLang="ko-KR" dirty="0" smtClean="0"/>
              <a:t>(One billion) minus</a:t>
            </a:r>
            <a:r>
              <a:rPr lang="ko-KR" altLang="en-US" dirty="0" smtClean="0"/>
              <a:t> </a:t>
            </a:r>
            <a:r>
              <a:rPr lang="en-US" altLang="ko-KR" dirty="0" smtClean="0"/>
              <a:t>(two-hundred </a:t>
            </a:r>
            <a:r>
              <a:rPr lang="en-US" altLang="ko-KR" dirty="0"/>
              <a:t>seventy-six million, eighteen thousand, four-hundred and </a:t>
            </a:r>
            <a:r>
              <a:rPr lang="en-US" altLang="ko-KR" dirty="0" smtClean="0"/>
              <a:t>thirty-six).  </a:t>
            </a:r>
            <a:endParaRPr lang="ko-KR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0"/>
            <a:ext cx="4538638" cy="417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380728" cy="412442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</a:rPr>
              <a:t>3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27584" y="37036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9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331640" y="37036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1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735799" y="35768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2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253839" y="37395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8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699792" y="37395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6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131840" y="37753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5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63888" y="38112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7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995936" y="35479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4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99511" y="249974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9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559" y="245859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6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335615" y="245859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4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739774" y="244592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5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2257814" y="246218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2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03767" y="246218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8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135815" y="246576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7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3567863" y="246935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1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3999911" y="244302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smtClean="0">
                <a:solidFill>
                  <a:srgbClr val="002060"/>
                </a:solidFill>
              </a:rPr>
              <a:t>3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379786" y="295507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1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811834" y="2913928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4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1315890" y="2913928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9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720049" y="290125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6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2238089" y="2917514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7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2684042" y="2917514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3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3116090" y="292110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2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3548138" y="2924686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5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980186" y="289835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8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93952" y="79356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4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393952" y="120600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6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99511" y="1623436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8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431106" y="205691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2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95148" y="332637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5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402463" y="374379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7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1728539" y="78997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3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1728539" y="120242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7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1734098" y="161985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4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1765693" y="205332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9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729735" y="3322784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1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1737050" y="374021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8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3560818" y="77424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2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3560818" y="118668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3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3566377" y="160411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9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3597972" y="203758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8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3562014" y="3307046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6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3569329" y="372447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2060"/>
                </a:solidFill>
              </a:rPr>
              <a:t>4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834350" y="79522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8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1305553" y="79522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7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1307679" y="1228644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2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2238089" y="79522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5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2238089" y="121977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1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2682254" y="81620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9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5" name="제목 1"/>
          <p:cNvSpPr txBox="1">
            <a:spLocks/>
          </p:cNvSpPr>
          <p:nvPr/>
        </p:nvSpPr>
        <p:spPr>
          <a:xfrm>
            <a:off x="2682254" y="121329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4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6" name="제목 1"/>
          <p:cNvSpPr txBox="1">
            <a:spLocks/>
          </p:cNvSpPr>
          <p:nvPr/>
        </p:nvSpPr>
        <p:spPr>
          <a:xfrm>
            <a:off x="3116090" y="121977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8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4008140" y="79687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6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4008140" y="121977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9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834350" y="163301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7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0" name="제목 1"/>
          <p:cNvSpPr txBox="1">
            <a:spLocks/>
          </p:cNvSpPr>
          <p:nvPr/>
        </p:nvSpPr>
        <p:spPr>
          <a:xfrm>
            <a:off x="834350" y="2064198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1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1" name="제목 1"/>
          <p:cNvSpPr txBox="1">
            <a:spLocks/>
          </p:cNvSpPr>
          <p:nvPr/>
        </p:nvSpPr>
        <p:spPr>
          <a:xfrm>
            <a:off x="818619" y="3333655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3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2" name="제목 1"/>
          <p:cNvSpPr txBox="1">
            <a:spLocks/>
          </p:cNvSpPr>
          <p:nvPr/>
        </p:nvSpPr>
        <p:spPr>
          <a:xfrm>
            <a:off x="1305553" y="3753382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6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3" name="제목 1"/>
          <p:cNvSpPr txBox="1">
            <a:spLocks/>
          </p:cNvSpPr>
          <p:nvPr/>
        </p:nvSpPr>
        <p:spPr>
          <a:xfrm>
            <a:off x="1305553" y="332777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8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4" name="제목 1"/>
          <p:cNvSpPr txBox="1">
            <a:spLocks/>
          </p:cNvSpPr>
          <p:nvPr/>
        </p:nvSpPr>
        <p:spPr>
          <a:xfrm>
            <a:off x="2235609" y="334094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4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5" name="제목 1"/>
          <p:cNvSpPr txBox="1">
            <a:spLocks/>
          </p:cNvSpPr>
          <p:nvPr/>
        </p:nvSpPr>
        <p:spPr>
          <a:xfrm>
            <a:off x="2643031" y="3743799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5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2682254" y="332777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2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8" name="제목 1"/>
          <p:cNvSpPr txBox="1">
            <a:spLocks/>
          </p:cNvSpPr>
          <p:nvPr/>
        </p:nvSpPr>
        <p:spPr>
          <a:xfrm>
            <a:off x="2211648" y="166292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3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2664778" y="1628116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1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0" name="제목 1"/>
          <p:cNvSpPr txBox="1">
            <a:spLocks/>
          </p:cNvSpPr>
          <p:nvPr/>
        </p:nvSpPr>
        <p:spPr>
          <a:xfrm>
            <a:off x="2229878" y="207536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6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1" name="제목 1"/>
          <p:cNvSpPr txBox="1">
            <a:spLocks/>
          </p:cNvSpPr>
          <p:nvPr/>
        </p:nvSpPr>
        <p:spPr>
          <a:xfrm>
            <a:off x="1300777" y="163618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5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2" name="제목 1"/>
          <p:cNvSpPr txBox="1">
            <a:spLocks/>
          </p:cNvSpPr>
          <p:nvPr/>
        </p:nvSpPr>
        <p:spPr>
          <a:xfrm>
            <a:off x="1307679" y="205691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3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3" name="제목 1"/>
          <p:cNvSpPr txBox="1">
            <a:spLocks/>
          </p:cNvSpPr>
          <p:nvPr/>
        </p:nvSpPr>
        <p:spPr>
          <a:xfrm>
            <a:off x="3116090" y="163618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6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4" name="제목 1"/>
          <p:cNvSpPr txBox="1">
            <a:spLocks/>
          </p:cNvSpPr>
          <p:nvPr/>
        </p:nvSpPr>
        <p:spPr>
          <a:xfrm>
            <a:off x="3131840" y="206967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4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4008140" y="166292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2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6" name="제목 1"/>
          <p:cNvSpPr txBox="1">
            <a:spLocks/>
          </p:cNvSpPr>
          <p:nvPr/>
        </p:nvSpPr>
        <p:spPr>
          <a:xfrm>
            <a:off x="4008140" y="2056913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5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7" name="제목 1"/>
          <p:cNvSpPr txBox="1">
            <a:spLocks/>
          </p:cNvSpPr>
          <p:nvPr/>
        </p:nvSpPr>
        <p:spPr>
          <a:xfrm>
            <a:off x="3124824" y="3327771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9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8" name="제목 1"/>
          <p:cNvSpPr txBox="1">
            <a:spLocks/>
          </p:cNvSpPr>
          <p:nvPr/>
        </p:nvSpPr>
        <p:spPr>
          <a:xfrm>
            <a:off x="4011641" y="334094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7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9" name="제목 1"/>
          <p:cNvSpPr txBox="1">
            <a:spLocks/>
          </p:cNvSpPr>
          <p:nvPr/>
        </p:nvSpPr>
        <p:spPr>
          <a:xfrm>
            <a:off x="3131840" y="3749977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3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80" name="제목 1"/>
          <p:cNvSpPr txBox="1">
            <a:spLocks/>
          </p:cNvSpPr>
          <p:nvPr/>
        </p:nvSpPr>
        <p:spPr>
          <a:xfrm>
            <a:off x="4011641" y="3735640"/>
            <a:ext cx="380728" cy="41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C00000"/>
                </a:solidFill>
              </a:rPr>
              <a:t>1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Guesstimate  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11760" y="2931790"/>
            <a:ext cx="4352528" cy="6652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Guess the number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8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1630"/>
            <a:ext cx="5964431" cy="365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How many countries are there in the world?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2706068"/>
            <a:ext cx="3837112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195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7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36" y="1203598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What is 0 Kelvin in Celsius?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2706068"/>
            <a:ext cx="3837112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-273.15C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7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eur 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4" y="1782316"/>
            <a:ext cx="4896544" cy="32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How much is the most expensive hamburger?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2706068"/>
            <a:ext cx="3837112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$5,000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7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00678"/>
            <a:ext cx="5507550" cy="36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When did Napoleon die?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2706068"/>
            <a:ext cx="3837112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1821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7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How much is it (dollars)?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arry Winston Ruby Slip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91630"/>
            <a:ext cx="5810250" cy="3286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411760" y="2706068"/>
            <a:ext cx="3837112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3 million dollars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22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0909"/>
            <a:ext cx="4825380" cy="3471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What year was this picture taken?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2706068"/>
            <a:ext cx="3837112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1838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9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itocho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1630"/>
            <a:ext cx="4596780" cy="34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142966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How long is a mitochondria </a:t>
            </a:r>
            <a:br>
              <a:rPr lang="en-US" altLang="ko-KR" dirty="0" smtClean="0"/>
            </a:br>
            <a:r>
              <a:rPr lang="en-US" altLang="ko-KR" dirty="0" smtClean="0"/>
              <a:t>(in</a:t>
            </a:r>
            <a:r>
              <a:rPr lang="ko-KR" altLang="en-US" dirty="0" smtClean="0"/>
              <a:t> </a:t>
            </a:r>
            <a:r>
              <a:rPr lang="en-US" altLang="ko-KR" dirty="0" smtClean="0"/>
              <a:t>meters)? 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2706068"/>
            <a:ext cx="3837112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~0.000002m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7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Teens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7707"/>
            <a:ext cx="794571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도넛 2"/>
          <p:cNvSpPr/>
          <p:nvPr/>
        </p:nvSpPr>
        <p:spPr>
          <a:xfrm>
            <a:off x="2195736" y="1563638"/>
            <a:ext cx="1440160" cy="1368152"/>
          </a:xfrm>
          <a:prstGeom prst="donut">
            <a:avLst>
              <a:gd name="adj" fmla="val 78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도넛 4"/>
          <p:cNvSpPr/>
          <p:nvPr/>
        </p:nvSpPr>
        <p:spPr>
          <a:xfrm>
            <a:off x="6516216" y="2931790"/>
            <a:ext cx="1440160" cy="1368152"/>
          </a:xfrm>
          <a:prstGeom prst="donut">
            <a:avLst>
              <a:gd name="adj" fmla="val 78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3638"/>
            <a:ext cx="6641851" cy="34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How many stars can you see at night?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1760" y="2706068"/>
            <a:ext cx="3837112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9,096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06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01" y="1995686"/>
            <a:ext cx="6219590" cy="313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136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How many people are in the world?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043608" y="2706068"/>
            <a:ext cx="6984776" cy="857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hlinkClick r:id="rId3"/>
              </a:rPr>
              <a:t>http://www.worldometers.info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7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Image result for 10 to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Tens 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9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20 +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21 =</a:t>
            </a:r>
          </a:p>
          <a:p>
            <a:pPr eaLnBrk="1" hangingPunct="1"/>
            <a:r>
              <a:rPr lang="en-US" altLang="ko-KR" dirty="0" smtClean="0"/>
              <a:t>22 =</a:t>
            </a:r>
          </a:p>
          <a:p>
            <a:pPr eaLnBrk="1" hangingPunct="1"/>
            <a:r>
              <a:rPr lang="en-US" altLang="ko-KR" dirty="0" smtClean="0"/>
              <a:t>36 = </a:t>
            </a:r>
          </a:p>
          <a:p>
            <a:pPr eaLnBrk="1" hangingPunct="1"/>
            <a:r>
              <a:rPr lang="en-US" altLang="ko-KR" dirty="0" smtClean="0"/>
              <a:t>81 =</a:t>
            </a:r>
          </a:p>
          <a:p>
            <a:pPr eaLnBrk="1" hangingPunct="1"/>
            <a:r>
              <a:rPr lang="en-US" altLang="ko-KR" dirty="0" smtClean="0"/>
              <a:t>79 =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4286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908175" y="1221582"/>
            <a:ext cx="30241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6600"/>
                </a:solidFill>
              </a:rPr>
              <a:t>Twenty-one</a:t>
            </a:r>
          </a:p>
          <a:p>
            <a:pPr eaLnBrk="1" hangingPunct="1"/>
            <a:r>
              <a:rPr lang="en-US" sz="3600" b="1" dirty="0">
                <a:solidFill>
                  <a:srgbClr val="006600"/>
                </a:solidFill>
              </a:rPr>
              <a:t>Twenty-two</a:t>
            </a:r>
          </a:p>
          <a:p>
            <a:pPr eaLnBrk="1" hangingPunct="1"/>
            <a:r>
              <a:rPr lang="en-US" sz="3600" b="1" dirty="0">
                <a:solidFill>
                  <a:srgbClr val="006600"/>
                </a:solidFill>
              </a:rPr>
              <a:t>Thirty-six</a:t>
            </a:r>
          </a:p>
          <a:p>
            <a:pPr eaLnBrk="1" hangingPunct="1"/>
            <a:r>
              <a:rPr lang="en-US" sz="3600" b="1" dirty="0">
                <a:solidFill>
                  <a:srgbClr val="006600"/>
                </a:solidFill>
              </a:rPr>
              <a:t>Eighty-one</a:t>
            </a:r>
          </a:p>
          <a:p>
            <a:pPr eaLnBrk="1" hangingPunct="1"/>
            <a:r>
              <a:rPr lang="en-US" sz="3600" b="1" dirty="0">
                <a:solidFill>
                  <a:srgbClr val="006600"/>
                </a:solidFill>
              </a:rPr>
              <a:t>Seventy-nine</a:t>
            </a:r>
          </a:p>
        </p:txBody>
      </p:sp>
    </p:spTree>
    <p:extLst>
      <p:ext uri="{BB962C8B-B14F-4D97-AF65-F5344CB8AC3E}">
        <p14:creationId xmlns:p14="http://schemas.microsoft.com/office/powerpoint/2010/main" val="21065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Hundreds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8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100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dirty="0" smtClean="0"/>
              <a:t>One hundred</a:t>
            </a:r>
          </a:p>
          <a:p>
            <a:pPr lvl="1" eaLnBrk="1" hangingPunct="1"/>
            <a:r>
              <a:rPr lang="en-US" altLang="ko-KR" dirty="0" smtClean="0"/>
              <a:t>Two hundred, three hundred</a:t>
            </a:r>
            <a:r>
              <a:rPr lang="en-US" altLang="ko-KR" dirty="0" smtClean="0">
                <a:latin typeface="Arial" charset="0"/>
              </a:rPr>
              <a:t>…</a:t>
            </a:r>
            <a:r>
              <a:rPr lang="en-US" altLang="ko-KR" dirty="0" smtClean="0"/>
              <a:t> </a:t>
            </a:r>
          </a:p>
        </p:txBody>
      </p:sp>
      <p:pic>
        <p:nvPicPr>
          <p:cNvPr id="15362" name="Picture 2" descr="Image result for 100 dollar b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72128"/>
            <a:ext cx="4497090" cy="189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868</Words>
  <Application>Microsoft Office PowerPoint</Application>
  <PresentationFormat>화면 슬라이드 쇼(16:9)</PresentationFormat>
  <Paragraphs>307</Paragraphs>
  <Slides>41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Big Numbers</vt:lpstr>
      <vt:lpstr>Review:  Years </vt:lpstr>
      <vt:lpstr>One to Ten</vt:lpstr>
      <vt:lpstr>Teens </vt:lpstr>
      <vt:lpstr>PowerPoint 프레젠테이션</vt:lpstr>
      <vt:lpstr>Tens </vt:lpstr>
      <vt:lpstr>20 +</vt:lpstr>
      <vt:lpstr>Hundreds</vt:lpstr>
      <vt:lpstr>100</vt:lpstr>
      <vt:lpstr>100 and…</vt:lpstr>
      <vt:lpstr>Try these </vt:lpstr>
      <vt:lpstr>Thousands </vt:lpstr>
      <vt:lpstr>Thousands </vt:lpstr>
      <vt:lpstr>Thousands </vt:lpstr>
      <vt:lpstr>Bigger </vt:lpstr>
      <vt:lpstr>Bigger…</vt:lpstr>
      <vt:lpstr>Bigger…</vt:lpstr>
      <vt:lpstr>987,654,321</vt:lpstr>
      <vt:lpstr>Ordinals </vt:lpstr>
      <vt:lpstr>Ordinals </vt:lpstr>
      <vt:lpstr>Fractions </vt:lpstr>
      <vt:lpstr>Fractions </vt:lpstr>
      <vt:lpstr>6 1/3</vt:lpstr>
      <vt:lpstr>Decimals </vt:lpstr>
      <vt:lpstr>55.5</vt:lpstr>
      <vt:lpstr>Sudoku </vt:lpstr>
      <vt:lpstr>PowerPoint 프레젠테이션</vt:lpstr>
      <vt:lpstr>PowerPoint 프레젠테이션</vt:lpstr>
      <vt:lpstr>PowerPoint 프레젠테이션</vt:lpstr>
      <vt:lpstr>3</vt:lpstr>
      <vt:lpstr>3</vt:lpstr>
      <vt:lpstr>Guesstimate    </vt:lpstr>
      <vt:lpstr>How many countries are there in the world?  </vt:lpstr>
      <vt:lpstr>What is 0 Kelvin in Celsius?  </vt:lpstr>
      <vt:lpstr>How much is the most expensive hamburger? </vt:lpstr>
      <vt:lpstr>When did Napoleon die?  </vt:lpstr>
      <vt:lpstr>How much is it (dollars)?  </vt:lpstr>
      <vt:lpstr>What year was this picture taken? </vt:lpstr>
      <vt:lpstr>How long is a mitochondria  (in meters)?   </vt:lpstr>
      <vt:lpstr>How many stars can you see at night?  </vt:lpstr>
      <vt:lpstr>How many people are in the world?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Numbers</dc:title>
  <dc:creator>user</dc:creator>
  <cp:lastModifiedBy>user</cp:lastModifiedBy>
  <cp:revision>25</cp:revision>
  <dcterms:created xsi:type="dcterms:W3CDTF">2018-04-10T05:10:01Z</dcterms:created>
  <dcterms:modified xsi:type="dcterms:W3CDTF">2018-04-16T04:46:33Z</dcterms:modified>
</cp:coreProperties>
</file>