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59" r:id="rId3"/>
    <p:sldId id="270" r:id="rId4"/>
    <p:sldId id="271" r:id="rId5"/>
    <p:sldId id="272" r:id="rId6"/>
    <p:sldId id="273" r:id="rId7"/>
    <p:sldId id="274" r:id="rId8"/>
    <p:sldId id="275" r:id="rId9"/>
    <p:sldId id="261" r:id="rId10"/>
    <p:sldId id="305" r:id="rId11"/>
    <p:sldId id="306" r:id="rId12"/>
    <p:sldId id="307" r:id="rId13"/>
    <p:sldId id="294" r:id="rId14"/>
    <p:sldId id="308" r:id="rId15"/>
    <p:sldId id="262" r:id="rId16"/>
    <p:sldId id="277" r:id="rId17"/>
    <p:sldId id="263" r:id="rId18"/>
    <p:sldId id="279" r:id="rId19"/>
    <p:sldId id="302" r:id="rId20"/>
    <p:sldId id="295" r:id="rId21"/>
    <p:sldId id="309" r:id="rId22"/>
    <p:sldId id="296" r:id="rId23"/>
    <p:sldId id="280" r:id="rId24"/>
    <p:sldId id="281" r:id="rId25"/>
    <p:sldId id="288" r:id="rId26"/>
    <p:sldId id="297" r:id="rId27"/>
    <p:sldId id="282" r:id="rId28"/>
    <p:sldId id="283" r:id="rId29"/>
    <p:sldId id="298" r:id="rId30"/>
    <p:sldId id="284" r:id="rId31"/>
    <p:sldId id="292" r:id="rId32"/>
    <p:sldId id="299" r:id="rId33"/>
    <p:sldId id="285" r:id="rId34"/>
    <p:sldId id="300" r:id="rId35"/>
    <p:sldId id="286" r:id="rId36"/>
    <p:sldId id="301" r:id="rId37"/>
    <p:sldId id="293" r:id="rId38"/>
    <p:sldId id="287" r:id="rId39"/>
    <p:sldId id="264" r:id="rId40"/>
    <p:sldId id="303" r:id="rId41"/>
    <p:sldId id="314" r:id="rId42"/>
    <p:sldId id="315" r:id="rId43"/>
    <p:sldId id="316" r:id="rId44"/>
    <p:sldId id="317" r:id="rId45"/>
    <p:sldId id="318" r:id="rId46"/>
    <p:sldId id="310" r:id="rId47"/>
    <p:sldId id="312" r:id="rId48"/>
    <p:sldId id="313" r:id="rId49"/>
    <p:sldId id="256" r:id="rId50"/>
    <p:sldId id="266" r:id="rId51"/>
    <p:sldId id="265" r:id="rId52"/>
    <p:sldId id="258" r:id="rId53"/>
    <p:sldId id="257" r:id="rId54"/>
    <p:sldId id="267" r:id="rId55"/>
    <p:sldId id="268" r:id="rId5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9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56520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276517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154781"/>
            <a:ext cx="2057400" cy="329088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54781"/>
            <a:ext cx="6019800" cy="329088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244037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360014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274388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71215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204678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155925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183213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18970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EB12C19-62B7-473A-9349-7069F5370002}" type="datetimeFigureOut">
              <a:rPr lang="ko-KR" altLang="en-US" smtClean="0"/>
              <a:t>2018-04-23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88515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EB12C19-62B7-473A-9349-7069F5370002}" type="datetimeFigureOut">
              <a:rPr lang="ko-KR" altLang="en-US" smtClean="0"/>
              <a:t>2018-04-23</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BC47F4-6546-4FB7-9B95-37658912F004}" type="slidenum">
              <a:rPr lang="ko-KR" altLang="en-US" smtClean="0"/>
              <a:t>‹#›</a:t>
            </a:fld>
            <a:endParaRPr lang="ko-KR" altLang="en-US"/>
          </a:p>
        </p:txBody>
      </p:sp>
    </p:spTree>
    <p:extLst>
      <p:ext uri="{BB962C8B-B14F-4D97-AF65-F5344CB8AC3E}">
        <p14:creationId xmlns:p14="http://schemas.microsoft.com/office/powerpoint/2010/main" val="86026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rWI_NV7_Wts&amp;feature=youtu.be"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n-o5rd-D_bE"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solidFill>
                  <a:schemeClr val="accent1">
                    <a:lumMod val="75000"/>
                  </a:schemeClr>
                </a:solidFill>
              </a:rPr>
              <a:t>Scanning </a:t>
            </a:r>
            <a:endParaRPr lang="ko-KR" altLang="en-US" dirty="0">
              <a:solidFill>
                <a:schemeClr val="accent1">
                  <a:lumMod val="75000"/>
                </a:schemeClr>
              </a:solidFill>
            </a:endParaRPr>
          </a:p>
        </p:txBody>
      </p:sp>
      <p:sp>
        <p:nvSpPr>
          <p:cNvPr id="3" name="부제목 2"/>
          <p:cNvSpPr>
            <a:spLocks noGrp="1"/>
          </p:cNvSpPr>
          <p:nvPr>
            <p:ph type="subTitle" idx="1"/>
          </p:nvPr>
        </p:nvSpPr>
        <p:spPr/>
        <p:txBody>
          <a:bodyPr/>
          <a:lstStyle/>
          <a:p>
            <a:r>
              <a:rPr lang="en-US" altLang="ko-KR" dirty="0" smtClean="0"/>
              <a:t>Fleche </a:t>
            </a:r>
            <a:endParaRPr lang="ko-KR" altLang="en-US" dirty="0"/>
          </a:p>
        </p:txBody>
      </p:sp>
    </p:spTree>
    <p:extLst>
      <p:ext uri="{BB962C8B-B14F-4D97-AF65-F5344CB8AC3E}">
        <p14:creationId xmlns:p14="http://schemas.microsoft.com/office/powerpoint/2010/main" val="2595192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solidFill>
                  <a:schemeClr val="accent3">
                    <a:lumMod val="75000"/>
                  </a:schemeClr>
                </a:solidFill>
              </a:rPr>
              <a:t>Scanning </a:t>
            </a:r>
            <a:br>
              <a:rPr lang="en-US" altLang="ko-KR" dirty="0" smtClean="0">
                <a:solidFill>
                  <a:schemeClr val="accent3">
                    <a:lumMod val="75000"/>
                  </a:schemeClr>
                </a:solidFill>
              </a:rPr>
            </a:br>
            <a:r>
              <a:rPr lang="en-US" altLang="ko-KR" dirty="0" smtClean="0">
                <a:solidFill>
                  <a:schemeClr val="accent3">
                    <a:lumMod val="75000"/>
                  </a:schemeClr>
                </a:solidFill>
              </a:rPr>
              <a:t>(short</a:t>
            </a:r>
            <a:r>
              <a:rPr lang="ko-KR" altLang="en-US" dirty="0" smtClean="0">
                <a:solidFill>
                  <a:schemeClr val="accent3">
                    <a:lumMod val="75000"/>
                  </a:schemeClr>
                </a:solidFill>
              </a:rPr>
              <a:t> </a:t>
            </a:r>
            <a:r>
              <a:rPr lang="en-US" altLang="ko-KR" dirty="0" smtClean="0">
                <a:solidFill>
                  <a:schemeClr val="accent3">
                    <a:lumMod val="75000"/>
                  </a:schemeClr>
                </a:solidFill>
              </a:rPr>
              <a:t>words, conjunctions)  </a:t>
            </a:r>
            <a:endParaRPr lang="ko-KR" altLang="en-US" dirty="0">
              <a:solidFill>
                <a:schemeClr val="accent3">
                  <a:lumMod val="75000"/>
                </a:schemeClr>
              </a:solidFill>
            </a:endParaRPr>
          </a:p>
        </p:txBody>
      </p:sp>
      <p:sp>
        <p:nvSpPr>
          <p:cNvPr id="3" name="내용 개체 틀 2"/>
          <p:cNvSpPr>
            <a:spLocks noGrp="1"/>
          </p:cNvSpPr>
          <p:nvPr>
            <p:ph idx="1"/>
          </p:nvPr>
        </p:nvSpPr>
        <p:spPr/>
        <p:txBody>
          <a:bodyPr/>
          <a:lstStyle/>
          <a:p>
            <a:endParaRPr lang="ko-KR"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1136"/>
            <a:ext cx="9144000" cy="357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65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solidFill>
                  <a:schemeClr val="accent3">
                    <a:lumMod val="75000"/>
                  </a:schemeClr>
                </a:solidFill>
              </a:rPr>
              <a:t>Scanning (Adverbs / Adjectives*)   </a:t>
            </a:r>
            <a:endParaRPr lang="ko-KR" altLang="en-US" dirty="0">
              <a:solidFill>
                <a:schemeClr val="accent3">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 y="1590490"/>
            <a:ext cx="9147387" cy="355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1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solidFill>
                  <a:schemeClr val="accent3">
                    <a:lumMod val="75000"/>
                  </a:schemeClr>
                </a:solidFill>
              </a:rPr>
              <a:t>Scanning </a:t>
            </a:r>
            <a:br>
              <a:rPr lang="en-US" altLang="ko-KR" dirty="0" smtClean="0">
                <a:solidFill>
                  <a:schemeClr val="accent3">
                    <a:lumMod val="75000"/>
                  </a:schemeClr>
                </a:solidFill>
              </a:rPr>
            </a:br>
            <a:r>
              <a:rPr lang="en-US" altLang="ko-KR" dirty="0" smtClean="0">
                <a:solidFill>
                  <a:schemeClr val="accent3">
                    <a:lumMod val="75000"/>
                  </a:schemeClr>
                </a:solidFill>
              </a:rPr>
              <a:t>(specifics – names, dates)   </a:t>
            </a:r>
            <a:endParaRPr lang="ko-KR" altLang="en-US" dirty="0">
              <a:solidFill>
                <a:schemeClr val="accent3">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6052"/>
            <a:ext cx="9144000" cy="356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97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4">
                    <a:lumMod val="75000"/>
                  </a:schemeClr>
                </a:solidFill>
              </a:rPr>
              <a:t>Main Ideas </a:t>
            </a:r>
            <a:endParaRPr lang="ko-KR" altLang="en-US" dirty="0">
              <a:solidFill>
                <a:schemeClr val="accent4">
                  <a:lumMod val="75000"/>
                </a:schemeClr>
              </a:solidFill>
            </a:endParaRPr>
          </a:p>
        </p:txBody>
      </p:sp>
      <p:sp>
        <p:nvSpPr>
          <p:cNvPr id="3" name="내용 개체 틀 2"/>
          <p:cNvSpPr>
            <a:spLocks noGrp="1"/>
          </p:cNvSpPr>
          <p:nvPr>
            <p:ph idx="1"/>
          </p:nvPr>
        </p:nvSpPr>
        <p:spPr/>
        <p:txBody>
          <a:bodyPr/>
          <a:lstStyle/>
          <a:p>
            <a:r>
              <a:rPr lang="en-US" altLang="ko-KR" dirty="0" smtClean="0"/>
              <a:t>Each paragraph should have a main idea. </a:t>
            </a:r>
          </a:p>
          <a:p>
            <a:endParaRPr lang="en-US" altLang="ko-KR" dirty="0"/>
          </a:p>
          <a:p>
            <a:r>
              <a:rPr lang="en-US" altLang="ko-KR" dirty="0" smtClean="0"/>
              <a:t>All of the main ideas should relate to the thesis.  </a:t>
            </a:r>
            <a:endParaRPr lang="ko-KR" altLang="en-US" dirty="0"/>
          </a:p>
        </p:txBody>
      </p:sp>
    </p:spTree>
    <p:extLst>
      <p:ext uri="{BB962C8B-B14F-4D97-AF65-F5344CB8AC3E}">
        <p14:creationId xmlns:p14="http://schemas.microsoft.com/office/powerpoint/2010/main" val="90288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3373"/>
            <a:ext cx="9144000" cy="3568867"/>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dirty="0" smtClean="0">
                <a:solidFill>
                  <a:schemeClr val="accent4">
                    <a:lumMod val="75000"/>
                  </a:schemeClr>
                </a:solidFill>
              </a:rPr>
              <a:t>Main Ideas </a:t>
            </a:r>
            <a:endParaRPr lang="ko-KR" altLang="en-US" dirty="0">
              <a:solidFill>
                <a:schemeClr val="accent4">
                  <a:lumMod val="75000"/>
                </a:schemeClr>
              </a:solidFill>
            </a:endParaRPr>
          </a:p>
        </p:txBody>
      </p:sp>
      <p:sp>
        <p:nvSpPr>
          <p:cNvPr id="5" name="직사각형 4"/>
          <p:cNvSpPr/>
          <p:nvPr/>
        </p:nvSpPr>
        <p:spPr>
          <a:xfrm>
            <a:off x="416278" y="3219822"/>
            <a:ext cx="1275401" cy="382104"/>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Students do less homework  </a:t>
            </a:r>
            <a:endParaRPr lang="ko-KR" altLang="en-US" sz="1200" dirty="0"/>
          </a:p>
        </p:txBody>
      </p:sp>
      <p:sp>
        <p:nvSpPr>
          <p:cNvPr id="9" name="직사각형 8"/>
          <p:cNvSpPr/>
          <p:nvPr/>
        </p:nvSpPr>
        <p:spPr>
          <a:xfrm>
            <a:off x="416278" y="3845830"/>
            <a:ext cx="1275401" cy="836216"/>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Lower than average. </a:t>
            </a:r>
            <a:endParaRPr lang="ko-KR" altLang="en-US" sz="1200" dirty="0"/>
          </a:p>
        </p:txBody>
      </p:sp>
      <p:sp>
        <p:nvSpPr>
          <p:cNvPr id="10" name="직사각형 9"/>
          <p:cNvSpPr/>
          <p:nvPr/>
        </p:nvSpPr>
        <p:spPr>
          <a:xfrm>
            <a:off x="3296599" y="3341774"/>
            <a:ext cx="1345448" cy="382104"/>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Top result for young scientists. </a:t>
            </a:r>
            <a:endParaRPr lang="ko-KR" altLang="en-US" sz="1200" dirty="0"/>
          </a:p>
        </p:txBody>
      </p:sp>
      <p:sp>
        <p:nvSpPr>
          <p:cNvPr id="11" name="직사각형 10"/>
          <p:cNvSpPr/>
          <p:nvPr/>
        </p:nvSpPr>
        <p:spPr>
          <a:xfrm>
            <a:off x="1907703" y="4001978"/>
            <a:ext cx="1275401" cy="585995"/>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Few students do &gt;90min. Of homework </a:t>
            </a:r>
            <a:endParaRPr lang="ko-KR" altLang="en-US" sz="1200" dirty="0"/>
          </a:p>
        </p:txBody>
      </p:sp>
      <p:sp>
        <p:nvSpPr>
          <p:cNvPr id="13" name="직사각형 12"/>
          <p:cNvSpPr/>
          <p:nvPr/>
        </p:nvSpPr>
        <p:spPr>
          <a:xfrm>
            <a:off x="3366646" y="4294975"/>
            <a:ext cx="1275401" cy="576064"/>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Children and parents have less time</a:t>
            </a:r>
            <a:endParaRPr lang="ko-KR" altLang="en-US" sz="1200" dirty="0"/>
          </a:p>
        </p:txBody>
      </p:sp>
      <p:sp>
        <p:nvSpPr>
          <p:cNvPr id="15" name="직사각형 14"/>
          <p:cNvSpPr/>
          <p:nvPr/>
        </p:nvSpPr>
        <p:spPr>
          <a:xfrm>
            <a:off x="4788024" y="3845830"/>
            <a:ext cx="1296144" cy="958168"/>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Doing homework doesn’t make a  big difference. </a:t>
            </a:r>
            <a:endParaRPr lang="ko-KR" altLang="en-US" sz="1200" dirty="0"/>
          </a:p>
        </p:txBody>
      </p:sp>
      <p:sp>
        <p:nvSpPr>
          <p:cNvPr id="16" name="직사각형 15"/>
          <p:cNvSpPr/>
          <p:nvPr/>
        </p:nvSpPr>
        <p:spPr>
          <a:xfrm>
            <a:off x="6228184" y="3791499"/>
            <a:ext cx="1296144" cy="1079540"/>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Rethink homework. </a:t>
            </a:r>
            <a:endParaRPr lang="ko-KR" altLang="en-US" sz="1200" dirty="0"/>
          </a:p>
        </p:txBody>
      </p:sp>
      <p:sp>
        <p:nvSpPr>
          <p:cNvPr id="17" name="직사각형 16"/>
          <p:cNvSpPr/>
          <p:nvPr/>
        </p:nvSpPr>
        <p:spPr>
          <a:xfrm>
            <a:off x="7668344" y="3130553"/>
            <a:ext cx="1296144" cy="750214"/>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dirty="0" smtClean="0"/>
              <a:t>Bullying almost worst in the world. </a:t>
            </a:r>
            <a:endParaRPr lang="ko-KR" altLang="en-US" sz="1200" dirty="0"/>
          </a:p>
        </p:txBody>
      </p:sp>
    </p:spTree>
    <p:extLst>
      <p:ext uri="{BB962C8B-B14F-4D97-AF65-F5344CB8AC3E}">
        <p14:creationId xmlns:p14="http://schemas.microsoft.com/office/powerpoint/2010/main" val="1598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3"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5">
                    <a:lumMod val="75000"/>
                  </a:schemeClr>
                </a:solidFill>
              </a:rPr>
              <a:t>Keywords </a:t>
            </a:r>
            <a:endParaRPr lang="ko-KR" altLang="en-US" dirty="0">
              <a:solidFill>
                <a:schemeClr val="accent5">
                  <a:lumMod val="75000"/>
                </a:schemeClr>
              </a:solidFill>
            </a:endParaRPr>
          </a:p>
        </p:txBody>
      </p:sp>
      <p:sp>
        <p:nvSpPr>
          <p:cNvPr id="3" name="내용 개체 틀 2"/>
          <p:cNvSpPr>
            <a:spLocks noGrp="1"/>
          </p:cNvSpPr>
          <p:nvPr>
            <p:ph idx="1"/>
          </p:nvPr>
        </p:nvSpPr>
        <p:spPr/>
        <p:txBody>
          <a:bodyPr/>
          <a:lstStyle/>
          <a:p>
            <a:r>
              <a:rPr lang="en-US" altLang="ko-KR" dirty="0" smtClean="0"/>
              <a:t>They can help you find the main idea.  </a:t>
            </a:r>
          </a:p>
          <a:p>
            <a:endParaRPr lang="en-US" altLang="ko-KR" dirty="0" smtClean="0"/>
          </a:p>
          <a:p>
            <a:r>
              <a:rPr lang="en-US" altLang="ko-KR" dirty="0" smtClean="0"/>
              <a:t>They are about the main idea. </a:t>
            </a:r>
          </a:p>
          <a:p>
            <a:pPr lvl="1"/>
            <a:r>
              <a:rPr lang="en-US" altLang="ko-KR" dirty="0" smtClean="0"/>
              <a:t>Sometimes repeated</a:t>
            </a:r>
            <a:endParaRPr lang="ko-KR" altLang="en-US" dirty="0"/>
          </a:p>
        </p:txBody>
      </p:sp>
    </p:spTree>
    <p:extLst>
      <p:ext uri="{BB962C8B-B14F-4D97-AF65-F5344CB8AC3E}">
        <p14:creationId xmlns:p14="http://schemas.microsoft.com/office/powerpoint/2010/main" val="2575164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169" y="1491630"/>
            <a:ext cx="4032448" cy="857250"/>
          </a:xfrm>
        </p:spPr>
        <p:txBody>
          <a:bodyPr/>
          <a:lstStyle/>
          <a:p>
            <a:r>
              <a:rPr lang="en-US" altLang="ko-KR" dirty="0" smtClean="0">
                <a:solidFill>
                  <a:schemeClr val="accent5">
                    <a:lumMod val="75000"/>
                  </a:schemeClr>
                </a:solidFill>
              </a:rPr>
              <a:t>Key Words</a:t>
            </a:r>
            <a:endParaRPr lang="ko-KR" altLang="en-US" dirty="0">
              <a:solidFill>
                <a:schemeClr val="accent5">
                  <a:lumMod val="75000"/>
                </a:schemeClr>
              </a:solidFill>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1470"/>
            <a:ext cx="5019427" cy="5019427"/>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4572000" y="1157879"/>
            <a:ext cx="1080120"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7" name="직사각형 6"/>
          <p:cNvSpPr/>
          <p:nvPr/>
        </p:nvSpPr>
        <p:spPr>
          <a:xfrm>
            <a:off x="7256450" y="1347614"/>
            <a:ext cx="771934"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8" name="직사각형 7"/>
          <p:cNvSpPr/>
          <p:nvPr/>
        </p:nvSpPr>
        <p:spPr>
          <a:xfrm>
            <a:off x="4211960" y="2544220"/>
            <a:ext cx="684076"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9" name="직사각형 8"/>
          <p:cNvSpPr/>
          <p:nvPr/>
        </p:nvSpPr>
        <p:spPr>
          <a:xfrm>
            <a:off x="6516216" y="3147814"/>
            <a:ext cx="740234"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0" name="직사각형 9"/>
          <p:cNvSpPr/>
          <p:nvPr/>
        </p:nvSpPr>
        <p:spPr>
          <a:xfrm>
            <a:off x="5668244" y="2561183"/>
            <a:ext cx="631948"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1" name="직사각형 10"/>
          <p:cNvSpPr/>
          <p:nvPr/>
        </p:nvSpPr>
        <p:spPr>
          <a:xfrm>
            <a:off x="4566717" y="2931790"/>
            <a:ext cx="545344"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2" name="직사각형 11"/>
          <p:cNvSpPr/>
          <p:nvPr/>
        </p:nvSpPr>
        <p:spPr>
          <a:xfrm>
            <a:off x="6248337" y="3939902"/>
            <a:ext cx="483903"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3" name="직사각형 12"/>
          <p:cNvSpPr/>
          <p:nvPr/>
        </p:nvSpPr>
        <p:spPr>
          <a:xfrm>
            <a:off x="7313097" y="4155926"/>
            <a:ext cx="931311"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4" name="직사각형 13"/>
          <p:cNvSpPr/>
          <p:nvPr/>
        </p:nvSpPr>
        <p:spPr>
          <a:xfrm>
            <a:off x="7380312" y="2787774"/>
            <a:ext cx="487133" cy="457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982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tx2">
                    <a:lumMod val="75000"/>
                  </a:schemeClr>
                </a:solidFill>
              </a:rPr>
              <a:t>Analyze </a:t>
            </a:r>
            <a:endParaRPr lang="ko-KR" altLang="en-US" dirty="0">
              <a:solidFill>
                <a:schemeClr val="tx2">
                  <a:lumMod val="75000"/>
                </a:schemeClr>
              </a:solidFill>
            </a:endParaRPr>
          </a:p>
        </p:txBody>
      </p:sp>
      <p:sp>
        <p:nvSpPr>
          <p:cNvPr id="3" name="내용 개체 틀 2"/>
          <p:cNvSpPr>
            <a:spLocks noGrp="1"/>
          </p:cNvSpPr>
          <p:nvPr>
            <p:ph idx="1"/>
          </p:nvPr>
        </p:nvSpPr>
        <p:spPr/>
        <p:txBody>
          <a:bodyPr/>
          <a:lstStyle/>
          <a:p>
            <a:r>
              <a:rPr lang="en-US" altLang="ko-KR" dirty="0" smtClean="0"/>
              <a:t>Are there any words or concepts that you don’t understand?  </a:t>
            </a:r>
          </a:p>
          <a:p>
            <a:endParaRPr lang="en-US" altLang="ko-KR" dirty="0"/>
          </a:p>
          <a:p>
            <a:r>
              <a:rPr lang="en-US" altLang="ko-KR" dirty="0" smtClean="0"/>
              <a:t>Use a dictionary / encyclopedia to find more information.  </a:t>
            </a:r>
            <a:endParaRPr lang="ko-KR" altLang="en-US" dirty="0"/>
          </a:p>
        </p:txBody>
      </p:sp>
    </p:spTree>
    <p:extLst>
      <p:ext uri="{BB962C8B-B14F-4D97-AF65-F5344CB8AC3E}">
        <p14:creationId xmlns:p14="http://schemas.microsoft.com/office/powerpoint/2010/main" val="53615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8564" cy="514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제목 1"/>
          <p:cNvSpPr txBox="1">
            <a:spLocks/>
          </p:cNvSpPr>
          <p:nvPr/>
        </p:nvSpPr>
        <p:spPr>
          <a:xfrm>
            <a:off x="395536" y="1597819"/>
            <a:ext cx="3814192" cy="1477987"/>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Y동녘M" pitchFamily="18" charset="-127"/>
                <a:ea typeface="HY동녘M" pitchFamily="18" charset="-127"/>
              </a:rPr>
              <a:t>Fleche Report </a:t>
            </a:r>
            <a:endParaRPr lang="ko-KR" alt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Y동녘M" pitchFamily="18" charset="-127"/>
              <a:ea typeface="HY동녘M" pitchFamily="18" charset="-127"/>
            </a:endParaRPr>
          </a:p>
        </p:txBody>
      </p:sp>
      <p:sp>
        <p:nvSpPr>
          <p:cNvPr id="6" name="부제목 2"/>
          <p:cNvSpPr txBox="1">
            <a:spLocks/>
          </p:cNvSpPr>
          <p:nvPr/>
        </p:nvSpPr>
        <p:spPr>
          <a:xfrm>
            <a:off x="6084168" y="2139702"/>
            <a:ext cx="2606324" cy="1662302"/>
          </a:xfrm>
          <a:prstGeom prst="rect">
            <a:avLst/>
          </a:prstGeom>
          <a:ln>
            <a:no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dirty="0" smtClean="0">
                <a:solidFill>
                  <a:schemeClr val="accent1">
                    <a:lumMod val="75000"/>
                  </a:schemeClr>
                </a:solidFill>
              </a:rPr>
              <a:t>Find the information and scan… </a:t>
            </a:r>
            <a:endParaRPr lang="ko-KR" altLang="en-US" dirty="0">
              <a:solidFill>
                <a:schemeClr val="accent1">
                  <a:lumMod val="75000"/>
                </a:schemeClr>
              </a:solidFill>
            </a:endParaRPr>
          </a:p>
        </p:txBody>
      </p:sp>
    </p:spTree>
    <p:extLst>
      <p:ext uri="{BB962C8B-B14F-4D97-AF65-F5344CB8AC3E}">
        <p14:creationId xmlns:p14="http://schemas.microsoft.com/office/powerpoint/2010/main" val="5593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Main Information:  </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Author:   </a:t>
            </a:r>
          </a:p>
          <a:p>
            <a:endParaRPr lang="en-US" altLang="ko-KR" dirty="0"/>
          </a:p>
          <a:p>
            <a:r>
              <a:rPr lang="en-US" altLang="ko-KR" dirty="0" smtClean="0"/>
              <a:t>Title:  </a:t>
            </a:r>
          </a:p>
          <a:p>
            <a:endParaRPr lang="en-US" altLang="ko-KR" dirty="0"/>
          </a:p>
          <a:p>
            <a:r>
              <a:rPr lang="en-US" altLang="ko-KR" dirty="0" smtClean="0"/>
              <a:t>Topic: </a:t>
            </a:r>
          </a:p>
          <a:p>
            <a:endParaRPr lang="en-US" altLang="ko-KR" dirty="0"/>
          </a:p>
          <a:p>
            <a:r>
              <a:rPr lang="en-US" altLang="ko-KR" dirty="0" smtClean="0"/>
              <a:t>Audience:    </a:t>
            </a:r>
            <a:endParaRPr lang="ko-KR" altLang="en-US" dirty="0"/>
          </a:p>
        </p:txBody>
      </p:sp>
      <p:sp>
        <p:nvSpPr>
          <p:cNvPr id="4" name="제목 1"/>
          <p:cNvSpPr txBox="1">
            <a:spLocks/>
          </p:cNvSpPr>
          <p:nvPr/>
        </p:nvSpPr>
        <p:spPr>
          <a:xfrm>
            <a:off x="2339752" y="1191993"/>
            <a:ext cx="5184576" cy="443653"/>
          </a:xfrm>
          <a:prstGeom prst="rect">
            <a:avLst/>
          </a:prstGeom>
        </p:spPr>
        <p:txBody>
          <a:bodyPr vert="horz" lIns="91440" tIns="45720" rIns="91440" bIns="45720" rtlCol="0" anchor="ctr">
            <a:normAutofit fontScale="625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err="1" smtClean="0">
                <a:solidFill>
                  <a:schemeClr val="tx2">
                    <a:lumMod val="75000"/>
                  </a:schemeClr>
                </a:solidFill>
              </a:rPr>
              <a:t>Mr.S</a:t>
            </a:r>
            <a:endParaRPr lang="ko-KR" altLang="en-US" dirty="0">
              <a:solidFill>
                <a:schemeClr val="tx2">
                  <a:lumMod val="75000"/>
                </a:schemeClr>
              </a:solidFill>
            </a:endParaRPr>
          </a:p>
        </p:txBody>
      </p:sp>
      <p:sp>
        <p:nvSpPr>
          <p:cNvPr id="5" name="제목 1"/>
          <p:cNvSpPr txBox="1">
            <a:spLocks/>
          </p:cNvSpPr>
          <p:nvPr/>
        </p:nvSpPr>
        <p:spPr>
          <a:xfrm>
            <a:off x="1798772" y="2128097"/>
            <a:ext cx="5941579" cy="443653"/>
          </a:xfrm>
          <a:prstGeom prst="rect">
            <a:avLst/>
          </a:prstGeom>
        </p:spPr>
        <p:txBody>
          <a:bodyPr vert="horz" lIns="91440" tIns="45720" rIns="91440" bIns="45720" rtlCol="0" anchor="ctr">
            <a:normAutofit fontScale="625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smtClean="0">
                <a:solidFill>
                  <a:schemeClr val="tx2">
                    <a:lumMod val="75000"/>
                  </a:schemeClr>
                </a:solidFill>
              </a:rPr>
              <a:t>Team “Mixed Nuts” – Fleche 2018</a:t>
            </a:r>
            <a:endParaRPr lang="ko-KR" altLang="en-US" dirty="0">
              <a:solidFill>
                <a:schemeClr val="tx2">
                  <a:lumMod val="75000"/>
                </a:schemeClr>
              </a:solidFill>
            </a:endParaRPr>
          </a:p>
        </p:txBody>
      </p:sp>
      <p:sp>
        <p:nvSpPr>
          <p:cNvPr id="6" name="제목 1"/>
          <p:cNvSpPr txBox="1">
            <a:spLocks/>
          </p:cNvSpPr>
          <p:nvPr/>
        </p:nvSpPr>
        <p:spPr>
          <a:xfrm>
            <a:off x="1979712" y="3003798"/>
            <a:ext cx="5184576" cy="443653"/>
          </a:xfrm>
          <a:prstGeom prst="rect">
            <a:avLst/>
          </a:prstGeom>
        </p:spPr>
        <p:txBody>
          <a:bodyPr vert="horz" lIns="91440" tIns="45720" rIns="91440" bIns="45720" rtlCol="0" anchor="ctr">
            <a:normAutofit fontScale="625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smtClean="0">
                <a:solidFill>
                  <a:schemeClr val="tx2">
                    <a:lumMod val="75000"/>
                  </a:schemeClr>
                </a:solidFill>
              </a:rPr>
              <a:t>Cycling </a:t>
            </a:r>
            <a:r>
              <a:rPr lang="en-US" altLang="ko-KR" dirty="0" smtClean="0">
                <a:solidFill>
                  <a:schemeClr val="tx2">
                    <a:lumMod val="75000"/>
                  </a:schemeClr>
                </a:solidFill>
              </a:rPr>
              <a:t>(Fleche)</a:t>
            </a:r>
            <a:endParaRPr lang="ko-KR" altLang="en-US" dirty="0">
              <a:solidFill>
                <a:schemeClr val="tx2">
                  <a:lumMod val="75000"/>
                </a:schemeClr>
              </a:solidFill>
            </a:endParaRPr>
          </a:p>
        </p:txBody>
      </p:sp>
      <p:sp>
        <p:nvSpPr>
          <p:cNvPr id="7" name="제목 1"/>
          <p:cNvSpPr txBox="1">
            <a:spLocks/>
          </p:cNvSpPr>
          <p:nvPr/>
        </p:nvSpPr>
        <p:spPr>
          <a:xfrm>
            <a:off x="2699792" y="3939902"/>
            <a:ext cx="5184576" cy="443653"/>
          </a:xfrm>
          <a:prstGeom prst="rect">
            <a:avLst/>
          </a:prstGeom>
        </p:spPr>
        <p:txBody>
          <a:bodyPr vert="horz" lIns="91440" tIns="45720" rIns="91440" bIns="45720" rtlCol="0" anchor="ctr">
            <a:normAutofit fontScale="625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smtClean="0">
                <a:solidFill>
                  <a:schemeClr val="tx2">
                    <a:lumMod val="75000"/>
                  </a:schemeClr>
                </a:solidFill>
              </a:rPr>
              <a:t>Friends and family </a:t>
            </a:r>
            <a:endParaRPr lang="ko-KR" altLang="en-US" dirty="0">
              <a:solidFill>
                <a:schemeClr val="tx2">
                  <a:lumMod val="75000"/>
                </a:schemeClr>
              </a:solidFill>
            </a:endParaRPr>
          </a:p>
        </p:txBody>
      </p:sp>
      <p:sp>
        <p:nvSpPr>
          <p:cNvPr id="8" name="직사각형 7">
            <a:hlinkClick r:id="rId2" action="ppaction://hlinksldjump"/>
          </p:cNvPr>
          <p:cNvSpPr/>
          <p:nvPr/>
        </p:nvSpPr>
        <p:spPr>
          <a:xfrm>
            <a:off x="7164288" y="3867894"/>
            <a:ext cx="1440160" cy="720080"/>
          </a:xfrm>
          <a:prstGeom prst="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Skip to Questions </a:t>
            </a:r>
            <a:endParaRPr lang="ko-KR" altLang="en-US" dirty="0"/>
          </a:p>
        </p:txBody>
      </p:sp>
    </p:spTree>
    <p:extLst>
      <p:ext uri="{BB962C8B-B14F-4D97-AF65-F5344CB8AC3E}">
        <p14:creationId xmlns:p14="http://schemas.microsoft.com/office/powerpoint/2010/main" val="22236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2">
                    <a:lumMod val="75000"/>
                  </a:schemeClr>
                </a:solidFill>
              </a:rPr>
              <a:t>Main Information:  </a:t>
            </a:r>
            <a:endParaRPr lang="ko-KR" altLang="en-US" dirty="0">
              <a:solidFill>
                <a:schemeClr val="accent2">
                  <a:lumMod val="75000"/>
                </a:schemeClr>
              </a:solidFill>
            </a:endParaRPr>
          </a:p>
        </p:txBody>
      </p:sp>
      <p:sp>
        <p:nvSpPr>
          <p:cNvPr id="3" name="내용 개체 틀 2"/>
          <p:cNvSpPr>
            <a:spLocks noGrp="1"/>
          </p:cNvSpPr>
          <p:nvPr>
            <p:ph idx="1"/>
          </p:nvPr>
        </p:nvSpPr>
        <p:spPr/>
        <p:txBody>
          <a:bodyPr>
            <a:normAutofit fontScale="92500" lnSpcReduction="20000"/>
          </a:bodyPr>
          <a:lstStyle/>
          <a:p>
            <a:r>
              <a:rPr lang="en-US" altLang="ko-KR" dirty="0" smtClean="0"/>
              <a:t>Who wrote it (author)?  </a:t>
            </a:r>
          </a:p>
          <a:p>
            <a:endParaRPr lang="en-US" altLang="ko-KR" dirty="0"/>
          </a:p>
          <a:p>
            <a:r>
              <a:rPr lang="en-US" altLang="ko-KR" dirty="0" smtClean="0"/>
              <a:t>What is it (title)?</a:t>
            </a:r>
          </a:p>
          <a:p>
            <a:endParaRPr lang="en-US" altLang="ko-KR" dirty="0"/>
          </a:p>
          <a:p>
            <a:r>
              <a:rPr lang="en-US" altLang="ko-KR" dirty="0" smtClean="0"/>
              <a:t>What is it about (topic)?</a:t>
            </a:r>
          </a:p>
          <a:p>
            <a:endParaRPr lang="en-US" altLang="ko-KR" dirty="0"/>
          </a:p>
          <a:p>
            <a:r>
              <a:rPr lang="en-US" altLang="ko-KR" dirty="0" smtClean="0"/>
              <a:t>Who is it for (intended audience)?  </a:t>
            </a:r>
            <a:endParaRPr lang="ko-KR" altLang="en-US" dirty="0"/>
          </a:p>
        </p:txBody>
      </p:sp>
    </p:spTree>
    <p:extLst>
      <p:ext uri="{BB962C8B-B14F-4D97-AF65-F5344CB8AC3E}">
        <p14:creationId xmlns:p14="http://schemas.microsoft.com/office/powerpoint/2010/main" val="1154441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3"/>
            <a:ext cx="8229600" cy="3744416"/>
          </a:xfrm>
        </p:spPr>
        <p:txBody>
          <a:bodyPr>
            <a:normAutofit fontScale="85000" lnSpcReduction="20000"/>
          </a:bodyPr>
          <a:lstStyle/>
          <a:p>
            <a:pPr marL="0" indent="0">
              <a:buNone/>
            </a:pPr>
            <a:r>
              <a:rPr lang="en-US" altLang="ko-KR" dirty="0" smtClean="0">
                <a:latin typeface="+mn-ea"/>
              </a:rPr>
              <a:t>	Fleche </a:t>
            </a:r>
            <a:r>
              <a:rPr lang="en-US" altLang="ko-KR" dirty="0">
                <a:latin typeface="+mn-ea"/>
              </a:rPr>
              <a:t>is a French word that means arrow.  Every year in Korea, there is a cycling event called Fleche.  Teams start from all over the country and meet in </a:t>
            </a:r>
            <a:r>
              <a:rPr lang="en-US" altLang="ko-KR" dirty="0" err="1">
                <a:latin typeface="+mn-ea"/>
              </a:rPr>
              <a:t>Gwangju</a:t>
            </a:r>
            <a:r>
              <a:rPr lang="en-US" altLang="ko-KR" dirty="0">
                <a:latin typeface="+mn-ea"/>
              </a:rPr>
              <a:t> 24 hours later.  Each team needs to cycle more than 360km.  This is the story of our team, Mixed Nuts.  This year started in the rain.  We had some mechanical issues before we got to the first check point.  There were some interesting roads on this ride.  There were many problems but our whole team completed the ride.  </a:t>
            </a:r>
            <a:endParaRPr lang="ko-KR" altLang="ko-KR" dirty="0">
              <a:latin typeface="+mn-ea"/>
            </a:endParaRPr>
          </a:p>
          <a:p>
            <a:pPr marL="0" indent="0">
              <a:buNone/>
            </a:pPr>
            <a:endParaRPr lang="ko-KR" altLang="en-US" dirty="0">
              <a:latin typeface="+mn-ea"/>
            </a:endParaRPr>
          </a:p>
        </p:txBody>
      </p:sp>
      <p:cxnSp>
        <p:nvCxnSpPr>
          <p:cNvPr id="6" name="직선 연결선 5"/>
          <p:cNvCxnSpPr/>
          <p:nvPr/>
        </p:nvCxnSpPr>
        <p:spPr>
          <a:xfrm>
            <a:off x="1475656" y="1008867"/>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직선 연결선 9"/>
          <p:cNvCxnSpPr/>
          <p:nvPr/>
        </p:nvCxnSpPr>
        <p:spPr>
          <a:xfrm>
            <a:off x="3297765" y="1008867"/>
            <a:ext cx="9361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직선 연결선 10"/>
          <p:cNvCxnSpPr/>
          <p:nvPr/>
        </p:nvCxnSpPr>
        <p:spPr>
          <a:xfrm>
            <a:off x="7164288" y="1008867"/>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직선 연결선 11"/>
          <p:cNvCxnSpPr/>
          <p:nvPr/>
        </p:nvCxnSpPr>
        <p:spPr>
          <a:xfrm>
            <a:off x="2699792" y="1347614"/>
            <a:ext cx="9361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직선 연결선 12"/>
          <p:cNvCxnSpPr/>
          <p:nvPr/>
        </p:nvCxnSpPr>
        <p:spPr>
          <a:xfrm>
            <a:off x="1907704" y="1995686"/>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직선 연결선 15"/>
          <p:cNvCxnSpPr/>
          <p:nvPr/>
        </p:nvCxnSpPr>
        <p:spPr>
          <a:xfrm>
            <a:off x="3347864" y="1995686"/>
            <a:ext cx="136815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직선 연결선 17"/>
          <p:cNvCxnSpPr/>
          <p:nvPr/>
        </p:nvCxnSpPr>
        <p:spPr>
          <a:xfrm>
            <a:off x="3563888" y="2355726"/>
            <a:ext cx="115212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직선 연결선 19"/>
          <p:cNvCxnSpPr/>
          <p:nvPr/>
        </p:nvCxnSpPr>
        <p:spPr>
          <a:xfrm>
            <a:off x="1547664" y="2643758"/>
            <a:ext cx="18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직선 연결선 21"/>
          <p:cNvCxnSpPr/>
          <p:nvPr/>
        </p:nvCxnSpPr>
        <p:spPr>
          <a:xfrm flipV="1">
            <a:off x="7380312" y="2643758"/>
            <a:ext cx="504056" cy="6918"/>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2829713" y="3003798"/>
            <a:ext cx="275039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직선 연결선 25"/>
          <p:cNvCxnSpPr/>
          <p:nvPr/>
        </p:nvCxnSpPr>
        <p:spPr>
          <a:xfrm>
            <a:off x="539552" y="3651870"/>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직선 연결선 26"/>
          <p:cNvCxnSpPr/>
          <p:nvPr/>
        </p:nvCxnSpPr>
        <p:spPr>
          <a:xfrm>
            <a:off x="6444208" y="3651870"/>
            <a:ext cx="14401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직선 연결선 28"/>
          <p:cNvCxnSpPr/>
          <p:nvPr/>
        </p:nvCxnSpPr>
        <p:spPr>
          <a:xfrm>
            <a:off x="3167844" y="4011910"/>
            <a:ext cx="162018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969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orearandonneurs.kr/fleche201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80579"/>
            <a:ext cx="4211960" cy="7147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orearandonneurs.kr/logo4.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1714198"/>
            <a:ext cx="1728192" cy="179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294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2"/>
            <a:ext cx="8229600" cy="3895081"/>
          </a:xfrm>
        </p:spPr>
        <p:txBody>
          <a:bodyPr>
            <a:normAutofit fontScale="77500" lnSpcReduction="20000"/>
          </a:bodyPr>
          <a:lstStyle/>
          <a:p>
            <a:pPr marL="0" indent="0">
              <a:buNone/>
            </a:pPr>
            <a:r>
              <a:rPr lang="en-US" altLang="ko-KR" dirty="0" smtClean="0">
                <a:latin typeface="+mn-ea"/>
              </a:rPr>
              <a:t>	</a:t>
            </a:r>
            <a:r>
              <a:rPr lang="en-US" altLang="ko-KR" dirty="0"/>
              <a:t>This year’s Fleche had some bad weather.  We left </a:t>
            </a:r>
            <a:r>
              <a:rPr lang="en-US" altLang="ko-KR" dirty="0" err="1"/>
              <a:t>Dangjin</a:t>
            </a:r>
            <a:r>
              <a:rPr lang="en-US" altLang="ko-KR" dirty="0"/>
              <a:t>, our starting location, in the rain.  There was more rain farther South.  About 5kms into the ride we had our first issue.  A headlight fell off Darnell’s bike and broke.   Luckily he had a spare light.  A little farther down the road we made a left turn.  The GPS file I made said that it was a road but it looked like a park.  Amazingly, it turned into a cute little road.  The road was pretty but rough and my bike got a flat tire.  My teammates helped me to replace the tube.  We had to be careful because there was a lot of dirt on the tire. </a:t>
            </a:r>
            <a:endParaRPr lang="ko-KR" altLang="ko-KR" dirty="0"/>
          </a:p>
          <a:p>
            <a:pPr marL="0" indent="0">
              <a:buNone/>
            </a:pPr>
            <a:endParaRPr lang="ko-KR" altLang="ko-KR" dirty="0">
              <a:latin typeface="+mn-ea"/>
            </a:endParaRPr>
          </a:p>
          <a:p>
            <a:pPr marL="0" indent="0">
              <a:buNone/>
            </a:pPr>
            <a:endParaRPr lang="ko-KR" altLang="en-US" dirty="0">
              <a:latin typeface="+mn-ea"/>
            </a:endParaRPr>
          </a:p>
        </p:txBody>
      </p:sp>
      <p:cxnSp>
        <p:nvCxnSpPr>
          <p:cNvPr id="4" name="직선 연결선 3"/>
          <p:cNvCxnSpPr/>
          <p:nvPr/>
        </p:nvCxnSpPr>
        <p:spPr>
          <a:xfrm>
            <a:off x="5635557" y="987574"/>
            <a:ext cx="181676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직선 연결선 4"/>
          <p:cNvCxnSpPr/>
          <p:nvPr/>
        </p:nvCxnSpPr>
        <p:spPr>
          <a:xfrm>
            <a:off x="1115616" y="1275606"/>
            <a:ext cx="10801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직선 연결선 5"/>
          <p:cNvCxnSpPr/>
          <p:nvPr/>
        </p:nvCxnSpPr>
        <p:spPr>
          <a:xfrm>
            <a:off x="5912430" y="1635646"/>
            <a:ext cx="67579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직선 연결선 6"/>
          <p:cNvCxnSpPr/>
          <p:nvPr/>
        </p:nvCxnSpPr>
        <p:spPr>
          <a:xfrm>
            <a:off x="2987824" y="1923678"/>
            <a:ext cx="720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직선 연결선 7"/>
          <p:cNvCxnSpPr/>
          <p:nvPr/>
        </p:nvCxnSpPr>
        <p:spPr>
          <a:xfrm>
            <a:off x="4283968" y="1923678"/>
            <a:ext cx="129614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직선 연결선 8"/>
          <p:cNvCxnSpPr/>
          <p:nvPr/>
        </p:nvCxnSpPr>
        <p:spPr>
          <a:xfrm>
            <a:off x="1907704" y="2211710"/>
            <a:ext cx="79208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직선 연결선 9"/>
          <p:cNvCxnSpPr/>
          <p:nvPr/>
        </p:nvCxnSpPr>
        <p:spPr>
          <a:xfrm>
            <a:off x="5580112" y="2211710"/>
            <a:ext cx="720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직선 연결선 16"/>
          <p:cNvCxnSpPr/>
          <p:nvPr/>
        </p:nvCxnSpPr>
        <p:spPr>
          <a:xfrm>
            <a:off x="7668344" y="2499742"/>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직선 연결선 17"/>
          <p:cNvCxnSpPr/>
          <p:nvPr/>
        </p:nvCxnSpPr>
        <p:spPr>
          <a:xfrm>
            <a:off x="4788024" y="2787774"/>
            <a:ext cx="64807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직선 연결선 18"/>
          <p:cNvCxnSpPr/>
          <p:nvPr/>
        </p:nvCxnSpPr>
        <p:spPr>
          <a:xfrm>
            <a:off x="6372200" y="2787774"/>
            <a:ext cx="18722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539552" y="3147814"/>
            <a:ext cx="64807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직선 연결선 24"/>
          <p:cNvCxnSpPr/>
          <p:nvPr/>
        </p:nvCxnSpPr>
        <p:spPr>
          <a:xfrm>
            <a:off x="7236296" y="3435846"/>
            <a:ext cx="100811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직선 연결선 25"/>
          <p:cNvCxnSpPr/>
          <p:nvPr/>
        </p:nvCxnSpPr>
        <p:spPr>
          <a:xfrm>
            <a:off x="4860032" y="3723878"/>
            <a:ext cx="1052398"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928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 y="0"/>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Tim Schilstra, smiling, sky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488"/>
            <a:ext cx="3870741" cy="516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sky, mountain,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 y="1"/>
            <a:ext cx="935181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50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may contain: one or more people, people standing,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65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10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2"/>
            <a:ext cx="8229600" cy="3895081"/>
          </a:xfrm>
        </p:spPr>
        <p:txBody>
          <a:bodyPr>
            <a:normAutofit fontScale="70000" lnSpcReduction="20000"/>
          </a:bodyPr>
          <a:lstStyle/>
          <a:p>
            <a:pPr marL="0" indent="0">
              <a:buNone/>
            </a:pPr>
            <a:r>
              <a:rPr lang="en-US" altLang="ko-KR" dirty="0" smtClean="0">
                <a:latin typeface="+mn-ea"/>
              </a:rPr>
              <a:t>	</a:t>
            </a:r>
            <a:r>
              <a:rPr lang="en-US" altLang="ko-KR" dirty="0"/>
              <a:t>We started cycling again and I noticed there was a problem.  The tire felt bumpy.  I talked about it with my team and we thought that maybe the new tube was twisted.  It would take a long time to fix, so we just kept going.  My tire would feel bumpy for the next 300km. While we were changing the tire Jake started getting very cold.  He was shivering and the other guys were also cold.  The temperature was around 8C.  I had packed a lot to stay comfortable, but my teammates didn’t bring as much.  So, at the first control point, Jake bought some leggings and construction gloves to wear.  He said he felt a lot warmer. While we were at the control point, the rain stopped.  The roads were still wet, but we started to dry off.  </a:t>
            </a:r>
            <a:endParaRPr lang="ko-KR" altLang="ko-KR" dirty="0"/>
          </a:p>
          <a:p>
            <a:pPr marL="0" indent="0">
              <a:buNone/>
            </a:pPr>
            <a:endParaRPr lang="ko-KR" altLang="ko-KR" dirty="0">
              <a:latin typeface="+mn-ea"/>
            </a:endParaRPr>
          </a:p>
          <a:p>
            <a:pPr marL="0" indent="0">
              <a:buNone/>
            </a:pPr>
            <a:endParaRPr lang="ko-KR" altLang="en-US" dirty="0">
              <a:latin typeface="+mn-ea"/>
            </a:endParaRPr>
          </a:p>
        </p:txBody>
      </p:sp>
      <p:cxnSp>
        <p:nvCxnSpPr>
          <p:cNvPr id="4" name="직선 연결선 3"/>
          <p:cNvCxnSpPr/>
          <p:nvPr/>
        </p:nvCxnSpPr>
        <p:spPr>
          <a:xfrm>
            <a:off x="539552" y="1275606"/>
            <a:ext cx="108012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직선 연결선 4"/>
          <p:cNvCxnSpPr/>
          <p:nvPr/>
        </p:nvCxnSpPr>
        <p:spPr>
          <a:xfrm>
            <a:off x="3419872" y="1275606"/>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직선 연결선 5"/>
          <p:cNvCxnSpPr/>
          <p:nvPr/>
        </p:nvCxnSpPr>
        <p:spPr>
          <a:xfrm>
            <a:off x="5364088" y="1491630"/>
            <a:ext cx="2160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직선 연결선 6"/>
          <p:cNvCxnSpPr/>
          <p:nvPr/>
        </p:nvCxnSpPr>
        <p:spPr>
          <a:xfrm>
            <a:off x="6444208" y="1779662"/>
            <a:ext cx="720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직선 연결선 9"/>
          <p:cNvCxnSpPr/>
          <p:nvPr/>
        </p:nvCxnSpPr>
        <p:spPr>
          <a:xfrm>
            <a:off x="4572000" y="2066639"/>
            <a:ext cx="7920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직선 연결선 10"/>
          <p:cNvCxnSpPr/>
          <p:nvPr/>
        </p:nvCxnSpPr>
        <p:spPr>
          <a:xfrm>
            <a:off x="2838097" y="2283718"/>
            <a:ext cx="50976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직선 연결선 11"/>
          <p:cNvCxnSpPr/>
          <p:nvPr/>
        </p:nvCxnSpPr>
        <p:spPr>
          <a:xfrm>
            <a:off x="6012160" y="2283718"/>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직선 연결선 15"/>
          <p:cNvCxnSpPr/>
          <p:nvPr/>
        </p:nvCxnSpPr>
        <p:spPr>
          <a:xfrm>
            <a:off x="2123728" y="2859782"/>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직선 연결선 16"/>
          <p:cNvCxnSpPr/>
          <p:nvPr/>
        </p:nvCxnSpPr>
        <p:spPr>
          <a:xfrm>
            <a:off x="6120172" y="2845846"/>
            <a:ext cx="14761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직선 연결선 17"/>
          <p:cNvCxnSpPr/>
          <p:nvPr/>
        </p:nvCxnSpPr>
        <p:spPr>
          <a:xfrm>
            <a:off x="2624928" y="2845846"/>
            <a:ext cx="21316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직선 연결선 21"/>
          <p:cNvCxnSpPr/>
          <p:nvPr/>
        </p:nvCxnSpPr>
        <p:spPr>
          <a:xfrm>
            <a:off x="1331640" y="3363838"/>
            <a:ext cx="15841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직선 연결선 22"/>
          <p:cNvCxnSpPr/>
          <p:nvPr/>
        </p:nvCxnSpPr>
        <p:spPr>
          <a:xfrm>
            <a:off x="3887924" y="3388812"/>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7164288" y="3363838"/>
            <a:ext cx="792088" cy="24974"/>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직선 연결선 27"/>
          <p:cNvCxnSpPr/>
          <p:nvPr/>
        </p:nvCxnSpPr>
        <p:spPr>
          <a:xfrm>
            <a:off x="2879812" y="3939902"/>
            <a:ext cx="154817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직선 연결선 28"/>
          <p:cNvCxnSpPr/>
          <p:nvPr/>
        </p:nvCxnSpPr>
        <p:spPr>
          <a:xfrm>
            <a:off x="5292080" y="3939902"/>
            <a:ext cx="64807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직선 연결선 29"/>
          <p:cNvCxnSpPr/>
          <p:nvPr/>
        </p:nvCxnSpPr>
        <p:spPr>
          <a:xfrm>
            <a:off x="7308304" y="3939902"/>
            <a:ext cx="468052"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081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one or more peopl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 y="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9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may contain: one or more people, bicycl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60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3"/>
            <a:ext cx="8229600" cy="1800199"/>
          </a:xfrm>
        </p:spPr>
        <p:txBody>
          <a:bodyPr>
            <a:normAutofit fontScale="70000" lnSpcReduction="20000"/>
          </a:bodyPr>
          <a:lstStyle/>
          <a:p>
            <a:pPr marL="0" indent="0">
              <a:buNone/>
            </a:pPr>
            <a:r>
              <a:rPr lang="en-US" altLang="ko-KR" dirty="0" smtClean="0">
                <a:latin typeface="+mn-ea"/>
              </a:rPr>
              <a:t>	</a:t>
            </a:r>
            <a:r>
              <a:rPr lang="en-US" altLang="ko-KR" dirty="0"/>
              <a:t>The route was beautiful.  The morning mist from the rain also provided a wonderful landscape.  The road beside </a:t>
            </a:r>
            <a:r>
              <a:rPr lang="en-US" altLang="ko-KR" dirty="0" err="1"/>
              <a:t>Boryeong</a:t>
            </a:r>
            <a:r>
              <a:rPr lang="en-US" altLang="ko-KR" dirty="0"/>
              <a:t> Lake was amazing.  The view was a little boring near </a:t>
            </a:r>
            <a:r>
              <a:rPr lang="en-US" altLang="ko-KR" dirty="0" err="1"/>
              <a:t>Gunsan</a:t>
            </a:r>
            <a:r>
              <a:rPr lang="en-US" altLang="ko-KR" dirty="0"/>
              <a:t>, but farther south, there were some nice areas.  I hope to go there during daylight some time.  </a:t>
            </a:r>
            <a:endParaRPr lang="ko-KR" altLang="ko-KR" dirty="0"/>
          </a:p>
          <a:p>
            <a:pPr marL="0" indent="0">
              <a:buNone/>
            </a:pPr>
            <a:endParaRPr lang="ko-KR" altLang="ko-KR" dirty="0">
              <a:latin typeface="+mn-ea"/>
            </a:endParaRPr>
          </a:p>
          <a:p>
            <a:pPr marL="0" indent="0">
              <a:buNone/>
            </a:pPr>
            <a:endParaRPr lang="ko-KR" altLang="en-US" dirty="0">
              <a:latin typeface="+mn-ea"/>
            </a:endParaRPr>
          </a:p>
        </p:txBody>
      </p:sp>
      <p:cxnSp>
        <p:nvCxnSpPr>
          <p:cNvPr id="4" name="직선 연결선 3"/>
          <p:cNvCxnSpPr/>
          <p:nvPr/>
        </p:nvCxnSpPr>
        <p:spPr>
          <a:xfrm>
            <a:off x="1979712" y="987574"/>
            <a:ext cx="720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직선 연결선 4"/>
          <p:cNvCxnSpPr/>
          <p:nvPr/>
        </p:nvCxnSpPr>
        <p:spPr>
          <a:xfrm>
            <a:off x="3347864" y="987574"/>
            <a:ext cx="11521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직선 연결선 5"/>
          <p:cNvCxnSpPr/>
          <p:nvPr/>
        </p:nvCxnSpPr>
        <p:spPr>
          <a:xfrm>
            <a:off x="6444208" y="973638"/>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직선 연결선 6"/>
          <p:cNvCxnSpPr/>
          <p:nvPr/>
        </p:nvCxnSpPr>
        <p:spPr>
          <a:xfrm>
            <a:off x="3203848" y="1203598"/>
            <a:ext cx="266429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직선 연결선 10"/>
          <p:cNvCxnSpPr/>
          <p:nvPr/>
        </p:nvCxnSpPr>
        <p:spPr>
          <a:xfrm>
            <a:off x="539552" y="1491630"/>
            <a:ext cx="18722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직선 연결선 11"/>
          <p:cNvCxnSpPr/>
          <p:nvPr/>
        </p:nvCxnSpPr>
        <p:spPr>
          <a:xfrm>
            <a:off x="539552" y="1779662"/>
            <a:ext cx="9361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직선 연결선 12"/>
          <p:cNvCxnSpPr/>
          <p:nvPr/>
        </p:nvCxnSpPr>
        <p:spPr>
          <a:xfrm>
            <a:off x="7092280" y="1500392"/>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직선 연결선 14"/>
          <p:cNvCxnSpPr/>
          <p:nvPr/>
        </p:nvCxnSpPr>
        <p:spPr>
          <a:xfrm>
            <a:off x="3153749" y="1491630"/>
            <a:ext cx="93610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081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2">
                    <a:lumMod val="75000"/>
                  </a:schemeClr>
                </a:solidFill>
              </a:rPr>
              <a:t>Author?</a:t>
            </a:r>
            <a:endParaRPr lang="en-US" altLang="ko-KR" dirty="0">
              <a:solidFill>
                <a:schemeClr val="accent2">
                  <a:lumMod val="75000"/>
                </a:schemeClr>
              </a:solidFill>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563"/>
            <a:ext cx="9144000" cy="3812943"/>
          </a:xfrm>
          <a:prstGeom prst="rect">
            <a:avLst/>
          </a:prstGeom>
          <a:noFill/>
          <a:extLst>
            <a:ext uri="{909E8E84-426E-40DD-AFC4-6F175D3DCCD1}">
              <a14:hiddenFill xmlns:a14="http://schemas.microsoft.com/office/drawing/2010/main">
                <a:solidFill>
                  <a:srgbClr val="FFFFFF"/>
                </a:solidFill>
              </a14:hiddenFill>
            </a:ext>
          </a:extLst>
        </p:spPr>
      </p:pic>
      <p:sp>
        <p:nvSpPr>
          <p:cNvPr id="4" name="도넛 3"/>
          <p:cNvSpPr/>
          <p:nvPr/>
        </p:nvSpPr>
        <p:spPr>
          <a:xfrm>
            <a:off x="33946" y="2571750"/>
            <a:ext cx="1513717" cy="360040"/>
          </a:xfrm>
          <a:prstGeom prst="donut">
            <a:avLst>
              <a:gd name="adj" fmla="val 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solidFill>
                <a:schemeClr val="tx1"/>
              </a:solidFill>
            </a:endParaRPr>
          </a:p>
        </p:txBody>
      </p:sp>
      <p:sp>
        <p:nvSpPr>
          <p:cNvPr id="5" name="위쪽 화살표 4"/>
          <p:cNvSpPr/>
          <p:nvPr/>
        </p:nvSpPr>
        <p:spPr>
          <a:xfrm rot="13914964">
            <a:off x="2548486" y="369965"/>
            <a:ext cx="162139" cy="280493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648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may contain: mountain, sky,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367373" cy="51520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people riding bicycles, tree, sky,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 y="7212"/>
            <a:ext cx="3829600" cy="69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may contain: people riding bicycles, bicycl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8" y="-92546"/>
            <a:ext cx="918051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2"/>
            <a:ext cx="8229600" cy="3895081"/>
          </a:xfrm>
        </p:spPr>
        <p:txBody>
          <a:bodyPr>
            <a:normAutofit fontScale="70000" lnSpcReduction="20000"/>
          </a:bodyPr>
          <a:lstStyle/>
          <a:p>
            <a:pPr marL="0" indent="0">
              <a:buNone/>
            </a:pPr>
            <a:r>
              <a:rPr lang="en-US" altLang="ko-KR" dirty="0" smtClean="0">
                <a:latin typeface="+mn-ea"/>
              </a:rPr>
              <a:t>	</a:t>
            </a:r>
            <a:r>
              <a:rPr lang="en-US" altLang="ko-KR" dirty="0"/>
              <a:t>After the rain stopped, the wind started.  Luckily, it was a tailwind.  It was a fairly strong tailwind too.  Usually at this time of year, the wind is coming from the opposite direction.  It made things a lot easier for us but was very difficult for teams coming from the south.  Our course was also pretty flat, which made things easier.  The only thing holding our team back was my slow pace.  The other guys on my team were much stronger than I was.  But what I lost in physical ability, I made up for by having the only correct route on my Garmin.  This combination did provide some laughs during the night.  Sometimes the guys would ride ahead, which is fine, but they missed the turns.  I think they did 10km of extra cycling because of this.  </a:t>
            </a:r>
            <a:endParaRPr lang="ko-KR" altLang="ko-KR" dirty="0"/>
          </a:p>
          <a:p>
            <a:pPr marL="0" indent="0">
              <a:buNone/>
            </a:pPr>
            <a:endParaRPr lang="ko-KR" altLang="ko-KR" dirty="0">
              <a:latin typeface="+mn-ea"/>
            </a:endParaRPr>
          </a:p>
          <a:p>
            <a:pPr marL="0" indent="0">
              <a:buNone/>
            </a:pPr>
            <a:endParaRPr lang="ko-KR" altLang="en-US" dirty="0">
              <a:latin typeface="+mn-ea"/>
            </a:endParaRPr>
          </a:p>
        </p:txBody>
      </p:sp>
      <p:cxnSp>
        <p:nvCxnSpPr>
          <p:cNvPr id="4" name="직선 연결선 3"/>
          <p:cNvCxnSpPr/>
          <p:nvPr/>
        </p:nvCxnSpPr>
        <p:spPr>
          <a:xfrm>
            <a:off x="2685697" y="987574"/>
            <a:ext cx="159827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직선 연결선 4"/>
          <p:cNvCxnSpPr/>
          <p:nvPr/>
        </p:nvCxnSpPr>
        <p:spPr>
          <a:xfrm>
            <a:off x="5004048" y="987574"/>
            <a:ext cx="122413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직선 연결선 5"/>
          <p:cNvCxnSpPr/>
          <p:nvPr/>
        </p:nvCxnSpPr>
        <p:spPr>
          <a:xfrm>
            <a:off x="827584" y="1203598"/>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직선 연결선 6"/>
          <p:cNvCxnSpPr/>
          <p:nvPr/>
        </p:nvCxnSpPr>
        <p:spPr>
          <a:xfrm>
            <a:off x="5967902" y="1491630"/>
            <a:ext cx="11521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직선 연결선 9"/>
          <p:cNvCxnSpPr/>
          <p:nvPr/>
        </p:nvCxnSpPr>
        <p:spPr>
          <a:xfrm>
            <a:off x="3203848" y="1779662"/>
            <a:ext cx="72275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직선 연결선 10"/>
          <p:cNvCxnSpPr/>
          <p:nvPr/>
        </p:nvCxnSpPr>
        <p:spPr>
          <a:xfrm>
            <a:off x="8100392" y="2067694"/>
            <a:ext cx="46805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직선 연결선 11"/>
          <p:cNvCxnSpPr/>
          <p:nvPr/>
        </p:nvCxnSpPr>
        <p:spPr>
          <a:xfrm>
            <a:off x="5148064" y="2067694"/>
            <a:ext cx="86409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직선 연결선 15"/>
          <p:cNvCxnSpPr/>
          <p:nvPr/>
        </p:nvCxnSpPr>
        <p:spPr>
          <a:xfrm>
            <a:off x="1763688" y="2571750"/>
            <a:ext cx="10801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직선 연결선 16"/>
          <p:cNvCxnSpPr/>
          <p:nvPr/>
        </p:nvCxnSpPr>
        <p:spPr>
          <a:xfrm>
            <a:off x="4716016" y="3147814"/>
            <a:ext cx="16561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직선 연결선 17"/>
          <p:cNvCxnSpPr/>
          <p:nvPr/>
        </p:nvCxnSpPr>
        <p:spPr>
          <a:xfrm>
            <a:off x="7398314" y="3147814"/>
            <a:ext cx="9361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직선 연결선 21"/>
          <p:cNvCxnSpPr/>
          <p:nvPr/>
        </p:nvCxnSpPr>
        <p:spPr>
          <a:xfrm>
            <a:off x="5112060" y="3363838"/>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직선 연결선 22"/>
          <p:cNvCxnSpPr/>
          <p:nvPr/>
        </p:nvCxnSpPr>
        <p:spPr>
          <a:xfrm>
            <a:off x="566705" y="3939902"/>
            <a:ext cx="211899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5004048" y="3939902"/>
            <a:ext cx="64807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직선 연결선 27"/>
          <p:cNvCxnSpPr/>
          <p:nvPr/>
        </p:nvCxnSpPr>
        <p:spPr>
          <a:xfrm>
            <a:off x="6075914" y="3935693"/>
            <a:ext cx="656326"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081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may contain: night, motorcycl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may contain: 3 people, including A. Jake Preston, people smiling, people standing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45" y="51470"/>
            <a:ext cx="4152755" cy="505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2"/>
            <a:ext cx="8229600" cy="4320480"/>
          </a:xfrm>
        </p:spPr>
        <p:txBody>
          <a:bodyPr>
            <a:normAutofit fontScale="70000" lnSpcReduction="20000"/>
          </a:bodyPr>
          <a:lstStyle/>
          <a:p>
            <a:pPr marL="0" indent="0">
              <a:buNone/>
            </a:pPr>
            <a:r>
              <a:rPr lang="en-US" altLang="ko-KR" dirty="0" smtClean="0">
                <a:latin typeface="+mn-ea"/>
              </a:rPr>
              <a:t>	</a:t>
            </a:r>
            <a:r>
              <a:rPr lang="en-US" altLang="ko-KR" dirty="0"/>
              <a:t>The last 30km before the 22hr control were interesting.  First, Jake and I had to wait for James and Darnell to come back to the route.  Then, the road was very rough and dangerous.  I knew that it would be a bad road until we got to the bike path.  Unfortunately, I didn’t know that the bike path was under construction.  The earlier rains had made the mud soft and slippery.  We tried, but it was too difficult to cycle there.  We needed to find another way.  Jake did a great job finding a new route to </a:t>
            </a:r>
            <a:r>
              <a:rPr lang="en-US" altLang="ko-KR" dirty="0" err="1"/>
              <a:t>Naju</a:t>
            </a:r>
            <a:r>
              <a:rPr lang="en-US" altLang="ko-KR" dirty="0"/>
              <a:t>.  But before we got there, the tire that we fixed earlier broke again.  I am surprised that it lasted 300km.  The tires were very muddy, so we needed to clean them before fixing.  Luckily James and Darnel found a free water pipe.  We cleaned it and replaced the tube.  That 30km section took 2.5 hours!  It should have taken less than half of that time.  </a:t>
            </a:r>
            <a:endParaRPr lang="ko-KR" altLang="ko-KR" dirty="0"/>
          </a:p>
        </p:txBody>
      </p:sp>
      <p:cxnSp>
        <p:nvCxnSpPr>
          <p:cNvPr id="4" name="직선 연결선 3"/>
          <p:cNvCxnSpPr/>
          <p:nvPr/>
        </p:nvCxnSpPr>
        <p:spPr>
          <a:xfrm>
            <a:off x="2051720" y="987574"/>
            <a:ext cx="110202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직선 연결선 4"/>
          <p:cNvCxnSpPr/>
          <p:nvPr/>
        </p:nvCxnSpPr>
        <p:spPr>
          <a:xfrm>
            <a:off x="4788024" y="987574"/>
            <a:ext cx="151216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직선 연결선 5"/>
          <p:cNvCxnSpPr/>
          <p:nvPr/>
        </p:nvCxnSpPr>
        <p:spPr>
          <a:xfrm>
            <a:off x="1187624" y="1203598"/>
            <a:ext cx="13681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직선 연결선 6"/>
          <p:cNvCxnSpPr/>
          <p:nvPr/>
        </p:nvCxnSpPr>
        <p:spPr>
          <a:xfrm>
            <a:off x="3563888" y="1203598"/>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직선 연결선 10"/>
          <p:cNvCxnSpPr/>
          <p:nvPr/>
        </p:nvCxnSpPr>
        <p:spPr>
          <a:xfrm>
            <a:off x="4608004" y="1203598"/>
            <a:ext cx="23402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직선 연결선 11"/>
          <p:cNvCxnSpPr/>
          <p:nvPr/>
        </p:nvCxnSpPr>
        <p:spPr>
          <a:xfrm>
            <a:off x="4291666" y="1491630"/>
            <a:ext cx="57194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직선 연결선 12"/>
          <p:cNvCxnSpPr/>
          <p:nvPr/>
        </p:nvCxnSpPr>
        <p:spPr>
          <a:xfrm>
            <a:off x="2627784" y="2283718"/>
            <a:ext cx="166388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직선 연결선 14"/>
          <p:cNvCxnSpPr/>
          <p:nvPr/>
        </p:nvCxnSpPr>
        <p:spPr>
          <a:xfrm>
            <a:off x="6228184" y="1491630"/>
            <a:ext cx="720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직선 연결선 15"/>
          <p:cNvCxnSpPr/>
          <p:nvPr/>
        </p:nvCxnSpPr>
        <p:spPr>
          <a:xfrm>
            <a:off x="539552" y="2283718"/>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직선 연결선 16"/>
          <p:cNvCxnSpPr/>
          <p:nvPr/>
        </p:nvCxnSpPr>
        <p:spPr>
          <a:xfrm>
            <a:off x="575556" y="2571750"/>
            <a:ext cx="111612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직선 연결선 22"/>
          <p:cNvCxnSpPr/>
          <p:nvPr/>
        </p:nvCxnSpPr>
        <p:spPr>
          <a:xfrm>
            <a:off x="6178524" y="2561056"/>
            <a:ext cx="1489820" cy="1069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6480212" y="2859782"/>
            <a:ext cx="5400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직선 연결선 24"/>
          <p:cNvCxnSpPr/>
          <p:nvPr/>
        </p:nvCxnSpPr>
        <p:spPr>
          <a:xfrm>
            <a:off x="1043608" y="3147814"/>
            <a:ext cx="46805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직선 연결선 28"/>
          <p:cNvCxnSpPr/>
          <p:nvPr/>
        </p:nvCxnSpPr>
        <p:spPr>
          <a:xfrm>
            <a:off x="2915816" y="3147814"/>
            <a:ext cx="16921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직선 연결선 29"/>
          <p:cNvCxnSpPr/>
          <p:nvPr/>
        </p:nvCxnSpPr>
        <p:spPr>
          <a:xfrm>
            <a:off x="575556" y="3363838"/>
            <a:ext cx="46805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직선 연결선 30"/>
          <p:cNvCxnSpPr/>
          <p:nvPr/>
        </p:nvCxnSpPr>
        <p:spPr>
          <a:xfrm>
            <a:off x="3671900" y="3359629"/>
            <a:ext cx="7560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직선 연결선 34"/>
          <p:cNvCxnSpPr/>
          <p:nvPr/>
        </p:nvCxnSpPr>
        <p:spPr>
          <a:xfrm>
            <a:off x="1403648" y="3651870"/>
            <a:ext cx="93610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직선 연결선 35"/>
          <p:cNvCxnSpPr/>
          <p:nvPr/>
        </p:nvCxnSpPr>
        <p:spPr>
          <a:xfrm>
            <a:off x="569831" y="3939902"/>
            <a:ext cx="70780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직선 연결선 36"/>
          <p:cNvCxnSpPr/>
          <p:nvPr/>
        </p:nvCxnSpPr>
        <p:spPr>
          <a:xfrm>
            <a:off x="7164288" y="3939902"/>
            <a:ext cx="79208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직선 연결선 40"/>
          <p:cNvCxnSpPr/>
          <p:nvPr/>
        </p:nvCxnSpPr>
        <p:spPr>
          <a:xfrm>
            <a:off x="1115616" y="4155926"/>
            <a:ext cx="7560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직선 연결선 41"/>
          <p:cNvCxnSpPr/>
          <p:nvPr/>
        </p:nvCxnSpPr>
        <p:spPr>
          <a:xfrm>
            <a:off x="5148064" y="4155926"/>
            <a:ext cx="108012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직선 연결선 42"/>
          <p:cNvCxnSpPr/>
          <p:nvPr/>
        </p:nvCxnSpPr>
        <p:spPr>
          <a:xfrm>
            <a:off x="539552" y="4443958"/>
            <a:ext cx="16561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직선 연결선 46"/>
          <p:cNvCxnSpPr/>
          <p:nvPr/>
        </p:nvCxnSpPr>
        <p:spPr>
          <a:xfrm>
            <a:off x="2990497" y="4459205"/>
            <a:ext cx="122146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081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 y="11682"/>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01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9542"/>
            <a:ext cx="8229600" cy="3895081"/>
          </a:xfrm>
        </p:spPr>
        <p:txBody>
          <a:bodyPr>
            <a:normAutofit fontScale="77500" lnSpcReduction="20000"/>
          </a:bodyPr>
          <a:lstStyle/>
          <a:p>
            <a:pPr marL="0" indent="0">
              <a:buNone/>
            </a:pPr>
            <a:r>
              <a:rPr lang="en-US" altLang="ko-KR" dirty="0" smtClean="0">
                <a:latin typeface="+mn-ea"/>
              </a:rPr>
              <a:t>	</a:t>
            </a:r>
            <a:r>
              <a:rPr lang="en-US" altLang="ko-KR" dirty="0"/>
              <a:t>We took a well-deserved break at the 22hr control. According to the rules, we couldn't leave until 7am. This way all the teams will arrive in </a:t>
            </a:r>
            <a:r>
              <a:rPr lang="en-US" altLang="ko-KR" dirty="0" err="1"/>
              <a:t>Gwangju</a:t>
            </a:r>
            <a:r>
              <a:rPr lang="en-US" altLang="ko-KR" dirty="0"/>
              <a:t> at the same time. We rode in to </a:t>
            </a:r>
            <a:r>
              <a:rPr lang="en-US" altLang="ko-KR" dirty="0" err="1"/>
              <a:t>Gwangju</a:t>
            </a:r>
            <a:r>
              <a:rPr lang="en-US" altLang="ko-KR" dirty="0"/>
              <a:t> on some REAL bike paths, but we weren't finished yet. About 7km from the end, we were forced to do some last minute mechanical work to that tire.  We made it to </a:t>
            </a:r>
            <a:r>
              <a:rPr lang="en-US" altLang="ko-KR" dirty="0" err="1"/>
              <a:t>Gwangju</a:t>
            </a:r>
            <a:r>
              <a:rPr lang="en-US" altLang="ko-KR" dirty="0"/>
              <a:t> and met with the other riders.  Korea </a:t>
            </a:r>
            <a:r>
              <a:rPr lang="en-US" altLang="ko-KR" dirty="0" err="1"/>
              <a:t>Randonneurs</a:t>
            </a:r>
            <a:r>
              <a:rPr lang="en-US" altLang="ko-KR" dirty="0"/>
              <a:t> also provide brunch at a buffet.  We ate heartily and headed home our separate ways.  It was a great ride and a few good stories.  </a:t>
            </a:r>
            <a:endParaRPr lang="ko-KR" altLang="ko-KR" dirty="0"/>
          </a:p>
          <a:p>
            <a:pPr marL="0" indent="0">
              <a:buNone/>
            </a:pPr>
            <a:endParaRPr lang="ko-KR" altLang="ko-KR" dirty="0">
              <a:latin typeface="+mn-ea"/>
            </a:endParaRPr>
          </a:p>
          <a:p>
            <a:pPr marL="0" indent="0">
              <a:buNone/>
            </a:pPr>
            <a:endParaRPr lang="ko-KR" altLang="en-US" dirty="0">
              <a:latin typeface="+mn-ea"/>
            </a:endParaRPr>
          </a:p>
        </p:txBody>
      </p:sp>
      <p:cxnSp>
        <p:nvCxnSpPr>
          <p:cNvPr id="4" name="직선 연결선 3"/>
          <p:cNvCxnSpPr/>
          <p:nvPr/>
        </p:nvCxnSpPr>
        <p:spPr>
          <a:xfrm>
            <a:off x="5148064" y="987574"/>
            <a:ext cx="86409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직선 연결선 4"/>
          <p:cNvCxnSpPr/>
          <p:nvPr/>
        </p:nvCxnSpPr>
        <p:spPr>
          <a:xfrm>
            <a:off x="7020272" y="987574"/>
            <a:ext cx="64807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직선 연결선 5"/>
          <p:cNvCxnSpPr/>
          <p:nvPr/>
        </p:nvCxnSpPr>
        <p:spPr>
          <a:xfrm>
            <a:off x="539552" y="1275606"/>
            <a:ext cx="100811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직선 연결선 6"/>
          <p:cNvCxnSpPr/>
          <p:nvPr/>
        </p:nvCxnSpPr>
        <p:spPr>
          <a:xfrm flipV="1">
            <a:off x="5700464" y="1284368"/>
            <a:ext cx="1944216" cy="87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직선 연결선 10"/>
          <p:cNvCxnSpPr/>
          <p:nvPr/>
        </p:nvCxnSpPr>
        <p:spPr>
          <a:xfrm>
            <a:off x="575556" y="1563638"/>
            <a:ext cx="61206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직선 연결선 11"/>
          <p:cNvCxnSpPr/>
          <p:nvPr/>
        </p:nvCxnSpPr>
        <p:spPr>
          <a:xfrm>
            <a:off x="2699792" y="1635646"/>
            <a:ext cx="18722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직선 연결선 12"/>
          <p:cNvCxnSpPr/>
          <p:nvPr/>
        </p:nvCxnSpPr>
        <p:spPr>
          <a:xfrm>
            <a:off x="6542317" y="1618467"/>
            <a:ext cx="127004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직선 연결선 13"/>
          <p:cNvCxnSpPr/>
          <p:nvPr/>
        </p:nvCxnSpPr>
        <p:spPr>
          <a:xfrm>
            <a:off x="1175647" y="1923678"/>
            <a:ext cx="732057"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직선 연결선 14"/>
          <p:cNvCxnSpPr/>
          <p:nvPr/>
        </p:nvCxnSpPr>
        <p:spPr>
          <a:xfrm>
            <a:off x="4956622" y="1923678"/>
            <a:ext cx="119955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직선 연결선 15"/>
          <p:cNvCxnSpPr/>
          <p:nvPr/>
        </p:nvCxnSpPr>
        <p:spPr>
          <a:xfrm>
            <a:off x="575658" y="2211710"/>
            <a:ext cx="147606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직선 연결선 23"/>
          <p:cNvCxnSpPr/>
          <p:nvPr/>
        </p:nvCxnSpPr>
        <p:spPr>
          <a:xfrm>
            <a:off x="7344308" y="2211710"/>
            <a:ext cx="61206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직선 연결선 24"/>
          <p:cNvCxnSpPr/>
          <p:nvPr/>
        </p:nvCxnSpPr>
        <p:spPr>
          <a:xfrm>
            <a:off x="1907704" y="2499742"/>
            <a:ext cx="46805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직선 연결선 25"/>
          <p:cNvCxnSpPr/>
          <p:nvPr/>
        </p:nvCxnSpPr>
        <p:spPr>
          <a:xfrm>
            <a:off x="2231740" y="2787774"/>
            <a:ext cx="77285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직선 연결선 28"/>
          <p:cNvCxnSpPr/>
          <p:nvPr/>
        </p:nvCxnSpPr>
        <p:spPr>
          <a:xfrm>
            <a:off x="4103948" y="2808162"/>
            <a:ext cx="5400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직선 연결선 29"/>
          <p:cNvCxnSpPr/>
          <p:nvPr/>
        </p:nvCxnSpPr>
        <p:spPr>
          <a:xfrm>
            <a:off x="1205626" y="3147814"/>
            <a:ext cx="55806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직선 연결선 30"/>
          <p:cNvCxnSpPr/>
          <p:nvPr/>
        </p:nvCxnSpPr>
        <p:spPr>
          <a:xfrm>
            <a:off x="7094611" y="2787774"/>
            <a:ext cx="122180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직선 연결선 35"/>
          <p:cNvCxnSpPr/>
          <p:nvPr/>
        </p:nvCxnSpPr>
        <p:spPr>
          <a:xfrm>
            <a:off x="4020518" y="3147814"/>
            <a:ext cx="93610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직선 연결선 36"/>
          <p:cNvCxnSpPr/>
          <p:nvPr/>
        </p:nvCxnSpPr>
        <p:spPr>
          <a:xfrm>
            <a:off x="4191102" y="3435846"/>
            <a:ext cx="90581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직선 연결선 37"/>
          <p:cNvCxnSpPr/>
          <p:nvPr/>
        </p:nvCxnSpPr>
        <p:spPr>
          <a:xfrm>
            <a:off x="6012160" y="3444608"/>
            <a:ext cx="347947"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직선 연결선 42"/>
          <p:cNvCxnSpPr/>
          <p:nvPr/>
        </p:nvCxnSpPr>
        <p:spPr>
          <a:xfrm>
            <a:off x="1682062" y="3723878"/>
            <a:ext cx="93610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081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may contain: bridg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35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may contain: 1 person,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 y="-1689382"/>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may contain: 4 people, including Tim Schilstra and A. Jake Preston, people smiling, people standing and sho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588" y="-1028650"/>
            <a:ext cx="4734836" cy="631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dirty="0" smtClean="0"/>
              <a:t>Thesis?  </a:t>
            </a:r>
            <a:endParaRPr lang="ko-KR" altLang="en-US" dirty="0"/>
          </a:p>
        </p:txBody>
      </p:sp>
      <p:sp>
        <p:nvSpPr>
          <p:cNvPr id="3" name="내용 개체 틀 2"/>
          <p:cNvSpPr>
            <a:spLocks noGrp="1"/>
          </p:cNvSpPr>
          <p:nvPr>
            <p:ph idx="1"/>
          </p:nvPr>
        </p:nvSpPr>
        <p:spPr/>
        <p:txBody>
          <a:bodyPr/>
          <a:lstStyle/>
          <a:p>
            <a:r>
              <a:rPr lang="en-US" altLang="ko-KR" dirty="0" smtClean="0"/>
              <a:t>The ride was difficult.  </a:t>
            </a:r>
            <a:endParaRPr lang="ko-KR" altLang="en-US" dirty="0"/>
          </a:p>
        </p:txBody>
      </p:sp>
    </p:spTree>
    <p:extLst>
      <p:ext uri="{BB962C8B-B14F-4D97-AF65-F5344CB8AC3E}">
        <p14:creationId xmlns:p14="http://schemas.microsoft.com/office/powerpoint/2010/main" val="30051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2">
                    <a:lumMod val="75000"/>
                  </a:schemeClr>
                </a:solidFill>
              </a:rPr>
              <a:t>Title? </a:t>
            </a:r>
            <a:endParaRPr lang="en-US" altLang="ko-KR" dirty="0">
              <a:solidFill>
                <a:schemeClr val="accent2">
                  <a:lumMod val="75000"/>
                </a:schemeClr>
              </a:solidFill>
            </a:endParaRP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563"/>
            <a:ext cx="9144000" cy="3812943"/>
          </a:xfrm>
          <a:prstGeom prst="rect">
            <a:avLst/>
          </a:prstGeom>
          <a:noFill/>
          <a:extLst>
            <a:ext uri="{909E8E84-426E-40DD-AFC4-6F175D3DCCD1}">
              <a14:hiddenFill xmlns:a14="http://schemas.microsoft.com/office/drawing/2010/main">
                <a:solidFill>
                  <a:srgbClr val="FFFFFF"/>
                </a:solidFill>
              </a14:hiddenFill>
            </a:ext>
          </a:extLst>
        </p:spPr>
      </p:pic>
      <p:sp>
        <p:nvSpPr>
          <p:cNvPr id="5" name="도넛 4"/>
          <p:cNvSpPr/>
          <p:nvPr/>
        </p:nvSpPr>
        <p:spPr>
          <a:xfrm>
            <a:off x="35496" y="1220144"/>
            <a:ext cx="8064896" cy="1207590"/>
          </a:xfrm>
          <a:prstGeom prst="donut">
            <a:avLst>
              <a:gd name="adj" fmla="val 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solidFill>
                <a:schemeClr val="tx1"/>
              </a:solidFill>
            </a:endParaRPr>
          </a:p>
        </p:txBody>
      </p:sp>
      <p:sp>
        <p:nvSpPr>
          <p:cNvPr id="6" name="위쪽 화살표 5"/>
          <p:cNvSpPr/>
          <p:nvPr/>
        </p:nvSpPr>
        <p:spPr>
          <a:xfrm rot="12309103" flipH="1">
            <a:off x="4230461" y="907402"/>
            <a:ext cx="242065" cy="37601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648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n-US" altLang="ko-KR" dirty="0" smtClean="0"/>
              <a:t>What is “Fleche”?</a:t>
            </a:r>
            <a:endParaRPr lang="ko-KR" altLang="en-US" dirty="0"/>
          </a:p>
        </p:txBody>
      </p:sp>
      <p:sp>
        <p:nvSpPr>
          <p:cNvPr id="3" name="부제목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en-US" altLang="ko-KR" dirty="0" smtClean="0"/>
              <a:t>A French word </a:t>
            </a:r>
            <a:r>
              <a:rPr lang="en-US" altLang="ko-KR" dirty="0" smtClean="0"/>
              <a:t>meaning “arrow”</a:t>
            </a:r>
            <a:br>
              <a:rPr lang="en-US" altLang="ko-KR" dirty="0" smtClean="0"/>
            </a:br>
            <a:r>
              <a:rPr lang="en-US" altLang="ko-KR" dirty="0" smtClean="0"/>
              <a:t>(cycling event)</a:t>
            </a:r>
            <a:endParaRPr lang="en-US" altLang="ko-KR" dirty="0" smtClean="0"/>
          </a:p>
        </p:txBody>
      </p:sp>
    </p:spTree>
    <p:extLst>
      <p:ext uri="{BB962C8B-B14F-4D97-AF65-F5344CB8AC3E}">
        <p14:creationId xmlns:p14="http://schemas.microsoft.com/office/powerpoint/2010/main" val="23160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n-US" altLang="ko-KR" dirty="0" smtClean="0"/>
              <a:t>Where did they go? </a:t>
            </a:r>
            <a:endParaRPr lang="ko-KR" altLang="en-US" dirty="0"/>
          </a:p>
        </p:txBody>
      </p:sp>
      <p:sp>
        <p:nvSpPr>
          <p:cNvPr id="3" name="부제목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en-US" altLang="ko-KR" dirty="0" err="1" smtClean="0"/>
              <a:t>Gwangju</a:t>
            </a:r>
            <a:r>
              <a:rPr lang="en-US" altLang="ko-KR" dirty="0" smtClean="0"/>
              <a:t> </a:t>
            </a:r>
          </a:p>
        </p:txBody>
      </p:sp>
    </p:spTree>
    <p:extLst>
      <p:ext uri="{BB962C8B-B14F-4D97-AF65-F5344CB8AC3E}">
        <p14:creationId xmlns:p14="http://schemas.microsoft.com/office/powerpoint/2010/main" val="11954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n-US" altLang="ko-KR" dirty="0" smtClean="0"/>
              <a:t>How was the weather? </a:t>
            </a:r>
            <a:endParaRPr lang="ko-KR" altLang="en-US" dirty="0"/>
          </a:p>
        </p:txBody>
      </p:sp>
      <p:sp>
        <p:nvSpPr>
          <p:cNvPr id="3" name="부제목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en-US" altLang="ko-KR" dirty="0" smtClean="0"/>
              <a:t>Rainy, windy, cold</a:t>
            </a:r>
          </a:p>
        </p:txBody>
      </p:sp>
    </p:spTree>
    <p:extLst>
      <p:ext uri="{BB962C8B-B14F-4D97-AF65-F5344CB8AC3E}">
        <p14:creationId xmlns:p14="http://schemas.microsoft.com/office/powerpoint/2010/main" val="11954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ko-KR" dirty="0" smtClean="0"/>
              <a:t>Why did James and Darnell miss the turns? </a:t>
            </a:r>
            <a:endParaRPr lang="ko-KR" altLang="en-US" dirty="0"/>
          </a:p>
        </p:txBody>
      </p:sp>
      <p:sp>
        <p:nvSpPr>
          <p:cNvPr id="3" name="부제목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en-US" altLang="ko-KR" dirty="0" smtClean="0"/>
              <a:t>They didn’t use GPS. </a:t>
            </a:r>
          </a:p>
        </p:txBody>
      </p:sp>
    </p:spTree>
    <p:extLst>
      <p:ext uri="{BB962C8B-B14F-4D97-AF65-F5344CB8AC3E}">
        <p14:creationId xmlns:p14="http://schemas.microsoft.com/office/powerpoint/2010/main" val="11954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ko-KR" dirty="0" smtClean="0"/>
              <a:t>What is a 22 hour control </a:t>
            </a:r>
            <a:br>
              <a:rPr lang="en-US" altLang="ko-KR" dirty="0" smtClean="0"/>
            </a:br>
            <a:r>
              <a:rPr lang="en-US" altLang="ko-KR" dirty="0" smtClean="0"/>
              <a:t>(why do they have it)?</a:t>
            </a:r>
            <a:endParaRPr lang="ko-KR" altLang="en-US" dirty="0"/>
          </a:p>
        </p:txBody>
      </p:sp>
      <p:sp>
        <p:nvSpPr>
          <p:cNvPr id="3" name="부제목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en-US" altLang="ko-KR" dirty="0" smtClean="0"/>
              <a:t>Can’t leave until 7am. </a:t>
            </a:r>
          </a:p>
          <a:p>
            <a:r>
              <a:rPr lang="en-US" altLang="ko-KR" dirty="0" smtClean="0"/>
              <a:t>All teams arrive at the same time. </a:t>
            </a:r>
            <a:endParaRPr lang="en-US" altLang="ko-KR" dirty="0" smtClean="0"/>
          </a:p>
        </p:txBody>
      </p:sp>
    </p:spTree>
    <p:extLst>
      <p:ext uri="{BB962C8B-B14F-4D97-AF65-F5344CB8AC3E}">
        <p14:creationId xmlns:p14="http://schemas.microsoft.com/office/powerpoint/2010/main" val="11954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bridge and outdo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8570"/>
            <a:ext cx="9144000" cy="684907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ko-KR" dirty="0" smtClean="0"/>
              <a:t>List the </a:t>
            </a:r>
            <a:r>
              <a:rPr lang="en-US" altLang="ko-KR" dirty="0" smtClean="0"/>
              <a:t>“m</a:t>
            </a:r>
            <a:r>
              <a:rPr lang="en-US" altLang="ko-KR" dirty="0" smtClean="0"/>
              <a:t>echanical issues” they experienced:</a:t>
            </a:r>
            <a:endParaRPr lang="ko-KR" altLang="en-US" dirty="0"/>
          </a:p>
        </p:txBody>
      </p:sp>
      <p:sp>
        <p:nvSpPr>
          <p:cNvPr id="3" name="부제목 2"/>
          <p:cNvSpPr>
            <a:spLocks noGrp="1"/>
          </p:cNvSpPr>
          <p:nvPr>
            <p:ph type="subTitle" idx="1"/>
          </p:nvPr>
        </p:nvSpPr>
        <p:spPr>
          <a:xfrm>
            <a:off x="1371600" y="1635646"/>
            <a:ext cx="6368752" cy="3312368"/>
          </a:xfrm>
        </p:spPr>
        <p:style>
          <a:lnRef idx="2">
            <a:schemeClr val="accent3"/>
          </a:lnRef>
          <a:fillRef idx="1">
            <a:schemeClr val="lt1"/>
          </a:fillRef>
          <a:effectRef idx="0">
            <a:schemeClr val="accent3"/>
          </a:effectRef>
          <a:fontRef idx="minor">
            <a:schemeClr val="dk1"/>
          </a:fontRef>
        </p:style>
        <p:txBody>
          <a:bodyPr/>
          <a:lstStyle/>
          <a:p>
            <a:r>
              <a:rPr lang="en-US" altLang="ko-KR" dirty="0" smtClean="0"/>
              <a:t>Headlight broke</a:t>
            </a:r>
          </a:p>
          <a:p>
            <a:r>
              <a:rPr lang="en-US" altLang="ko-KR" dirty="0" smtClean="0"/>
              <a:t>Flat tire</a:t>
            </a:r>
          </a:p>
          <a:p>
            <a:r>
              <a:rPr lang="en-US" altLang="ko-KR" dirty="0" smtClean="0"/>
              <a:t>(Bumpy tire)</a:t>
            </a:r>
          </a:p>
          <a:p>
            <a:r>
              <a:rPr lang="en-US" altLang="ko-KR" dirty="0" smtClean="0"/>
              <a:t>Flat tire</a:t>
            </a:r>
          </a:p>
          <a:p>
            <a:r>
              <a:rPr lang="en-US" altLang="ko-KR" dirty="0" smtClean="0"/>
              <a:t>More work to the tire. </a:t>
            </a:r>
            <a:endParaRPr lang="en-US" altLang="ko-KR" dirty="0" smtClean="0"/>
          </a:p>
        </p:txBody>
      </p:sp>
    </p:spTree>
    <p:extLst>
      <p:ext uri="{BB962C8B-B14F-4D97-AF65-F5344CB8AC3E}">
        <p14:creationId xmlns:p14="http://schemas.microsoft.com/office/powerpoint/2010/main" val="11954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56252E-7 L 0 -0.26798 " pathEditMode="relative" rAng="0" ptsTypes="AA">
                                      <p:cBhvr>
                                        <p:cTn id="6" dur="2000" fill="hold"/>
                                        <p:tgtEl>
                                          <p:spTgt spid="2"/>
                                        </p:tgtEl>
                                        <p:attrNameLst>
                                          <p:attrName>ppt_x</p:attrName>
                                          <p:attrName>ppt_y</p:attrName>
                                        </p:attrNameLst>
                                      </p:cBhvr>
                                      <p:rCtr x="0" y="-13399"/>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childTnLst>
                          </p:cTn>
                        </p:par>
                        <p:par>
                          <p:cTn id="11" fill="hold">
                            <p:stCondLst>
                              <p:cond delay="2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3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4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Korea </a:t>
            </a:r>
            <a:r>
              <a:rPr lang="en-US" altLang="ko-KR" dirty="0" err="1" smtClean="0"/>
              <a:t>Randonneurs</a:t>
            </a:r>
            <a:r>
              <a:rPr lang="en-US" altLang="ko-KR" dirty="0" smtClean="0"/>
              <a:t>  </a:t>
            </a:r>
            <a:endParaRPr lang="ko-KR" altLang="en-US" dirty="0"/>
          </a:p>
        </p:txBody>
      </p:sp>
      <p:sp>
        <p:nvSpPr>
          <p:cNvPr id="3" name="부제목 2"/>
          <p:cNvSpPr>
            <a:spLocks noGrp="1"/>
          </p:cNvSpPr>
          <p:nvPr>
            <p:ph type="subTitle" idx="1"/>
          </p:nvPr>
        </p:nvSpPr>
        <p:spPr/>
        <p:txBody>
          <a:bodyPr>
            <a:normAutofit fontScale="92500"/>
          </a:bodyPr>
          <a:lstStyle/>
          <a:p>
            <a:r>
              <a:rPr lang="en-US" altLang="ko-KR" dirty="0">
                <a:hlinkClick r:id="rId2"/>
              </a:rPr>
              <a:t>https://</a:t>
            </a:r>
            <a:r>
              <a:rPr lang="en-US" altLang="ko-KR" dirty="0" smtClean="0">
                <a:hlinkClick r:id="rId2"/>
              </a:rPr>
              <a:t>www.youtube.com/watch?v=rWI_NV7_Wts&amp;feature=youtu.be</a:t>
            </a:r>
            <a:endParaRPr lang="en-US" altLang="ko-KR" dirty="0" smtClean="0"/>
          </a:p>
          <a:p>
            <a:endParaRPr lang="ko-KR" altLang="en-US" dirty="0"/>
          </a:p>
        </p:txBody>
      </p:sp>
      <p:pic>
        <p:nvPicPr>
          <p:cNvPr id="4" name="Picture 4" descr="http://www.korearandonneurs.kr/logo4.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1502924"/>
            <a:ext cx="1440160" cy="1496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korearandonneurs.kr/logo4.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80312" y="1502923"/>
            <a:ext cx="1440160" cy="149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45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Paris – Brest - Paris</a:t>
            </a:r>
            <a:endParaRPr lang="ko-KR" altLang="en-US" dirty="0"/>
          </a:p>
        </p:txBody>
      </p:sp>
      <p:sp>
        <p:nvSpPr>
          <p:cNvPr id="3" name="부제목 2"/>
          <p:cNvSpPr>
            <a:spLocks noGrp="1"/>
          </p:cNvSpPr>
          <p:nvPr>
            <p:ph type="subTitle" idx="1"/>
          </p:nvPr>
        </p:nvSpPr>
        <p:spPr/>
        <p:txBody>
          <a:bodyPr/>
          <a:lstStyle/>
          <a:p>
            <a:r>
              <a:rPr lang="en-US" altLang="ko-KR" dirty="0" smtClean="0"/>
              <a:t>PBP </a:t>
            </a:r>
            <a:endParaRPr lang="ko-KR" altLang="en-US" dirty="0"/>
          </a:p>
        </p:txBody>
      </p:sp>
    </p:spTree>
    <p:extLst>
      <p:ext uri="{BB962C8B-B14F-4D97-AF65-F5344CB8AC3E}">
        <p14:creationId xmlns:p14="http://schemas.microsoft.com/office/powerpoint/2010/main" val="462666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Paris – Brest - Paris</a:t>
            </a:r>
            <a:endParaRPr lang="ko-KR" altLang="en-US" dirty="0"/>
          </a:p>
        </p:txBody>
      </p:sp>
      <p:sp>
        <p:nvSpPr>
          <p:cNvPr id="3" name="부제목 2"/>
          <p:cNvSpPr>
            <a:spLocks noGrp="1"/>
          </p:cNvSpPr>
          <p:nvPr>
            <p:ph type="subTitle" idx="1"/>
          </p:nvPr>
        </p:nvSpPr>
        <p:spPr/>
        <p:txBody>
          <a:bodyPr/>
          <a:lstStyle/>
          <a:p>
            <a:r>
              <a:rPr lang="en-US" altLang="ko-KR">
                <a:hlinkClick r:id="rId2"/>
              </a:rPr>
              <a:t>https://</a:t>
            </a:r>
            <a:r>
              <a:rPr lang="en-US" altLang="ko-KR" smtClean="0">
                <a:hlinkClick r:id="rId2"/>
              </a:rPr>
              <a:t>www.youtube.com/watch?v=n-o5rd-D_bE</a:t>
            </a:r>
            <a:r>
              <a:rPr lang="en-US" altLang="ko-KR" smtClean="0"/>
              <a:t> </a:t>
            </a:r>
            <a:endParaRPr lang="ko-KR" altLang="en-US" dirty="0"/>
          </a:p>
        </p:txBody>
      </p:sp>
    </p:spTree>
    <p:extLst>
      <p:ext uri="{BB962C8B-B14F-4D97-AF65-F5344CB8AC3E}">
        <p14:creationId xmlns:p14="http://schemas.microsoft.com/office/powerpoint/2010/main" val="4123473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7680" y="2859781"/>
            <a:ext cx="3226320" cy="225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ctrTitle"/>
          </p:nvPr>
        </p:nvSpPr>
        <p:spPr/>
        <p:txBody>
          <a:bodyPr/>
          <a:lstStyle/>
          <a:p>
            <a:r>
              <a:rPr lang="en-US" altLang="ko-KR" dirty="0" smtClean="0"/>
              <a:t>Critical</a:t>
            </a:r>
            <a:r>
              <a:rPr lang="ko-KR" altLang="en-US" dirty="0" smtClean="0"/>
              <a:t> </a:t>
            </a:r>
            <a:r>
              <a:rPr lang="en-US" altLang="ko-KR" dirty="0" smtClean="0"/>
              <a:t>Analysis </a:t>
            </a:r>
            <a:endParaRPr lang="ko-KR" altLang="en-US" dirty="0"/>
          </a:p>
        </p:txBody>
      </p:sp>
      <p:sp>
        <p:nvSpPr>
          <p:cNvPr id="3" name="부제목 2"/>
          <p:cNvSpPr>
            <a:spLocks noGrp="1"/>
          </p:cNvSpPr>
          <p:nvPr>
            <p:ph type="subTitle" idx="1"/>
          </p:nvPr>
        </p:nvSpPr>
        <p:spPr/>
        <p:txBody>
          <a:bodyPr/>
          <a:lstStyle/>
          <a:p>
            <a:r>
              <a:rPr lang="en-US" altLang="ko-KR" dirty="0" smtClean="0"/>
              <a:t>Making a critique </a:t>
            </a:r>
            <a:endParaRPr lang="ko-KR" altLang="en-US" dirty="0"/>
          </a:p>
        </p:txBody>
      </p:sp>
    </p:spTree>
    <p:extLst>
      <p:ext uri="{BB962C8B-B14F-4D97-AF65-F5344CB8AC3E}">
        <p14:creationId xmlns:p14="http://schemas.microsoft.com/office/powerpoint/2010/main" val="346439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2">
                    <a:lumMod val="75000"/>
                  </a:schemeClr>
                </a:solidFill>
              </a:rPr>
              <a:t>Topic?  </a:t>
            </a:r>
            <a:endParaRPr lang="en-US" altLang="ko-KR" dirty="0">
              <a:solidFill>
                <a:schemeClr val="accent2">
                  <a:lumMod val="75000"/>
                </a:schemeClr>
              </a:solidFill>
            </a:endParaRP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563"/>
            <a:ext cx="9144000" cy="3812943"/>
          </a:xfrm>
          <a:prstGeom prst="rect">
            <a:avLst/>
          </a:prstGeom>
          <a:noFill/>
          <a:extLst>
            <a:ext uri="{909E8E84-426E-40DD-AFC4-6F175D3DCCD1}">
              <a14:hiddenFill xmlns:a14="http://schemas.microsoft.com/office/drawing/2010/main">
                <a:solidFill>
                  <a:srgbClr val="FFFFFF"/>
                </a:solidFill>
              </a14:hiddenFill>
            </a:ext>
          </a:extLst>
        </p:spPr>
      </p:pic>
      <p:sp>
        <p:nvSpPr>
          <p:cNvPr id="5" name="도넛 4"/>
          <p:cNvSpPr/>
          <p:nvPr/>
        </p:nvSpPr>
        <p:spPr>
          <a:xfrm>
            <a:off x="1187846" y="3003798"/>
            <a:ext cx="935882" cy="504056"/>
          </a:xfrm>
          <a:prstGeom prst="donut">
            <a:avLst>
              <a:gd name="adj" fmla="val 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solidFill>
                <a:schemeClr val="tx1"/>
              </a:solidFill>
            </a:endParaRPr>
          </a:p>
        </p:txBody>
      </p:sp>
      <p:sp>
        <p:nvSpPr>
          <p:cNvPr id="6" name="위쪽 화살표 5"/>
          <p:cNvSpPr/>
          <p:nvPr/>
        </p:nvSpPr>
        <p:spPr>
          <a:xfrm rot="13505337">
            <a:off x="2949111" y="632674"/>
            <a:ext cx="162139" cy="280493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648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dirty="0"/>
          </a:p>
        </p:txBody>
      </p:sp>
      <p:sp>
        <p:nvSpPr>
          <p:cNvPr id="3" name="내용 개체 틀 2"/>
          <p:cNvSpPr>
            <a:spLocks noGrp="1"/>
          </p:cNvSpPr>
          <p:nvPr>
            <p:ph idx="1"/>
          </p:nvPr>
        </p:nvSpPr>
        <p:spPr/>
        <p:txBody>
          <a:bodyPr/>
          <a:lstStyle/>
          <a:p>
            <a:r>
              <a:rPr lang="en-US" altLang="ko-KR" dirty="0" smtClean="0"/>
              <a:t>Take the passage and reduce it to about 1 paragraph if possible.  </a:t>
            </a:r>
          </a:p>
          <a:p>
            <a:endParaRPr lang="en-US" altLang="ko-KR" dirty="0"/>
          </a:p>
          <a:p>
            <a:r>
              <a:rPr lang="en-US" altLang="ko-KR" dirty="0" smtClean="0"/>
              <a:t>Make sure you include all of the main ideas.  </a:t>
            </a:r>
            <a:endParaRPr lang="ko-KR" altLang="en-US" dirty="0"/>
          </a:p>
        </p:txBody>
      </p:sp>
    </p:spTree>
    <p:extLst>
      <p:ext uri="{BB962C8B-B14F-4D97-AF65-F5344CB8AC3E}">
        <p14:creationId xmlns:p14="http://schemas.microsoft.com/office/powerpoint/2010/main" val="1675552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Write an Outline </a:t>
            </a:r>
            <a:endParaRPr lang="ko-KR" altLang="en-US" dirty="0"/>
          </a:p>
        </p:txBody>
      </p:sp>
      <p:sp>
        <p:nvSpPr>
          <p:cNvPr id="3" name="내용 개체 틀 2"/>
          <p:cNvSpPr>
            <a:spLocks noGrp="1"/>
          </p:cNvSpPr>
          <p:nvPr>
            <p:ph idx="1"/>
          </p:nvPr>
        </p:nvSpPr>
        <p:spPr/>
        <p:txBody>
          <a:bodyPr/>
          <a:lstStyle/>
          <a:p>
            <a:r>
              <a:rPr lang="en-US" altLang="ko-KR" dirty="0" smtClean="0"/>
              <a:t>Start with the thesis and list the main ideas of each paragraph. </a:t>
            </a:r>
          </a:p>
          <a:p>
            <a:endParaRPr lang="en-US" altLang="ko-KR" dirty="0"/>
          </a:p>
          <a:p>
            <a:r>
              <a:rPr lang="en-US" altLang="ko-KR" dirty="0" smtClean="0"/>
              <a:t>You can add examples </a:t>
            </a:r>
            <a:endParaRPr lang="ko-KR" altLang="en-US" dirty="0"/>
          </a:p>
        </p:txBody>
      </p:sp>
    </p:spTree>
    <p:extLst>
      <p:ext uri="{BB962C8B-B14F-4D97-AF65-F5344CB8AC3E}">
        <p14:creationId xmlns:p14="http://schemas.microsoft.com/office/powerpoint/2010/main" val="1290866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3074" name="Picture 2" descr="Image result for cri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 y="0"/>
            <a:ext cx="99012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59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Movie Critic  </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8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545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Purpose </a:t>
            </a:r>
            <a:endParaRPr lang="ko-KR" altLang="en-US" dirty="0"/>
          </a:p>
        </p:txBody>
      </p:sp>
      <p:sp>
        <p:nvSpPr>
          <p:cNvPr id="3" name="내용 개체 틀 2"/>
          <p:cNvSpPr>
            <a:spLocks noGrp="1"/>
          </p:cNvSpPr>
          <p:nvPr>
            <p:ph idx="1"/>
          </p:nvPr>
        </p:nvSpPr>
        <p:spPr/>
        <p:txBody>
          <a:bodyPr/>
          <a:lstStyle/>
          <a:p>
            <a:r>
              <a:rPr lang="en-US" altLang="ko-KR" dirty="0" smtClean="0"/>
              <a:t>Why did the author write the article?  </a:t>
            </a:r>
          </a:p>
          <a:p>
            <a:pPr lvl="1"/>
            <a:r>
              <a:rPr lang="en-US" altLang="ko-KR" dirty="0" smtClean="0"/>
              <a:t>Entertainment? </a:t>
            </a:r>
          </a:p>
          <a:p>
            <a:pPr lvl="1"/>
            <a:r>
              <a:rPr lang="en-US" altLang="ko-KR" dirty="0" smtClean="0"/>
              <a:t>Information? </a:t>
            </a:r>
          </a:p>
          <a:p>
            <a:pPr lvl="1"/>
            <a:r>
              <a:rPr lang="en-US" altLang="ko-KR" dirty="0" smtClean="0"/>
              <a:t>Persuasion?  </a:t>
            </a:r>
          </a:p>
          <a:p>
            <a:pPr lvl="1"/>
            <a:r>
              <a:rPr lang="en-US" altLang="ko-KR" dirty="0" smtClean="0"/>
              <a:t>Tell a story? </a:t>
            </a:r>
            <a:endParaRPr lang="en-US" altLang="ko-KR" dirty="0"/>
          </a:p>
          <a:p>
            <a:pPr lvl="1"/>
            <a:r>
              <a:rPr lang="en-US" altLang="ko-KR" dirty="0" smtClean="0"/>
              <a:t> </a:t>
            </a:r>
            <a:endParaRPr lang="ko-KR" altLang="en-US" dirty="0"/>
          </a:p>
        </p:txBody>
      </p:sp>
    </p:spTree>
    <p:extLst>
      <p:ext uri="{BB962C8B-B14F-4D97-AF65-F5344CB8AC3E}">
        <p14:creationId xmlns:p14="http://schemas.microsoft.com/office/powerpoint/2010/main" val="3608874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Evaluate </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Did the author accomplish their purpose?  </a:t>
            </a:r>
          </a:p>
          <a:p>
            <a:endParaRPr lang="en-US" altLang="ko-KR" dirty="0"/>
          </a:p>
          <a:p>
            <a:r>
              <a:rPr lang="en-US" altLang="ko-KR" dirty="0" smtClean="0"/>
              <a:t>Did the article make sense? </a:t>
            </a:r>
          </a:p>
          <a:p>
            <a:endParaRPr lang="en-US" altLang="ko-KR" dirty="0"/>
          </a:p>
          <a:p>
            <a:r>
              <a:rPr lang="en-US" altLang="ko-KR" dirty="0" smtClean="0"/>
              <a:t>Was it easy to find the thesis?  Were the main ideas about the thesis?  </a:t>
            </a:r>
            <a:endParaRPr lang="ko-KR" altLang="en-US" dirty="0"/>
          </a:p>
        </p:txBody>
      </p:sp>
    </p:spTree>
    <p:extLst>
      <p:ext uri="{BB962C8B-B14F-4D97-AF65-F5344CB8AC3E}">
        <p14:creationId xmlns:p14="http://schemas.microsoft.com/office/powerpoint/2010/main" val="382910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r>
              <a:rPr lang="en-US" altLang="ko-KR" dirty="0" smtClean="0">
                <a:solidFill>
                  <a:schemeClr val="accent2">
                    <a:lumMod val="75000"/>
                  </a:schemeClr>
                </a:solidFill>
              </a:rPr>
              <a:t>Intended Audience?  </a:t>
            </a:r>
            <a:endParaRPr lang="ko-KR" altLang="en-US" dirty="0">
              <a:solidFill>
                <a:schemeClr val="accent2">
                  <a:lumMod val="75000"/>
                </a:schemeClr>
              </a:solidFill>
            </a:endParaRP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563"/>
            <a:ext cx="9144000" cy="3812943"/>
          </a:xfrm>
          <a:prstGeom prst="rect">
            <a:avLst/>
          </a:prstGeom>
          <a:noFill/>
          <a:extLst>
            <a:ext uri="{909E8E84-426E-40DD-AFC4-6F175D3DCCD1}">
              <a14:hiddenFill xmlns:a14="http://schemas.microsoft.com/office/drawing/2010/main">
                <a:solidFill>
                  <a:srgbClr val="FFFFFF"/>
                </a:solidFill>
              </a14:hiddenFill>
            </a:ext>
          </a:extLst>
        </p:spPr>
      </p:pic>
      <p:sp>
        <p:nvSpPr>
          <p:cNvPr id="7" name="제목 1"/>
          <p:cNvSpPr txBox="1">
            <a:spLocks/>
          </p:cNvSpPr>
          <p:nvPr/>
        </p:nvSpPr>
        <p:spPr>
          <a:xfrm>
            <a:off x="1619672" y="787004"/>
            <a:ext cx="7524328" cy="857250"/>
          </a:xfrm>
          <a:prstGeom prst="rect">
            <a:avLst/>
          </a:prstGeom>
        </p:spPr>
        <p:txBody>
          <a:bodyPr vert="horz" lIns="91440" tIns="45720" rIns="91440" bIns="45720" rtlCol="0" anchor="ctr">
            <a:normAutofit fontScale="700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smtClean="0">
                <a:solidFill>
                  <a:schemeClr val="accent1">
                    <a:lumMod val="75000"/>
                  </a:schemeClr>
                </a:solidFill>
              </a:rPr>
              <a:t>Students who want to study in Malaysia.  </a:t>
            </a:r>
            <a:endParaRPr lang="ko-KR" altLang="en-US" dirty="0">
              <a:solidFill>
                <a:schemeClr val="accent1">
                  <a:lumMod val="75000"/>
                </a:schemeClr>
              </a:solidFill>
            </a:endParaRPr>
          </a:p>
        </p:txBody>
      </p:sp>
    </p:spTree>
    <p:extLst>
      <p:ext uri="{BB962C8B-B14F-4D97-AF65-F5344CB8AC3E}">
        <p14:creationId xmlns:p14="http://schemas.microsoft.com/office/powerpoint/2010/main" val="32589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6">
                    <a:lumMod val="75000"/>
                  </a:schemeClr>
                </a:solidFill>
              </a:rPr>
              <a:t>Thesis </a:t>
            </a:r>
            <a:endParaRPr lang="ko-KR" altLang="en-US" dirty="0">
              <a:solidFill>
                <a:schemeClr val="accent6">
                  <a:lumMod val="75000"/>
                </a:schemeClr>
              </a:solidFill>
            </a:endParaRPr>
          </a:p>
        </p:txBody>
      </p:sp>
      <p:sp>
        <p:nvSpPr>
          <p:cNvPr id="3" name="내용 개체 틀 2"/>
          <p:cNvSpPr>
            <a:spLocks noGrp="1"/>
          </p:cNvSpPr>
          <p:nvPr>
            <p:ph idx="1"/>
          </p:nvPr>
        </p:nvSpPr>
        <p:spPr>
          <a:xfrm>
            <a:off x="457200" y="1563637"/>
            <a:ext cx="8229600" cy="3030985"/>
          </a:xfrm>
        </p:spPr>
        <p:txBody>
          <a:bodyPr/>
          <a:lstStyle/>
          <a:p>
            <a:pPr marL="0" indent="0" algn="ctr">
              <a:buNone/>
            </a:pPr>
            <a:r>
              <a:rPr lang="en-US" altLang="ko-KR" dirty="0" smtClean="0"/>
              <a:t>Thesis = Topic + Opinion + Reasons </a:t>
            </a:r>
            <a:endParaRPr lang="ko-KR" altLang="en-US" dirty="0"/>
          </a:p>
        </p:txBody>
      </p:sp>
    </p:spTree>
    <p:extLst>
      <p:ext uri="{BB962C8B-B14F-4D97-AF65-F5344CB8AC3E}">
        <p14:creationId xmlns:p14="http://schemas.microsoft.com/office/powerpoint/2010/main" val="138226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dirty="0" smtClean="0">
                <a:solidFill>
                  <a:schemeClr val="accent6">
                    <a:lumMod val="75000"/>
                  </a:schemeClr>
                </a:solidFill>
              </a:rPr>
              <a:t>Thesis </a:t>
            </a:r>
            <a:endParaRPr lang="ko-KR" altLang="en-US" dirty="0">
              <a:solidFill>
                <a:schemeClr val="accent6">
                  <a:lumMod val="75000"/>
                </a:schemeClr>
              </a:solidFill>
            </a:endParaRP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3373"/>
            <a:ext cx="9144000" cy="3568867"/>
          </a:xfrm>
          <a:prstGeom prst="rect">
            <a:avLst/>
          </a:prstGeom>
          <a:noFill/>
          <a:extLst>
            <a:ext uri="{909E8E84-426E-40DD-AFC4-6F175D3DCCD1}">
              <a14:hiddenFill xmlns:a14="http://schemas.microsoft.com/office/drawing/2010/main">
                <a:solidFill>
                  <a:srgbClr val="FFFFFF"/>
                </a:solidFill>
              </a14:hiddenFill>
            </a:ext>
          </a:extLst>
        </p:spPr>
      </p:pic>
      <p:sp>
        <p:nvSpPr>
          <p:cNvPr id="8" name="제목 1"/>
          <p:cNvSpPr txBox="1">
            <a:spLocks/>
          </p:cNvSpPr>
          <p:nvPr/>
        </p:nvSpPr>
        <p:spPr>
          <a:xfrm>
            <a:off x="899592" y="1059582"/>
            <a:ext cx="8244408" cy="584671"/>
          </a:xfrm>
          <a:prstGeom prst="rect">
            <a:avLst/>
          </a:prstGeom>
        </p:spPr>
        <p:txBody>
          <a:bodyPr vert="horz" lIns="91440" tIns="45720" rIns="91440" bIns="45720" rtlCol="0" anchor="ctr">
            <a:normAutofit fontScale="850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dirty="0" smtClean="0">
                <a:solidFill>
                  <a:schemeClr val="accent6">
                    <a:lumMod val="50000"/>
                  </a:schemeClr>
                </a:solidFill>
              </a:rPr>
              <a:t>Homework</a:t>
            </a:r>
            <a:r>
              <a:rPr lang="ko-KR" altLang="en-US" dirty="0" smtClean="0">
                <a:solidFill>
                  <a:schemeClr val="accent6">
                    <a:lumMod val="50000"/>
                  </a:schemeClr>
                </a:solidFill>
              </a:rPr>
              <a:t> </a:t>
            </a:r>
            <a:r>
              <a:rPr lang="en-US" altLang="ko-KR" dirty="0" smtClean="0">
                <a:solidFill>
                  <a:schemeClr val="accent6">
                    <a:lumMod val="50000"/>
                  </a:schemeClr>
                </a:solidFill>
              </a:rPr>
              <a:t>doesn’t matter. </a:t>
            </a:r>
            <a:endParaRPr lang="ko-KR" altLang="en-US" dirty="0">
              <a:solidFill>
                <a:schemeClr val="accent6">
                  <a:lumMod val="50000"/>
                </a:schemeClr>
              </a:solidFill>
            </a:endParaRPr>
          </a:p>
        </p:txBody>
      </p:sp>
    </p:spTree>
    <p:extLst>
      <p:ext uri="{BB962C8B-B14F-4D97-AF65-F5344CB8AC3E}">
        <p14:creationId xmlns:p14="http://schemas.microsoft.com/office/powerpoint/2010/main" val="21530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3">
                    <a:lumMod val="75000"/>
                  </a:schemeClr>
                </a:solidFill>
              </a:rPr>
              <a:t>Scanning </a:t>
            </a:r>
            <a:endParaRPr lang="ko-KR" altLang="en-US" dirty="0">
              <a:solidFill>
                <a:schemeClr val="accent3">
                  <a:lumMod val="75000"/>
                </a:schemeClr>
              </a:solidFill>
            </a:endParaRPr>
          </a:p>
        </p:txBody>
      </p:sp>
      <p:sp>
        <p:nvSpPr>
          <p:cNvPr id="3" name="내용 개체 틀 2"/>
          <p:cNvSpPr>
            <a:spLocks noGrp="1"/>
          </p:cNvSpPr>
          <p:nvPr>
            <p:ph idx="1"/>
          </p:nvPr>
        </p:nvSpPr>
        <p:spPr/>
        <p:txBody>
          <a:bodyPr>
            <a:normAutofit fontScale="85000" lnSpcReduction="20000"/>
          </a:bodyPr>
          <a:lstStyle/>
          <a:p>
            <a:r>
              <a:rPr lang="en-US" altLang="ko-KR" dirty="0" smtClean="0"/>
              <a:t>Don’t look at the common words. </a:t>
            </a:r>
          </a:p>
          <a:p>
            <a:endParaRPr lang="en-US" altLang="ko-KR" dirty="0"/>
          </a:p>
          <a:p>
            <a:r>
              <a:rPr lang="en-US" altLang="ko-KR" dirty="0" smtClean="0"/>
              <a:t>Find the words to help you understand the </a:t>
            </a:r>
            <a:r>
              <a:rPr lang="en-US" altLang="ko-KR" b="1" dirty="0" smtClean="0"/>
              <a:t>overall meaning</a:t>
            </a:r>
            <a:r>
              <a:rPr lang="en-US" altLang="ko-KR" dirty="0" smtClean="0"/>
              <a:t>. </a:t>
            </a:r>
          </a:p>
          <a:p>
            <a:endParaRPr lang="en-US" altLang="ko-KR" dirty="0"/>
          </a:p>
          <a:p>
            <a:r>
              <a:rPr lang="en-US" altLang="ko-KR" dirty="0" smtClean="0"/>
              <a:t>Look for the </a:t>
            </a:r>
            <a:r>
              <a:rPr lang="en-US" altLang="ko-KR" b="1" dirty="0" smtClean="0"/>
              <a:t>most important words</a:t>
            </a:r>
            <a:r>
              <a:rPr lang="en-US" altLang="ko-KR" dirty="0" smtClean="0"/>
              <a:t>.</a:t>
            </a:r>
          </a:p>
          <a:p>
            <a:endParaRPr lang="en-US" altLang="ko-KR" dirty="0"/>
          </a:p>
          <a:p>
            <a:r>
              <a:rPr lang="en-US" altLang="ko-KR" dirty="0" smtClean="0"/>
              <a:t>Main words and Key words     </a:t>
            </a:r>
            <a:endParaRPr lang="ko-KR" altLang="en-US" dirty="0"/>
          </a:p>
        </p:txBody>
      </p:sp>
    </p:spTree>
    <p:extLst>
      <p:ext uri="{BB962C8B-B14F-4D97-AF65-F5344CB8AC3E}">
        <p14:creationId xmlns:p14="http://schemas.microsoft.com/office/powerpoint/2010/main" val="813963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464</Words>
  <Application>Microsoft Office PowerPoint</Application>
  <PresentationFormat>화면 슬라이드 쇼(16:9)</PresentationFormat>
  <Paragraphs>124</Paragraphs>
  <Slides>55</Slides>
  <Notes>0</Notes>
  <HiddenSlides>0</HiddenSlides>
  <MMClips>0</MMClips>
  <ScaleCrop>false</ScaleCrop>
  <HeadingPairs>
    <vt:vector size="4" baseType="variant">
      <vt:variant>
        <vt:lpstr>테마</vt:lpstr>
      </vt:variant>
      <vt:variant>
        <vt:i4>1</vt:i4>
      </vt:variant>
      <vt:variant>
        <vt:lpstr>슬라이드 제목</vt:lpstr>
      </vt:variant>
      <vt:variant>
        <vt:i4>55</vt:i4>
      </vt:variant>
    </vt:vector>
  </HeadingPairs>
  <TitlesOfParts>
    <vt:vector size="56" baseType="lpstr">
      <vt:lpstr>Office 테마</vt:lpstr>
      <vt:lpstr>Scanning </vt:lpstr>
      <vt:lpstr>Main Information:  </vt:lpstr>
      <vt:lpstr>Author?</vt:lpstr>
      <vt:lpstr>Title? </vt:lpstr>
      <vt:lpstr>Topic?  </vt:lpstr>
      <vt:lpstr>Intended Audience?  </vt:lpstr>
      <vt:lpstr>Thesis </vt:lpstr>
      <vt:lpstr>Thesis </vt:lpstr>
      <vt:lpstr>Scanning </vt:lpstr>
      <vt:lpstr>Scanning  (short words, conjunctions)  </vt:lpstr>
      <vt:lpstr>Scanning (Adverbs / Adjectives*)   </vt:lpstr>
      <vt:lpstr>Scanning  (specifics – names, dates)   </vt:lpstr>
      <vt:lpstr>Main Ideas </vt:lpstr>
      <vt:lpstr>Main Ideas </vt:lpstr>
      <vt:lpstr>Keywords </vt:lpstr>
      <vt:lpstr>Key Words</vt:lpstr>
      <vt:lpstr>Analyze </vt:lpstr>
      <vt:lpstr>PowerPoint 프레젠테이션</vt:lpstr>
      <vt:lpstr>Main Information: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Thesis?  </vt:lpstr>
      <vt:lpstr>What is “Fleche”?</vt:lpstr>
      <vt:lpstr>Where did they go? </vt:lpstr>
      <vt:lpstr>How was the weather? </vt:lpstr>
      <vt:lpstr>Why did James and Darnell miss the turns? </vt:lpstr>
      <vt:lpstr>What is a 22 hour control  (why do they have it)?</vt:lpstr>
      <vt:lpstr>List the “mechanical issues” they experienced:</vt:lpstr>
      <vt:lpstr>Korea Randonneurs  </vt:lpstr>
      <vt:lpstr>Paris – Brest - Paris</vt:lpstr>
      <vt:lpstr>Paris – Brest - Paris</vt:lpstr>
      <vt:lpstr>Critical Analysis </vt:lpstr>
      <vt:lpstr>Summary </vt:lpstr>
      <vt:lpstr>Write an Outline </vt:lpstr>
      <vt:lpstr>PowerPoint 프레젠테이션</vt:lpstr>
      <vt:lpstr>Movie Critic  </vt:lpstr>
      <vt:lpstr>Purpose </vt:lpstr>
      <vt:lpstr>Evaluate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Analysis</dc:title>
  <dc:creator>user</dc:creator>
  <cp:lastModifiedBy>user</cp:lastModifiedBy>
  <cp:revision>40</cp:revision>
  <dcterms:created xsi:type="dcterms:W3CDTF">2018-04-16T07:10:49Z</dcterms:created>
  <dcterms:modified xsi:type="dcterms:W3CDTF">2018-04-23T03:39:03Z</dcterms:modified>
</cp:coreProperties>
</file>