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2" r:id="rId5"/>
    <p:sldId id="260" r:id="rId6"/>
    <p:sldId id="273" r:id="rId7"/>
    <p:sldId id="261" r:id="rId8"/>
    <p:sldId id="274" r:id="rId9"/>
    <p:sldId id="286" r:id="rId10"/>
    <p:sldId id="284" r:id="rId11"/>
    <p:sldId id="285" r:id="rId12"/>
    <p:sldId id="262" r:id="rId13"/>
    <p:sldId id="275" r:id="rId14"/>
    <p:sldId id="287" r:id="rId15"/>
    <p:sldId id="288" r:id="rId16"/>
    <p:sldId id="289" r:id="rId17"/>
    <p:sldId id="290" r:id="rId18"/>
    <p:sldId id="263" r:id="rId19"/>
    <p:sldId id="276" r:id="rId20"/>
    <p:sldId id="291" r:id="rId21"/>
    <p:sldId id="292" r:id="rId22"/>
    <p:sldId id="294" r:id="rId23"/>
    <p:sldId id="271" r:id="rId24"/>
    <p:sldId id="277" r:id="rId25"/>
    <p:sldId id="295" r:id="rId26"/>
    <p:sldId id="296" r:id="rId27"/>
    <p:sldId id="264" r:id="rId28"/>
    <p:sldId id="278" r:id="rId29"/>
    <p:sldId id="298" r:id="rId30"/>
    <p:sldId id="302" r:id="rId31"/>
    <p:sldId id="297" r:id="rId32"/>
    <p:sldId id="265" r:id="rId33"/>
    <p:sldId id="279" r:id="rId34"/>
    <p:sldId id="299" r:id="rId35"/>
    <p:sldId id="300" r:id="rId36"/>
    <p:sldId id="301" r:id="rId37"/>
    <p:sldId id="266" r:id="rId38"/>
    <p:sldId id="280" r:id="rId39"/>
    <p:sldId id="304" r:id="rId40"/>
    <p:sldId id="303" r:id="rId41"/>
    <p:sldId id="305" r:id="rId42"/>
    <p:sldId id="267" r:id="rId43"/>
    <p:sldId id="281" r:id="rId44"/>
    <p:sldId id="306" r:id="rId45"/>
    <p:sldId id="307" r:id="rId46"/>
    <p:sldId id="268" r:id="rId47"/>
    <p:sldId id="282" r:id="rId48"/>
    <p:sldId id="308" r:id="rId49"/>
    <p:sldId id="309" r:id="rId50"/>
    <p:sldId id="310" r:id="rId51"/>
    <p:sldId id="269" r:id="rId52"/>
    <p:sldId id="283" r:id="rId53"/>
    <p:sldId id="311" r:id="rId54"/>
    <p:sldId id="312" r:id="rId55"/>
    <p:sldId id="315" r:id="rId56"/>
    <p:sldId id="270" r:id="rId57"/>
    <p:sldId id="314" r:id="rId58"/>
    <p:sldId id="313" r:id="rId59"/>
    <p:sldId id="316" r:id="rId60"/>
    <p:sldId id="317" r:id="rId61"/>
    <p:sldId id="318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3" r:id="rId75"/>
    <p:sldId id="334" r:id="rId76"/>
    <p:sldId id="258" r:id="rId77"/>
    <p:sldId id="344" r:id="rId78"/>
    <p:sldId id="365" r:id="rId79"/>
    <p:sldId id="337" r:id="rId80"/>
    <p:sldId id="366" r:id="rId81"/>
    <p:sldId id="347" r:id="rId82"/>
    <p:sldId id="367" r:id="rId83"/>
    <p:sldId id="340" r:id="rId84"/>
    <p:sldId id="368" r:id="rId85"/>
    <p:sldId id="346" r:id="rId86"/>
    <p:sldId id="369" r:id="rId87"/>
    <p:sldId id="341" r:id="rId88"/>
    <p:sldId id="370" r:id="rId89"/>
    <p:sldId id="339" r:id="rId90"/>
    <p:sldId id="371" r:id="rId91"/>
    <p:sldId id="353" r:id="rId92"/>
    <p:sldId id="372" r:id="rId93"/>
    <p:sldId id="350" r:id="rId94"/>
    <p:sldId id="373" r:id="rId95"/>
    <p:sldId id="354" r:id="rId96"/>
    <p:sldId id="374" r:id="rId97"/>
    <p:sldId id="348" r:id="rId98"/>
    <p:sldId id="375" r:id="rId99"/>
    <p:sldId id="391" r:id="rId100"/>
    <p:sldId id="376" r:id="rId101"/>
    <p:sldId id="335" r:id="rId102"/>
    <p:sldId id="377" r:id="rId103"/>
    <p:sldId id="336" r:id="rId104"/>
    <p:sldId id="378" r:id="rId105"/>
    <p:sldId id="343" r:id="rId106"/>
    <p:sldId id="379" r:id="rId107"/>
    <p:sldId id="345" r:id="rId108"/>
    <p:sldId id="380" r:id="rId109"/>
    <p:sldId id="338" r:id="rId110"/>
    <p:sldId id="381" r:id="rId111"/>
    <p:sldId id="352" r:id="rId112"/>
    <p:sldId id="382" r:id="rId113"/>
    <p:sldId id="357" r:id="rId114"/>
    <p:sldId id="383" r:id="rId115"/>
    <p:sldId id="359" r:id="rId116"/>
    <p:sldId id="384" r:id="rId117"/>
    <p:sldId id="361" r:id="rId118"/>
    <p:sldId id="385" r:id="rId119"/>
    <p:sldId id="356" r:id="rId120"/>
    <p:sldId id="386" r:id="rId121"/>
    <p:sldId id="362" r:id="rId122"/>
    <p:sldId id="387" r:id="rId123"/>
    <p:sldId id="363" r:id="rId124"/>
    <p:sldId id="388" r:id="rId125"/>
    <p:sldId id="364" r:id="rId126"/>
    <p:sldId id="389" r:id="rId127"/>
    <p:sldId id="351" r:id="rId128"/>
    <p:sldId id="390" r:id="rId129"/>
    <p:sldId id="355" r:id="rId13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96" y="-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92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57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248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8215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7445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337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424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57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61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395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99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FBE-D166-4DA1-9647-B8A1F58F6985}" type="datetimeFigureOut">
              <a:rPr lang="ko-KR" altLang="en-US" smtClean="0"/>
              <a:t>2018-05-30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8373A-BF25-4C85-8822-37FA62ABD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86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ronze_Age_India" TargetMode="External"/><Relationship Id="rId2" Type="http://schemas.openxmlformats.org/officeDocument/2006/relationships/hyperlink" Target="https://en.wikipedia.org/wiki/Ancient_Near_Eas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en.wikipedia.org/wiki/East_Asia" TargetMode="External"/><Relationship Id="rId4" Type="http://schemas.openxmlformats.org/officeDocument/2006/relationships/hyperlink" Target="https://en.wikipedia.org/wiki/Bronze_Age_Europ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en.wikipedia.org/wiki/Common_Era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Technology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 History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71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620" y="-1"/>
            <a:ext cx="10597180" cy="509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noodles are too hot when I eat.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can’t hear my friend at the bar.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44450"/>
            <a:ext cx="73025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fall asleep a lot on the subway. </a:t>
            </a:r>
          </a:p>
          <a:p>
            <a:pPr algn="ctr"/>
            <a:r>
              <a:rPr lang="en-US" dirty="0" smtClean="0"/>
              <a:t>My head always falls down.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17360"/>
            <a:ext cx="6881147" cy="51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am bald.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01" y="0"/>
            <a:ext cx="54983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Eating spaghetti is difficult.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6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5" y="0"/>
            <a:ext cx="7861745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4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want to sleep at school.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4956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I’m too busy to clean because I have </a:t>
            </a:r>
            <a:br>
              <a:rPr lang="en-US" dirty="0" smtClean="0"/>
            </a:br>
            <a:r>
              <a:rPr lang="en-US" dirty="0" smtClean="0"/>
              <a:t>to take care of my baby.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6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752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Someone keeps stealing my ice cream.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cereal </a:t>
            </a:r>
            <a:r>
              <a:rPr lang="en-US" dirty="0" smtClean="0"/>
              <a:t>gets </a:t>
            </a:r>
            <a:r>
              <a:rPr lang="en-US" dirty="0" smtClean="0"/>
              <a:t>soggy.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1845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like to play music while I am cooking.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23928" y="2067694"/>
            <a:ext cx="4906888" cy="857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Bronze Age</a:t>
            </a:r>
            <a:endParaRPr lang="ko-KR" altLang="en-US" dirty="0"/>
          </a:p>
        </p:txBody>
      </p:sp>
      <p:pic>
        <p:nvPicPr>
          <p:cNvPr id="6146" name="Picture 2" descr="Image result for bronze 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0" y="-18317"/>
            <a:ext cx="3649566" cy="516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don’t like getting sauce on my fingers </a:t>
            </a:r>
            <a:br>
              <a:rPr lang="en-US" dirty="0" smtClean="0"/>
            </a:br>
            <a:r>
              <a:rPr lang="en-US" dirty="0" smtClean="0"/>
              <a:t>when I eat chicken.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2678"/>
            <a:ext cx="8316416" cy="515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Someone keeps stealing my sandwiches.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7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baby keeps escaping her bed.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9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6177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desk doesn’t have a cup holder.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29"/>
            <a:ext cx="9144000" cy="51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want to take picture of myself eating.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altLang="ko-KR" dirty="0">
                <a:hlinkClick r:id="rId2" tooltip="Ancient Near East"/>
              </a:rPr>
              <a:t>Near East</a:t>
            </a:r>
            <a:r>
              <a:rPr lang="en-US" altLang="ko-KR" dirty="0"/>
              <a:t> (c. 3300–1200 BC</a:t>
            </a:r>
            <a:r>
              <a:rPr lang="en-US" altLang="ko-KR" dirty="0" smtClean="0"/>
              <a:t>)</a:t>
            </a:r>
          </a:p>
          <a:p>
            <a:r>
              <a:rPr lang="en-US" altLang="ko-KR" dirty="0">
                <a:hlinkClick r:id="rId3" tooltip="Bronze Age India"/>
              </a:rPr>
              <a:t>South Asia</a:t>
            </a:r>
            <a:r>
              <a:rPr lang="en-US" altLang="ko-KR" dirty="0"/>
              <a:t> (c. 3300–1200 BC</a:t>
            </a:r>
            <a:r>
              <a:rPr lang="en-US" altLang="ko-KR" dirty="0" smtClean="0"/>
              <a:t>)</a:t>
            </a:r>
          </a:p>
          <a:p>
            <a:r>
              <a:rPr lang="en-US" altLang="ko-KR" u="sng" dirty="0">
                <a:hlinkClick r:id="rId4"/>
              </a:rPr>
              <a:t>Europe</a:t>
            </a:r>
            <a:r>
              <a:rPr lang="en-US" altLang="ko-KR" dirty="0"/>
              <a:t> (c. 3200–600 BC</a:t>
            </a:r>
            <a:r>
              <a:rPr lang="en-US" altLang="ko-KR" dirty="0" smtClean="0"/>
              <a:t>)</a:t>
            </a:r>
          </a:p>
          <a:p>
            <a:r>
              <a:rPr lang="en-US" altLang="ko-KR" dirty="0">
                <a:hlinkClick r:id="rId5" tooltip="East Asia"/>
              </a:rPr>
              <a:t>East Asia</a:t>
            </a:r>
            <a:r>
              <a:rPr lang="en-US" altLang="ko-KR" dirty="0"/>
              <a:t> (c. 2000–300 BC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en-US" altLang="ko-KR" dirty="0" smtClean="0"/>
              <a:t>Metal 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08912" cy="857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Bronze Age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87774"/>
            <a:ext cx="1337909" cy="220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3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ko-KR" dirty="0" smtClean="0"/>
              <a:t>Bronze = copper + tin</a:t>
            </a:r>
          </a:p>
          <a:p>
            <a:endParaRPr lang="en-US" altLang="ko-KR" dirty="0"/>
          </a:p>
          <a:p>
            <a:r>
              <a:rPr lang="en-US" altLang="ko-KR" dirty="0" smtClean="0"/>
              <a:t>First writing</a:t>
            </a:r>
          </a:p>
          <a:p>
            <a:r>
              <a:rPr lang="en-US" altLang="ko-KR" dirty="0" smtClean="0"/>
              <a:t>Mines, organized labor 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08912" cy="857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Bronze Age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87774"/>
            <a:ext cx="1337909" cy="220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11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C:\Users\user\Downloads\Metallurgical_diffu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0" y="0"/>
            <a:ext cx="77588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2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s://upload.wikimedia.org/wikipedia/commons/thumb/e/ed/%ED%99%94%EC%88%9C_%EB%8C%80%EA%B3%A1%EB%A6%AC_%EC%B2%AD%EB%8F%99%EA%B8%B0_%EC%9D%BC%EA%B4%84.jpg/1280px-%ED%99%94%EC%88%9C_%EB%8C%80%EA%B3%A1%EB%A6%AC_%EC%B2%AD%EB%8F%99%EA%B8%B0_%EC%9D%BC%EA%B4%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596602"/>
            <a:ext cx="8326330" cy="6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Image result for pyeongchang bronze me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Iron Age </a:t>
            </a:r>
            <a:endParaRPr lang="ko-KR" altLang="en-US" dirty="0"/>
          </a:p>
        </p:txBody>
      </p:sp>
      <p:pic>
        <p:nvPicPr>
          <p:cNvPr id="7170" name="Picture 2" descr="Image result for iron 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646"/>
            <a:ext cx="9144000" cy="29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1200 BC to 800 BC</a:t>
            </a:r>
          </a:p>
          <a:p>
            <a:r>
              <a:rPr lang="en-US" altLang="ko-KR" dirty="0" smtClean="0"/>
              <a:t>Ends when history begins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Iron is a very common metal </a:t>
            </a:r>
            <a:endParaRPr lang="en-US" altLang="ko-KR" dirty="0"/>
          </a:p>
          <a:p>
            <a:r>
              <a:rPr lang="en-US" altLang="ko-KR" dirty="0" smtClean="0"/>
              <a:t>More difficult to work with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Iron Age </a:t>
            </a:r>
            <a:endParaRPr lang="ko-KR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091"/>
            <a:ext cx="2915816" cy="521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93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563638"/>
            <a:ext cx="4906888" cy="122413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/>
              <a:t>What was the first technology?  </a:t>
            </a:r>
            <a:endParaRPr lang="ko-KR" alt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49" y="0"/>
            <a:ext cx="37320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Bronze Age collapse</a:t>
            </a:r>
          </a:p>
          <a:p>
            <a:pPr lvl="1"/>
            <a:r>
              <a:rPr lang="en-US" altLang="ko-KR" dirty="0" smtClean="0"/>
              <a:t>No more tin</a:t>
            </a:r>
          </a:p>
          <a:p>
            <a:endParaRPr lang="en-US" altLang="ko-KR" dirty="0"/>
          </a:p>
          <a:p>
            <a:r>
              <a:rPr lang="en-US" altLang="ko-KR" dirty="0" smtClean="0"/>
              <a:t>Iron + Carbon (2%) = Steal</a:t>
            </a:r>
          </a:p>
          <a:p>
            <a:pPr lvl="1"/>
            <a:r>
              <a:rPr lang="en-US" altLang="ko-KR" dirty="0" smtClean="0"/>
              <a:t>Steal is very hard 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Iron Age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46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Image result for steel furn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3101"/>
            <a:ext cx="8417757" cy="54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iron age weap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" y="171411"/>
            <a:ext cx="9200007" cy="4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Ancient History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Image result for ancient hi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" y="1507292"/>
            <a:ext cx="9146015" cy="36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Ancient History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After printing and writing </a:t>
            </a:r>
          </a:p>
          <a:p>
            <a:pPr lvl="1"/>
            <a:r>
              <a:rPr lang="en-US" altLang="ko-KR" dirty="0" smtClean="0"/>
              <a:t>(early as 5,000 years ago) </a:t>
            </a:r>
          </a:p>
          <a:p>
            <a:r>
              <a:rPr lang="en-US" altLang="ko-KR" dirty="0" smtClean="0"/>
              <a:t>Before 5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or 6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century</a:t>
            </a:r>
          </a:p>
          <a:p>
            <a:endParaRPr lang="en-US" altLang="ko-KR" dirty="0"/>
          </a:p>
          <a:p>
            <a:r>
              <a:rPr lang="en-US" altLang="ko-KR" dirty="0" smtClean="0"/>
              <a:t>Before writing = prehistory  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76" y="51470"/>
            <a:ext cx="2123728" cy="502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6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" y="-912507"/>
            <a:ext cx="9180512" cy="612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308572"/>
            <a:ext cx="5925483" cy="592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8" name="Picture 4" descr="https://upload.wikimedia.org/wikipedia/commons/thumb/4/47/World_1_CE.PNG/1920px-World_1_C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32"/>
            <a:ext cx="9144000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740352" y="0"/>
            <a:ext cx="1403648" cy="627534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1 AD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6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Image result for middle 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69" y="-8097"/>
            <a:ext cx="7307229" cy="515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555526"/>
            <a:ext cx="7571184" cy="857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Middle Ages 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0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altLang="ko-KR" dirty="0" smtClean="0"/>
              <a:t>5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century – 15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century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Decline of the Roman Empire </a:t>
            </a:r>
            <a:endParaRPr lang="en-US" altLang="ko-KR" dirty="0"/>
          </a:p>
          <a:p>
            <a:r>
              <a:rPr lang="en-US" altLang="ko-KR" dirty="0" smtClean="0"/>
              <a:t>A lot of wars </a:t>
            </a:r>
          </a:p>
          <a:p>
            <a:r>
              <a:rPr lang="en-US" altLang="ko-KR" dirty="0" smtClean="0"/>
              <a:t>The “dark age”</a:t>
            </a:r>
          </a:p>
          <a:p>
            <a:r>
              <a:rPr lang="en-US" altLang="ko-KR" dirty="0" smtClean="0"/>
              <a:t>Church control   </a:t>
            </a:r>
            <a:endParaRPr lang="ko-KR" altLang="en-US" dirty="0"/>
          </a:p>
        </p:txBody>
      </p:sp>
      <p:pic>
        <p:nvPicPr>
          <p:cNvPr id="9218" name="Picture 2" descr="Image result for middle 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24" y="3219822"/>
            <a:ext cx="2422204" cy="170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08912" cy="857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Middle Ages 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75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Image result for dark 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1"/>
            <a:ext cx="9144000" cy="51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Prehistory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990"/>
            <a:ext cx="724852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Image result for crusa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88024" y="205979"/>
            <a:ext cx="3898776" cy="857250"/>
          </a:xfrm>
        </p:spPr>
        <p:txBody>
          <a:bodyPr/>
          <a:lstStyle/>
          <a:p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Crusades 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Image result for middle  ages cas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563638"/>
            <a:ext cx="4834880" cy="8572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Renaissance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8194" name="Picture 2" descr="https://upload.wikimedia.org/wikipedia/commons/thumb/2/22/Da_Vinci_Vitruve_Luc_Viatour.jpg/800px-Da_Vinci_Vitruve_Luc_Viat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-6197"/>
            <a:ext cx="3779912" cy="514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Renaissance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altLang="ko-KR" dirty="0" smtClean="0"/>
              <a:t>14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to 17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century </a:t>
            </a:r>
          </a:p>
          <a:p>
            <a:endParaRPr lang="en-US" altLang="ko-KR" dirty="0"/>
          </a:p>
          <a:p>
            <a:r>
              <a:rPr lang="en-US" altLang="ko-KR" dirty="0" smtClean="0"/>
              <a:t>Humanism  </a:t>
            </a:r>
          </a:p>
          <a:p>
            <a:r>
              <a:rPr lang="en-US" altLang="ko-KR" dirty="0" smtClean="0"/>
              <a:t>Education reform </a:t>
            </a:r>
          </a:p>
          <a:p>
            <a:pPr lvl="1"/>
            <a:r>
              <a:rPr lang="en-US" altLang="ko-KR" dirty="0" smtClean="0"/>
              <a:t>Arts, Science </a:t>
            </a:r>
          </a:p>
          <a:p>
            <a:r>
              <a:rPr lang="en-US" altLang="ko-KR" dirty="0" smtClean="0"/>
              <a:t>Reject the Church</a:t>
            </a:r>
            <a:endParaRPr lang="ko-KR" altLang="en-US" dirty="0"/>
          </a:p>
        </p:txBody>
      </p:sp>
      <p:pic>
        <p:nvPicPr>
          <p:cNvPr id="4" name="Picture 2" descr="https://upload.wikimedia.org/wikipedia/commons/thumb/2/22/Da_Vinci_Vitruve_Luc_Viatour.jpg/800px-Da_Vinci_Vitruve_Luc_Viatou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50601"/>
              </a:clrFrom>
              <a:clrTo>
                <a:srgbClr val="0506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83718"/>
            <a:ext cx="1979713" cy="269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Image result for renaiss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1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4/48/Galil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12259"/>
            <a:ext cx="3563888" cy="51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e:Bertini fresco of Galileo Galilei and Doge of Ven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1731"/>
            <a:ext cx="5580112" cy="60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20680" y="4403298"/>
            <a:ext cx="3682752" cy="713234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Galileo </a:t>
            </a:r>
            <a:r>
              <a:rPr lang="en-US" altLang="ko-KR" dirty="0" err="1"/>
              <a:t>Galilei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220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466728" cy="85725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Shakespeare 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93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Industrial Revolution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Image result for industrial r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8" y="1277718"/>
            <a:ext cx="9163337" cy="386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Industrial Revolution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~1760 to 1840 </a:t>
            </a:r>
          </a:p>
          <a:p>
            <a:endParaRPr lang="en-US" altLang="ko-KR" dirty="0"/>
          </a:p>
          <a:p>
            <a:r>
              <a:rPr lang="en-US" altLang="ko-KR" dirty="0" smtClean="0"/>
              <a:t>Division of labor</a:t>
            </a:r>
          </a:p>
          <a:p>
            <a:r>
              <a:rPr lang="en-US" altLang="ko-KR" dirty="0" smtClean="0"/>
              <a:t>Machines </a:t>
            </a:r>
          </a:p>
          <a:p>
            <a:r>
              <a:rPr lang="en-US" altLang="ko-KR" dirty="0" smtClean="0"/>
              <a:t>Economy </a:t>
            </a:r>
            <a:endParaRPr lang="ko-KR" altLang="en-US" dirty="0"/>
          </a:p>
        </p:txBody>
      </p:sp>
      <p:pic>
        <p:nvPicPr>
          <p:cNvPr id="10242" name="Picture 2" descr="Image result for industrial revolu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51870"/>
            <a:ext cx="3023659" cy="1275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3075" y="160338"/>
            <a:ext cx="8229600" cy="857250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6" name="Picture 4" descr="https://upload.wikimedia.org/wikipedia/commons/9/9e/Maquina_vapor_Watt_ETSI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884634"/>
            <a:ext cx="9144000" cy="67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Prehistory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Stone Age, Bronze Age, Iron Age</a:t>
            </a:r>
          </a:p>
          <a:p>
            <a:r>
              <a:rPr lang="en-US" altLang="ko-KR" dirty="0" smtClean="0"/>
              <a:t>From first stone tools to the printing press </a:t>
            </a:r>
            <a:endParaRPr lang="ko-KR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80" y="3147814"/>
            <a:ext cx="2712021" cy="178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0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Image result for spinning j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8" y="-77385"/>
            <a:ext cx="9270338" cy="521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0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Image result for indu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05903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9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Atomic Age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Image result for atomic b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7" y="1347614"/>
            <a:ext cx="11613401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Atomic Age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Since the first atomic bomb on </a:t>
            </a:r>
            <a:r>
              <a:rPr lang="en-US" altLang="ko-KR" dirty="0"/>
              <a:t>July 16, 1945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Atomic energy</a:t>
            </a:r>
          </a:p>
          <a:p>
            <a:r>
              <a:rPr lang="en-US" altLang="ko-KR" dirty="0" smtClean="0"/>
              <a:t>Atomic bomb </a:t>
            </a:r>
            <a:endParaRPr lang="ko-KR" altLang="en-US" dirty="0"/>
          </a:p>
        </p:txBody>
      </p:sp>
      <p:pic>
        <p:nvPicPr>
          <p:cNvPr id="11266" name="Picture 2" descr="Image result for atomic bom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9862"/>
            <a:ext cx="4196577" cy="1371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0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92580" cy="514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3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 descr="Image result for atom b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"/>
            <a:ext cx="9144000" cy="51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Space 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Image result for shuttle launch w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541" y="1327278"/>
            <a:ext cx="9540552" cy="381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Space Age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Since 1957 </a:t>
            </a:r>
          </a:p>
          <a:p>
            <a:endParaRPr lang="en-US" altLang="ko-KR" dirty="0"/>
          </a:p>
          <a:p>
            <a:r>
              <a:rPr lang="en-US" altLang="ko-KR" dirty="0" smtClean="0"/>
              <a:t>Sputnik </a:t>
            </a:r>
          </a:p>
          <a:p>
            <a:r>
              <a:rPr lang="en-US" altLang="ko-KR" dirty="0" smtClean="0"/>
              <a:t>Moon landing</a:t>
            </a:r>
          </a:p>
          <a:p>
            <a:r>
              <a:rPr lang="en-US" altLang="ko-KR" dirty="0" smtClean="0"/>
              <a:t>Mars? </a:t>
            </a:r>
            <a:endParaRPr lang="ko-KR" altLang="en-US" dirty="0"/>
          </a:p>
        </p:txBody>
      </p:sp>
      <p:pic>
        <p:nvPicPr>
          <p:cNvPr id="12290" name="Picture 2" descr="Image result for shuttle launch w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94264"/>
            <a:ext cx="3153010" cy="1261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3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" y="685750"/>
            <a:ext cx="9144000" cy="365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6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Image result for landing on the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Agricultural Revolution   </a:t>
            </a:r>
            <a:endParaRPr lang="ko-KR" altLang="en-US" dirty="0"/>
          </a:p>
        </p:txBody>
      </p:sp>
      <p:pic>
        <p:nvPicPr>
          <p:cNvPr id="4100" name="Picture 4" descr="Image result for early agri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04" y="1203598"/>
            <a:ext cx="6858000" cy="3857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Image result for spac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2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digital r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37"/>
            <a:ext cx="9252520" cy="515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Digital Revolution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0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Began around 1950s to 1970s </a:t>
            </a:r>
          </a:p>
          <a:p>
            <a:endParaRPr lang="en-US" altLang="ko-KR" dirty="0"/>
          </a:p>
          <a:p>
            <a:r>
              <a:rPr lang="en-US" altLang="ko-KR" dirty="0" smtClean="0"/>
              <a:t>Binary </a:t>
            </a:r>
          </a:p>
          <a:p>
            <a:r>
              <a:rPr lang="en-US" altLang="ko-KR" dirty="0" smtClean="0"/>
              <a:t>Information exchange  </a:t>
            </a:r>
          </a:p>
          <a:p>
            <a:endParaRPr lang="ko-KR" altLang="en-US" dirty="0"/>
          </a:p>
        </p:txBody>
      </p:sp>
      <p:pic>
        <p:nvPicPr>
          <p:cNvPr id="13314" name="Picture 2" descr="Image result for digital revolu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91830"/>
            <a:ext cx="2880320" cy="160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Digital Revolution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94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le:Rings of time Information Age (Digital Revolution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40"/>
            <a:ext cx="3923928" cy="52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95" y="339502"/>
            <a:ext cx="50292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9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1508" name="Picture 4" descr="Image result for evolution  of music play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437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2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1" y="771550"/>
            <a:ext cx="9144000" cy="441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Information Age 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72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Since the digital revolution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New Media age </a:t>
            </a:r>
            <a:endParaRPr lang="en-US" altLang="ko-KR" dirty="0"/>
          </a:p>
          <a:p>
            <a:r>
              <a:rPr lang="en-US" altLang="ko-KR" dirty="0" smtClean="0"/>
              <a:t>Computer age</a:t>
            </a:r>
          </a:p>
          <a:p>
            <a:r>
              <a:rPr lang="en-US" altLang="ko-KR" dirty="0" smtClean="0"/>
              <a:t>Digital age </a:t>
            </a:r>
            <a:endParaRPr lang="ko-KR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63838"/>
            <a:ext cx="3370687" cy="1629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Information Age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907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Image result for c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7" y="-346953"/>
            <a:ext cx="9178347" cy="549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2" name="Picture 4" descr="Image result for compu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2120"/>
            <a:ext cx="9180512" cy="50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Which era is it?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098" name="Picture 2" descr="Image result for timeline 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20539"/>
            <a:ext cx="7416824" cy="51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About 12,500 years ago </a:t>
            </a:r>
          </a:p>
          <a:p>
            <a:r>
              <a:rPr lang="en-US" altLang="ko-KR" dirty="0" smtClean="0"/>
              <a:t>From hunters to farmers</a:t>
            </a:r>
          </a:p>
          <a:p>
            <a:endParaRPr lang="en-US" altLang="ko-KR" dirty="0"/>
          </a:p>
          <a:p>
            <a:r>
              <a:rPr lang="en-US" altLang="ko-KR" dirty="0" smtClean="0"/>
              <a:t>Cities, free time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Agricultural Revolution   </a:t>
            </a:r>
            <a:endParaRPr lang="ko-KR" altLang="en-US" dirty="0"/>
          </a:p>
        </p:txBody>
      </p:sp>
      <p:pic>
        <p:nvPicPr>
          <p:cNvPr id="4100" name="Picture 4" descr="Image result for early agricul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95885"/>
            <a:ext cx="2249488" cy="1265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4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altLang="ko-KR" dirty="0"/>
              <a:t> 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683568" y="51470"/>
            <a:ext cx="0" cy="49685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3563888" y="51470"/>
            <a:ext cx="0" cy="49685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444208" y="51470"/>
            <a:ext cx="0" cy="49685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179512" y="51470"/>
            <a:ext cx="1008112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12,500 BCE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23528" y="3579862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2,000 BCE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23528" y="4263938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1,000 BCE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23528" y="4876006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0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23528" y="2787774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3,000 BCE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23528" y="1995686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4,000 BCE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23528" y="1131590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5,000 BCE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39552" y="483518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" name="직선 연결선 20"/>
          <p:cNvCxnSpPr>
            <a:stCxn id="19" idx="3"/>
            <a:endCxn id="19" idx="1"/>
          </p:cNvCxnSpPr>
          <p:nvPr/>
        </p:nvCxnSpPr>
        <p:spPr>
          <a:xfrm flipH="1">
            <a:off x="539552" y="627534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직선 연결선 21"/>
          <p:cNvCxnSpPr>
            <a:stCxn id="19" idx="1"/>
          </p:cNvCxnSpPr>
          <p:nvPr/>
        </p:nvCxnSpPr>
        <p:spPr>
          <a:xfrm>
            <a:off x="539552" y="627534"/>
            <a:ext cx="144016" cy="1482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직선 연결선 32"/>
          <p:cNvCxnSpPr>
            <a:stCxn id="19" idx="3"/>
            <a:endCxn id="19" idx="0"/>
          </p:cNvCxnSpPr>
          <p:nvPr/>
        </p:nvCxnSpPr>
        <p:spPr>
          <a:xfrm flipH="1" flipV="1">
            <a:off x="683568" y="483518"/>
            <a:ext cx="144016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6084168" y="54651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1900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193976" y="4870029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1900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4" name="오른쪽 중괄호 3"/>
          <p:cNvSpPr/>
          <p:nvPr/>
        </p:nvSpPr>
        <p:spPr>
          <a:xfrm>
            <a:off x="1043608" y="-109991"/>
            <a:ext cx="432048" cy="3797865"/>
          </a:xfrm>
          <a:prstGeom prst="rightBrace">
            <a:avLst>
              <a:gd name="adj1" fmla="val 79799"/>
              <a:gd name="adj2" fmla="val 4836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오른쪽 중괄호 24"/>
          <p:cNvSpPr/>
          <p:nvPr/>
        </p:nvSpPr>
        <p:spPr>
          <a:xfrm>
            <a:off x="1043608" y="2931789"/>
            <a:ext cx="504056" cy="1747833"/>
          </a:xfrm>
          <a:prstGeom prst="rightBrace">
            <a:avLst>
              <a:gd name="adj1" fmla="val 79799"/>
              <a:gd name="adj2" fmla="val 48363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른쪽 중괄호 25"/>
          <p:cNvSpPr/>
          <p:nvPr/>
        </p:nvSpPr>
        <p:spPr>
          <a:xfrm>
            <a:off x="1043608" y="4371950"/>
            <a:ext cx="432048" cy="674302"/>
          </a:xfrm>
          <a:prstGeom prst="rightBrace">
            <a:avLst>
              <a:gd name="adj1" fmla="val 79799"/>
              <a:gd name="adj2" fmla="val 4836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오른쪽 중괄호 26"/>
          <p:cNvSpPr/>
          <p:nvPr/>
        </p:nvSpPr>
        <p:spPr>
          <a:xfrm>
            <a:off x="3554016" y="-236562"/>
            <a:ext cx="729952" cy="1584176"/>
          </a:xfrm>
          <a:prstGeom prst="rightBrace">
            <a:avLst>
              <a:gd name="adj1" fmla="val 35286"/>
              <a:gd name="adj2" fmla="val 61988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오른쪽 중괄호 27"/>
          <p:cNvSpPr/>
          <p:nvPr/>
        </p:nvSpPr>
        <p:spPr>
          <a:xfrm>
            <a:off x="1039810" y="2931790"/>
            <a:ext cx="291830" cy="2481094"/>
          </a:xfrm>
          <a:prstGeom prst="rightBrace">
            <a:avLst>
              <a:gd name="adj1" fmla="val 79799"/>
              <a:gd name="adj2" fmla="val 94366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오른쪽 중괄호 28"/>
          <p:cNvSpPr/>
          <p:nvPr/>
        </p:nvSpPr>
        <p:spPr>
          <a:xfrm>
            <a:off x="3563888" y="1347614"/>
            <a:ext cx="432048" cy="2232248"/>
          </a:xfrm>
          <a:prstGeom prst="rightBrace">
            <a:avLst>
              <a:gd name="adj1" fmla="val 79799"/>
              <a:gd name="adj2" fmla="val 60856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오른쪽 중괄호 29"/>
          <p:cNvSpPr/>
          <p:nvPr/>
        </p:nvSpPr>
        <p:spPr>
          <a:xfrm>
            <a:off x="3563888" y="3363838"/>
            <a:ext cx="432048" cy="1116124"/>
          </a:xfrm>
          <a:prstGeom prst="rightBrace">
            <a:avLst>
              <a:gd name="adj1" fmla="val 79799"/>
              <a:gd name="adj2" fmla="val 4836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른쪽 중괄호 30"/>
          <p:cNvSpPr/>
          <p:nvPr/>
        </p:nvSpPr>
        <p:spPr>
          <a:xfrm>
            <a:off x="6444208" y="1969362"/>
            <a:ext cx="432048" cy="3443522"/>
          </a:xfrm>
          <a:prstGeom prst="rightBrace">
            <a:avLst>
              <a:gd name="adj1" fmla="val 192732"/>
              <a:gd name="adj2" fmla="val 4836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중괄호 31"/>
          <p:cNvSpPr/>
          <p:nvPr/>
        </p:nvSpPr>
        <p:spPr>
          <a:xfrm>
            <a:off x="6444208" y="2643758"/>
            <a:ext cx="576064" cy="3443522"/>
          </a:xfrm>
          <a:prstGeom prst="rightBrace">
            <a:avLst>
              <a:gd name="adj1" fmla="val 79799"/>
              <a:gd name="adj2" fmla="val 48363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중괄호 33"/>
          <p:cNvSpPr/>
          <p:nvPr/>
        </p:nvSpPr>
        <p:spPr>
          <a:xfrm>
            <a:off x="6444208" y="2895786"/>
            <a:ext cx="576064" cy="3636404"/>
          </a:xfrm>
          <a:prstGeom prst="rightBrace">
            <a:avLst>
              <a:gd name="adj1" fmla="val 79799"/>
              <a:gd name="adj2" fmla="val 4836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3203848" y="51470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0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203848" y="2218703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1000 AD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554346"/>
            <a:ext cx="127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Stone Age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72626" y="3642578"/>
            <a:ext cx="139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Bronze Age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75656" y="4506674"/>
            <a:ext cx="109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Iron Age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55976" y="586884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Ancient Age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95936" y="2526454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5">
                    <a:lumMod val="75000"/>
                  </a:schemeClr>
                </a:solidFill>
              </a:rPr>
              <a:t>Middle Ages</a:t>
            </a:r>
            <a:endParaRPr lang="ko-KR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5936" y="3737234"/>
            <a:ext cx="161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Renaissance  </a:t>
            </a:r>
            <a:endParaRPr lang="ko-KR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76256" y="3457912"/>
            <a:ext cx="14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Atomic Age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20272" y="4137342"/>
            <a:ext cx="129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Space Age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20272" y="4524417"/>
            <a:ext cx="190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Information Age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070498" y="4876006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Today 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084168" y="2263091"/>
            <a:ext cx="720080" cy="21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tx1"/>
                </a:solidFill>
              </a:rPr>
              <a:t>1950 AD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78753" y="638002"/>
            <a:ext cx="2165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Agricultural Revolution  </a:t>
            </a:r>
            <a:endParaRPr lang="ko-KR" alt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7015265" y="627534"/>
            <a:ext cx="2165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Industrial Revolution  </a:t>
            </a:r>
            <a:endParaRPr lang="ko-KR" alt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7020272" y="648439"/>
            <a:ext cx="2165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Atomic bomb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8395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34568E-6 L -0.64931 -0.1240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37882 0.6651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1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31862E-6 L -0.06319 0.21828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10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6" grpId="0"/>
      <p:bldP spid="35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4288" y="195486"/>
            <a:ext cx="187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- 7 Branched sword </a:t>
            </a:r>
            <a:endParaRPr lang="ko-KR" altLang="en-US" sz="1400" dirty="0"/>
          </a:p>
        </p:txBody>
      </p:sp>
      <p:pic>
        <p:nvPicPr>
          <p:cNvPr id="2052" name="Picture 4" descr="Image result for Seven-Branched Swor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753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369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23457E-6 L -0.39392 0.087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5" y="4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Turtle ship </a:t>
            </a:r>
            <a:endParaRPr lang="ko-KR" altLang="en-US" sz="1400" dirty="0"/>
          </a:p>
        </p:txBody>
      </p:sp>
      <p:pic>
        <p:nvPicPr>
          <p:cNvPr id="4098" name="Picture 2" descr="Image result for turtle shi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55" y="843558"/>
            <a:ext cx="2142406" cy="16048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1590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40972 0.628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3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195486"/>
            <a:ext cx="2021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The Great Pyramid </a:t>
            </a:r>
            <a:endParaRPr lang="ko-KR" altLang="en-US" sz="1400" dirty="0"/>
          </a:p>
        </p:txBody>
      </p:sp>
      <p:pic>
        <p:nvPicPr>
          <p:cNvPr id="16386" name="Picture 2" descr="Kheops-Pyram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12" y="699542"/>
            <a:ext cx="2270478" cy="1392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3,800 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9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23457E-6 L -0.69306 0.390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195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Penny-farthing  </a:t>
            </a:r>
            <a:endParaRPr lang="ko-KR" altLang="en-US" sz="1400" dirty="0"/>
          </a:p>
        </p:txBody>
      </p:sp>
      <p:pic>
        <p:nvPicPr>
          <p:cNvPr id="15362" name="Picture 2" descr="Image result for Penny-farth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31" y="699542"/>
            <a:ext cx="2143572" cy="15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1869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40972 0.866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433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Printing press </a:t>
            </a:r>
            <a:endParaRPr lang="ko-KR" altLang="en-US" sz="1400" dirty="0"/>
          </a:p>
        </p:txBody>
      </p:sp>
      <p:pic>
        <p:nvPicPr>
          <p:cNvPr id="14338" name="Picture 2" descr="Image result for printing pres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92" y="627534"/>
            <a:ext cx="2408008" cy="144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1440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40972 0.5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28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Arrowhead  </a:t>
            </a:r>
            <a:endParaRPr lang="ko-KR" altLang="en-US" sz="1400" dirty="0"/>
          </a:p>
        </p:txBody>
      </p:sp>
      <p:pic>
        <p:nvPicPr>
          <p:cNvPr id="13314" name="Picture 2" descr="https://upload.wikimedia.org/wikipedia/commons/thumb/7/74/Fleche_Cartailhac_MHNT_PRE_2009.0.232.2_simple.jpg/1024px-Fleche_Cartailhac_MHNT_PRE_2009.0.232.2_sim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0" y="627534"/>
            <a:ext cx="2082543" cy="17429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77809" y="935180"/>
            <a:ext cx="1370655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62,000 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66961 -0.04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90" y="-21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Refrigerator  </a:t>
            </a:r>
            <a:endParaRPr lang="ko-KR" alt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52" y="699542"/>
            <a:ext cx="2203943" cy="14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52320" y="935180"/>
            <a:ext cx="1293641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~1750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40972 0.754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37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Compass </a:t>
            </a:r>
            <a:endParaRPr lang="ko-KR" altLang="en-US" sz="1400" dirty="0"/>
          </a:p>
        </p:txBody>
      </p:sp>
      <p:pic>
        <p:nvPicPr>
          <p:cNvPr id="4" name="Picture 2" descr="Image result for lodestone 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663" y="987574"/>
            <a:ext cx="2369840" cy="1777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206 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70885 0.87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51" y="4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Edison Light Bulb </a:t>
            </a:r>
            <a:endParaRPr lang="ko-KR" altLang="en-US" sz="1400" dirty="0"/>
          </a:p>
        </p:txBody>
      </p:sp>
      <p:pic>
        <p:nvPicPr>
          <p:cNvPr id="3074" name="Picture 2" descr="Image result for edison light bul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43558"/>
            <a:ext cx="2042592" cy="20425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1879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40972 0.85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4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9328" y="1851670"/>
            <a:ext cx="3488576" cy="10893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Stone Age</a:t>
            </a:r>
            <a:endParaRPr lang="ko-KR" altLang="en-US" dirty="0"/>
          </a:p>
        </p:txBody>
      </p:sp>
      <p:pic>
        <p:nvPicPr>
          <p:cNvPr id="5122" name="Picture 2" descr="Image result for stone 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70" y="1"/>
            <a:ext cx="5155854" cy="51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Lens </a:t>
            </a:r>
            <a:endParaRPr lang="ko-KR" altLang="en-US" sz="1400" dirty="0"/>
          </a:p>
        </p:txBody>
      </p:sp>
      <p:pic>
        <p:nvPicPr>
          <p:cNvPr id="5122" name="Picture 2" descr="Nimrud lens British Mus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76313"/>
            <a:ext cx="2095500" cy="1866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08304" y="935180"/>
            <a:ext cx="1591443" cy="556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Nimrod Lens</a:t>
            </a:r>
          </a:p>
          <a:p>
            <a:pPr algn="ctr"/>
            <a:r>
              <a:rPr lang="en-US" dirty="0" smtClean="0"/>
              <a:t>750 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72465 0.85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4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Telephone </a:t>
            </a:r>
            <a:endParaRPr lang="ko-KR" altLang="en-US" sz="1400" dirty="0"/>
          </a:p>
        </p:txBody>
      </p:sp>
      <p:pic>
        <p:nvPicPr>
          <p:cNvPr id="6146" name="Picture 2" descr="https://upload.wikimedia.org/wikipedia/commons/thumb/1/16/Alexander_Graham_Telephone_in_Newyork.jpg/220px-Alexander_Graham_Telephone_in_Newy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99542"/>
            <a:ext cx="1949223" cy="253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1876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40972 0.85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4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Penicillin   </a:t>
            </a:r>
            <a:endParaRPr lang="ko-KR" altLang="en-US" sz="1400" dirty="0"/>
          </a:p>
        </p:txBody>
      </p:sp>
      <p:pic>
        <p:nvPicPr>
          <p:cNvPr id="7170" name="Picture 2" descr="https://upload.wikimedia.org/wikipedia/commons/thumb/a/a8/Sample_of_penicillin_mould_presented_by_Alexander_Fleming_to_Douglas_Macleod%2C_1935_%289672239344%29.jpg/1024px-Sample_of_penicillin_mould_presented_by_Alexander_Fleming_to_Douglas_Macleod%2C_1935_%289672239344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26" y="771549"/>
            <a:ext cx="2519658" cy="2042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1928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09461 0.165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82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Concrete </a:t>
            </a:r>
            <a:endParaRPr lang="ko-KR" altLang="en-US" sz="1400" dirty="0"/>
          </a:p>
        </p:txBody>
      </p:sp>
      <p:pic>
        <p:nvPicPr>
          <p:cNvPr id="11266" name="Picture 2" descr="https://upload.wikimedia.org/wikipedia/commons/thumb/d/d0/Pantheon_dome.jpg/1280px-Pantheon_d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36" y="555526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6,500 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71684 0.06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33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5696" y="195486"/>
            <a:ext cx="1765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X-ray photograph </a:t>
            </a:r>
            <a:endParaRPr lang="ko-KR" altLang="en-US" sz="1400" dirty="0"/>
          </a:p>
        </p:txBody>
      </p:sp>
      <p:pic>
        <p:nvPicPr>
          <p:cNvPr id="9218" name="Picture 2" descr="https://upload.wikimedia.org/wikipedia/commons/e/e3/First_medical_X-ray_by_Wilhelm_R%C3%B6ntgen_of_his_wife_Anna_Bertha_Ludwig%27s_hand_-_189512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696" y="627534"/>
            <a:ext cx="1531400" cy="2242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1897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1 L -0.38438 0.866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9" y="422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95486"/>
            <a:ext cx="173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- Camera </a:t>
            </a:r>
            <a:r>
              <a:rPr lang="en-US" altLang="ko-KR" sz="1400" dirty="0" err="1" smtClean="0"/>
              <a:t>Obscura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  <p:pic>
        <p:nvPicPr>
          <p:cNvPr id="8194" name="Picture 2" descr="https://upload.wikimedia.org/wikipedia/commons/e/ec/001_a01_camera_obscura_abrazola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43558"/>
            <a:ext cx="2255399" cy="11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26831" y="935180"/>
            <a:ext cx="1152128" cy="44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470 BC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19821E-6 L -0.68524 0.852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71" y="42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Guess the invention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What</a:t>
            </a:r>
            <a:r>
              <a:rPr lang="ko-KR" altLang="en-US" dirty="0" smtClean="0"/>
              <a:t> </a:t>
            </a:r>
            <a:r>
              <a:rPr lang="en-US" altLang="ko-KR" dirty="0" smtClean="0"/>
              <a:t>is its </a:t>
            </a:r>
            <a:r>
              <a:rPr lang="en-US" altLang="ko-KR" b="1" dirty="0" smtClean="0"/>
              <a:t>function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pic>
        <p:nvPicPr>
          <p:cNvPr id="1026" name="Picture 2" descr="Image result for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1" y="915566"/>
            <a:ext cx="9178291" cy="330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5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13" y="0"/>
            <a:ext cx="5282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lets you walk your fish.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53" y="0"/>
            <a:ext cx="68460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08912" cy="89150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Stone Age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Start:  3,400,000 years ago </a:t>
            </a:r>
          </a:p>
          <a:p>
            <a:r>
              <a:rPr lang="en-US" altLang="ko-KR" dirty="0" smtClean="0"/>
              <a:t>End:  8700</a:t>
            </a:r>
            <a:r>
              <a:rPr lang="en-US" altLang="ko-KR" dirty="0"/>
              <a:t> </a:t>
            </a:r>
            <a:r>
              <a:rPr lang="en-US" altLang="ko-KR" dirty="0">
                <a:hlinkClick r:id="rId2" tooltip="Common Era"/>
              </a:rPr>
              <a:t>BCE</a:t>
            </a:r>
            <a:r>
              <a:rPr lang="en-US" altLang="ko-KR" dirty="0"/>
              <a:t> and 2000 </a:t>
            </a:r>
            <a:r>
              <a:rPr lang="en-US" altLang="ko-KR" dirty="0" smtClean="0"/>
              <a:t>BCE</a:t>
            </a:r>
          </a:p>
          <a:p>
            <a:endParaRPr lang="en-US" altLang="ko-KR" dirty="0"/>
          </a:p>
          <a:p>
            <a:r>
              <a:rPr lang="en-US" altLang="ko-KR" dirty="0" smtClean="0"/>
              <a:t>Basic tools</a:t>
            </a:r>
            <a:endParaRPr lang="ko-KR" altLang="en-US" dirty="0"/>
          </a:p>
        </p:txBody>
      </p:sp>
      <p:pic>
        <p:nvPicPr>
          <p:cNvPr id="5122" name="Picture 2" descr="Image result for stone 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75806"/>
            <a:ext cx="1936528" cy="193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stops the smell of farts.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76" y="0"/>
            <a:ext cx="38436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helps you put on lipstick.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13551"/>
            <a:ext cx="7884368" cy="517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scares away mice.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7" y="0"/>
            <a:ext cx="26085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cuts bananas.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49" y="0"/>
            <a:ext cx="37391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cooks turkeys / chickens.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"/>
            <a:ext cx="7056784" cy="517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File:Ggantija Temples, Xaghra, Go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578"/>
            <a:ext cx="9144000" cy="609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3262" y="43719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ko-KR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Ggantija</a:t>
            </a:r>
            <a:r>
              <a:rPr lang="en-US" altLang="ko-K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Temples, </a:t>
            </a:r>
            <a:r>
              <a:rPr lang="en-US" altLang="ko-KR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Xaghra</a:t>
            </a:r>
            <a:r>
              <a:rPr lang="en-US" altLang="ko-K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altLang="ko-K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Gozo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8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separates the popcorn from </a:t>
            </a:r>
            <a:br>
              <a:rPr lang="en-US" dirty="0" smtClean="0"/>
            </a:br>
            <a:r>
              <a:rPr lang="en-US" dirty="0" smtClean="0"/>
              <a:t>the kernels (seeds).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"/>
            <a:ext cx="9144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helps disabled people </a:t>
            </a:r>
            <a:br>
              <a:rPr lang="en-US" dirty="0" smtClean="0"/>
            </a:br>
            <a:r>
              <a:rPr lang="en-US" dirty="0" smtClean="0"/>
              <a:t>get to their wheelchair.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can turn on your kettle </a:t>
            </a:r>
            <a:br>
              <a:rPr lang="en-US" dirty="0" smtClean="0"/>
            </a:br>
            <a:r>
              <a:rPr lang="en-US" dirty="0" smtClean="0"/>
              <a:t>with your phone.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"/>
            <a:ext cx="9144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2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can 3D print bridges.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26804"/>
            <a:ext cx="7209296" cy="51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3728" y="1347614"/>
            <a:ext cx="4680520" cy="18722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shoots around corners.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 have a problem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Can you </a:t>
            </a:r>
            <a:r>
              <a:rPr lang="en-US" smtClean="0"/>
              <a:t>invent something </a:t>
            </a:r>
            <a:br>
              <a:rPr lang="en-US" smtClean="0"/>
            </a:br>
            <a:r>
              <a:rPr lang="en-US" smtClean="0"/>
              <a:t>to help me?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585</Words>
  <Application>Microsoft Office PowerPoint</Application>
  <PresentationFormat>화면 슬라이드 쇼(16:9)</PresentationFormat>
  <Paragraphs>195</Paragraphs>
  <Slides>129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129</vt:i4>
      </vt:variant>
    </vt:vector>
  </HeadingPairs>
  <TitlesOfParts>
    <vt:vector size="130" baseType="lpstr">
      <vt:lpstr>Office 테마</vt:lpstr>
      <vt:lpstr>Technology </vt:lpstr>
      <vt:lpstr>What was the first technology?  </vt:lpstr>
      <vt:lpstr>Prehistory  </vt:lpstr>
      <vt:lpstr>Prehistory  </vt:lpstr>
      <vt:lpstr>Agricultural Revolution   </vt:lpstr>
      <vt:lpstr>Agricultural Revolution   </vt:lpstr>
      <vt:lpstr>Stone Age</vt:lpstr>
      <vt:lpstr>Stone Age</vt:lpstr>
      <vt:lpstr>Ggantija Temples, Xaghra, Gozo</vt:lpstr>
      <vt:lpstr>PowerPoint 프레젠테이션</vt:lpstr>
      <vt:lpstr>PowerPoint 프레젠테이션</vt:lpstr>
      <vt:lpstr>Bronze Age</vt:lpstr>
      <vt:lpstr>Bronze Age</vt:lpstr>
      <vt:lpstr>Bronze Age</vt:lpstr>
      <vt:lpstr>PowerPoint 프레젠테이션</vt:lpstr>
      <vt:lpstr>PowerPoint 프레젠테이션</vt:lpstr>
      <vt:lpstr>PowerPoint 프레젠테이션</vt:lpstr>
      <vt:lpstr>Iron Age </vt:lpstr>
      <vt:lpstr>Iron Age </vt:lpstr>
      <vt:lpstr>Iron Age </vt:lpstr>
      <vt:lpstr>PowerPoint 프레젠테이션</vt:lpstr>
      <vt:lpstr>PowerPoint 프레젠테이션</vt:lpstr>
      <vt:lpstr>Ancient History </vt:lpstr>
      <vt:lpstr>Ancient History </vt:lpstr>
      <vt:lpstr>PowerPoint 프레젠테이션</vt:lpstr>
      <vt:lpstr>1 AD</vt:lpstr>
      <vt:lpstr>Middle Ages   </vt:lpstr>
      <vt:lpstr>Middle Ages   </vt:lpstr>
      <vt:lpstr>PowerPoint 프레젠테이션</vt:lpstr>
      <vt:lpstr>The Crusades </vt:lpstr>
      <vt:lpstr>PowerPoint 프레젠테이션</vt:lpstr>
      <vt:lpstr>Renaissance   </vt:lpstr>
      <vt:lpstr>Renaissance   </vt:lpstr>
      <vt:lpstr>PowerPoint 프레젠테이션</vt:lpstr>
      <vt:lpstr>Galileo Galilei</vt:lpstr>
      <vt:lpstr>Shakespeare </vt:lpstr>
      <vt:lpstr>Industrial Revolution  </vt:lpstr>
      <vt:lpstr>Industrial Revolution  </vt:lpstr>
      <vt:lpstr>PowerPoint 프레젠테이션</vt:lpstr>
      <vt:lpstr>PowerPoint 프레젠테이션</vt:lpstr>
      <vt:lpstr>PowerPoint 프레젠테이션</vt:lpstr>
      <vt:lpstr>Atomic Age </vt:lpstr>
      <vt:lpstr>Atomic Age </vt:lpstr>
      <vt:lpstr>PowerPoint 프레젠테이션</vt:lpstr>
      <vt:lpstr>PowerPoint 프레젠테이션</vt:lpstr>
      <vt:lpstr>Space Age</vt:lpstr>
      <vt:lpstr>Space Age</vt:lpstr>
      <vt:lpstr>PowerPoint 프레젠테이션</vt:lpstr>
      <vt:lpstr>PowerPoint 프레젠테이션</vt:lpstr>
      <vt:lpstr>PowerPoint 프레젠테이션</vt:lpstr>
      <vt:lpstr>Digital Revolution  </vt:lpstr>
      <vt:lpstr>Digital Revolution  </vt:lpstr>
      <vt:lpstr>PowerPoint 프레젠테이션</vt:lpstr>
      <vt:lpstr>PowerPoint 프레젠테이션</vt:lpstr>
      <vt:lpstr>Information Age </vt:lpstr>
      <vt:lpstr>Information Age </vt:lpstr>
      <vt:lpstr>PowerPoint 프레젠테이션</vt:lpstr>
      <vt:lpstr>PowerPoint 프레젠테이션</vt:lpstr>
      <vt:lpstr>Which era is it?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Guess the invention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I have a problem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</dc:title>
  <dc:creator>user</dc:creator>
  <cp:lastModifiedBy>user</cp:lastModifiedBy>
  <cp:revision>52</cp:revision>
  <dcterms:created xsi:type="dcterms:W3CDTF">2018-05-24T05:23:16Z</dcterms:created>
  <dcterms:modified xsi:type="dcterms:W3CDTF">2018-05-30T01:30:49Z</dcterms:modified>
</cp:coreProperties>
</file>