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58" r:id="rId8"/>
    <p:sldId id="269" r:id="rId9"/>
    <p:sldId id="266" r:id="rId10"/>
    <p:sldId id="263" r:id="rId11"/>
    <p:sldId id="265" r:id="rId12"/>
    <p:sldId id="267" r:id="rId13"/>
    <p:sldId id="268" r:id="rId14"/>
    <p:sldId id="281" r:id="rId15"/>
    <p:sldId id="282" r:id="rId16"/>
    <p:sldId id="270" r:id="rId17"/>
    <p:sldId id="274" r:id="rId18"/>
    <p:sldId id="289" r:id="rId19"/>
    <p:sldId id="290" r:id="rId20"/>
    <p:sldId id="291" r:id="rId21"/>
    <p:sldId id="287" r:id="rId22"/>
    <p:sldId id="288" r:id="rId23"/>
    <p:sldId id="292" r:id="rId24"/>
    <p:sldId id="293" r:id="rId25"/>
    <p:sldId id="271" r:id="rId26"/>
    <p:sldId id="272" r:id="rId27"/>
    <p:sldId id="273" r:id="rId28"/>
    <p:sldId id="275" r:id="rId29"/>
    <p:sldId id="283" r:id="rId30"/>
    <p:sldId id="284" r:id="rId31"/>
    <p:sldId id="286" r:id="rId32"/>
    <p:sldId id="285" r:id="rId33"/>
    <p:sldId id="277" r:id="rId34"/>
    <p:sldId id="276" r:id="rId35"/>
    <p:sldId id="278" r:id="rId36"/>
    <p:sldId id="279" r:id="rId37"/>
    <p:sldId id="280" r:id="rId38"/>
    <p:sldId id="295" r:id="rId39"/>
    <p:sldId id="297" r:id="rId40"/>
    <p:sldId id="296" r:id="rId41"/>
    <p:sldId id="298" r:id="rId42"/>
    <p:sldId id="300" r:id="rId43"/>
    <p:sldId id="299" r:id="rId44"/>
    <p:sldId id="301" r:id="rId45"/>
    <p:sldId id="302" r:id="rId46"/>
    <p:sldId id="303" r:id="rId47"/>
    <p:sldId id="304" r:id="rId48"/>
    <p:sldId id="305" r:id="rId49"/>
    <p:sldId id="306" r:id="rId50"/>
    <p:sldId id="310" r:id="rId51"/>
    <p:sldId id="307" r:id="rId52"/>
    <p:sldId id="308" r:id="rId53"/>
    <p:sldId id="309" r:id="rId54"/>
    <p:sldId id="311" r:id="rId55"/>
    <p:sldId id="312" r:id="rId56"/>
  </p:sldIdLst>
  <p:sldSz cx="9144000" cy="5715000" type="screen16x1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93" autoAdjust="0"/>
  </p:normalViewPr>
  <p:slideViewPr>
    <p:cSldViewPr>
      <p:cViewPr varScale="1">
        <p:scale>
          <a:sx n="132" d="100"/>
          <a:sy n="132" d="100"/>
        </p:scale>
        <p:origin x="-1014" y="-84"/>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775355"/>
            <a:ext cx="7772400" cy="1225021"/>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567306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7948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171979"/>
            <a:ext cx="2057400" cy="3656542"/>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171979"/>
            <a:ext cx="6019800" cy="3656542"/>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55414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249143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672418"/>
            <a:ext cx="7772400" cy="1135062"/>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061526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000125"/>
            <a:ext cx="4038600" cy="28283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10833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866"/>
            <a:ext cx="8229600" cy="9525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412755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05522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326339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2" y="227541"/>
            <a:ext cx="3008313" cy="968376"/>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677061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000500"/>
            <a:ext cx="5486400" cy="472282"/>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70D6F40B-9002-45B5-B346-D7EBED2D2A8F}" type="datetimeFigureOut">
              <a:rPr lang="ko-KR" altLang="en-US" smtClean="0"/>
              <a:t>2018-03-20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1383942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tile tx="0" ty="0" sx="100000" sy="100000" flip="x" algn="tl"/>
        </a:blip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0D6F40B-9002-45B5-B346-D7EBED2D2A8F}" type="datetimeFigureOut">
              <a:rPr lang="ko-KR" altLang="en-US" smtClean="0"/>
              <a:t>2018-03-20</a:t>
            </a:fld>
            <a:endParaRPr lang="ko-KR" altLang="en-US"/>
          </a:p>
        </p:txBody>
      </p:sp>
      <p:sp>
        <p:nvSpPr>
          <p:cNvPr id="5" name="바닥글 개체 틀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01B9E3D-787A-4DF9-A7EA-177638C3F9FC}" type="slidenum">
              <a:rPr lang="ko-KR" altLang="en-US" smtClean="0"/>
              <a:t>‹#›</a:t>
            </a:fld>
            <a:endParaRPr lang="ko-KR" altLang="en-US"/>
          </a:p>
        </p:txBody>
      </p:sp>
    </p:spTree>
    <p:extLst>
      <p:ext uri="{BB962C8B-B14F-4D97-AF65-F5344CB8AC3E}">
        <p14:creationId xmlns:p14="http://schemas.microsoft.com/office/powerpoint/2010/main" val="4025250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hyperlink" Target="https://eslholidaylessons.com/03/saint_patricks_day.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st. patrick's d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685800" y="2280551"/>
            <a:ext cx="7772400" cy="1225021"/>
          </a:xfrm>
        </p:spPr>
        <p:txBody>
          <a:bodyPr/>
          <a:lstStyle/>
          <a:p>
            <a:r>
              <a:rPr lang="en-US" altLang="ko-KR" b="1" dirty="0" smtClean="0">
                <a:ln w="19050">
                  <a:solidFill>
                    <a:schemeClr val="tx2">
                      <a:tint val="1000"/>
                    </a:schemeClr>
                  </a:solidFill>
                  <a:prstDash val="solid"/>
                </a:ln>
                <a:solidFill>
                  <a:schemeClr val="accent3"/>
                </a:solidFill>
                <a:effectLst>
                  <a:glow rad="1905000">
                    <a:schemeClr val="bg2">
                      <a:lumMod val="10000"/>
                      <a:alpha val="84000"/>
                    </a:schemeClr>
                  </a:glow>
                  <a:outerShdw blurRad="50000" dist="50800" dir="7500000" algn="tl">
                    <a:srgbClr val="000000">
                      <a:shade val="5000"/>
                      <a:alpha val="35000"/>
                    </a:srgbClr>
                  </a:outerShdw>
                </a:effectLst>
                <a:latin typeface="Berlin Sans FB" pitchFamily="34" charset="0"/>
              </a:rPr>
              <a:t>St. Patrick’s Day </a:t>
            </a:r>
            <a:endParaRPr lang="ko-KR" altLang="en-US" b="1" dirty="0">
              <a:ln w="19050">
                <a:solidFill>
                  <a:schemeClr val="tx2">
                    <a:tint val="1000"/>
                  </a:schemeClr>
                </a:solidFill>
                <a:prstDash val="solid"/>
              </a:ln>
              <a:solidFill>
                <a:schemeClr val="accent3"/>
              </a:solidFill>
              <a:effectLst>
                <a:glow rad="1905000">
                  <a:schemeClr val="bg2">
                    <a:lumMod val="10000"/>
                    <a:alpha val="84000"/>
                  </a:schemeClr>
                </a:glow>
                <a:outerShdw blurRad="50000" dist="50800" dir="7500000" algn="tl">
                  <a:srgbClr val="000000">
                    <a:shade val="5000"/>
                    <a:alpha val="35000"/>
                  </a:srgbClr>
                </a:outerShdw>
              </a:effectLst>
              <a:latin typeface="Berlin Sans FB" pitchFamily="34" charset="0"/>
            </a:endParaRPr>
          </a:p>
        </p:txBody>
      </p:sp>
    </p:spTree>
    <p:extLst>
      <p:ext uri="{BB962C8B-B14F-4D97-AF65-F5344CB8AC3E}">
        <p14:creationId xmlns:p14="http://schemas.microsoft.com/office/powerpoint/2010/main" val="38154989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8231"/>
            <a:ext cx="9180512" cy="5737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552" y="2966382"/>
            <a:ext cx="3475631" cy="646331"/>
          </a:xfrm>
          <a:prstGeom prst="rect">
            <a:avLst/>
          </a:prstGeom>
          <a:noFill/>
        </p:spPr>
        <p:txBody>
          <a:bodyPr wrap="none" rtlCol="0">
            <a:spAutoFit/>
          </a:bodyPr>
          <a:lstStyle/>
          <a:p>
            <a:r>
              <a:rPr lang="en-US" altLang="ko-KR" sz="36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Cliffs of </a:t>
            </a:r>
            <a:r>
              <a:rPr lang="en-US" altLang="ko-KR" sz="3600" b="1" dirty="0" err="1"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Moher</a:t>
            </a:r>
            <a:r>
              <a:rPr lang="en-US" altLang="ko-KR" sz="3600" b="1" dirty="0" smtClean="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rPr>
              <a:t> </a:t>
            </a:r>
            <a:endParaRPr lang="ko-KR" altLang="en-US" sz="3600" b="1" dirty="0">
              <a:ln w="12700">
                <a:solidFill>
                  <a:schemeClr val="accent3">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pitchFamily="34" charset="0"/>
            </a:endParaRPr>
          </a:p>
        </p:txBody>
      </p:sp>
    </p:spTree>
    <p:extLst>
      <p:ext uri="{BB962C8B-B14F-4D97-AF65-F5344CB8AC3E}">
        <p14:creationId xmlns:p14="http://schemas.microsoft.com/office/powerpoint/2010/main" val="3973455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9218"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656" y="-61504"/>
            <a:ext cx="11521280"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20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2290"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24" y="-30613"/>
            <a:ext cx="1097575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65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3314" name="Picture 2" descr="Image result for ire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7260"/>
            <a:ext cx="8820472" cy="4410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294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a:t>
            </a:r>
            <a:endParaRPr lang="ko-KR" altLang="en-US" dirty="0"/>
          </a:p>
        </p:txBody>
      </p:sp>
      <p:sp>
        <p:nvSpPr>
          <p:cNvPr id="3" name="내용 개체 틀 2"/>
          <p:cNvSpPr>
            <a:spLocks noGrp="1"/>
          </p:cNvSpPr>
          <p:nvPr>
            <p:ph idx="1"/>
          </p:nvPr>
        </p:nvSpPr>
        <p:spPr/>
        <p:txBody>
          <a:bodyPr>
            <a:normAutofit/>
          </a:bodyPr>
          <a:lstStyle/>
          <a:p>
            <a:r>
              <a:rPr lang="en-US" altLang="ko-KR" dirty="0" smtClean="0"/>
              <a:t>Saint Patrick was a Christian missionary.  </a:t>
            </a:r>
          </a:p>
          <a:p>
            <a:endParaRPr lang="en-US" altLang="ko-KR" dirty="0" smtClean="0"/>
          </a:p>
          <a:p>
            <a:r>
              <a:rPr lang="en-US" altLang="ko-KR" dirty="0" smtClean="0"/>
              <a:t>He is considered the patron saint of Ireland. </a:t>
            </a:r>
            <a:endParaRPr lang="en-US" altLang="ko-KR" dirty="0"/>
          </a:p>
          <a:p>
            <a:endParaRPr lang="en-US" altLang="ko-KR" dirty="0"/>
          </a:p>
          <a:p>
            <a:endParaRPr lang="en-US" altLang="ko-KR" dirty="0"/>
          </a:p>
          <a:p>
            <a:endParaRPr lang="ko-KR" altLang="en-US" dirty="0"/>
          </a:p>
        </p:txBody>
      </p:sp>
      <p:pic>
        <p:nvPicPr>
          <p:cNvPr id="3074" name="Picture 2" descr="Image result for st. patri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80112" y="2735091"/>
            <a:ext cx="3991371" cy="299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82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57200" y="409228"/>
            <a:ext cx="8229600" cy="3771636"/>
          </a:xfrm>
        </p:spPr>
        <p:txBody>
          <a:bodyPr/>
          <a:lstStyle/>
          <a:p>
            <a:pPr algn="r"/>
            <a:r>
              <a:rPr lang="en-US" altLang="ko-KR" dirty="0"/>
              <a:t>According to legend, he drove all of the snakes out of Ireland. </a:t>
            </a:r>
          </a:p>
          <a:p>
            <a:pPr algn="r"/>
            <a:endParaRPr lang="ko-KR" altLang="en-US" dirty="0"/>
          </a:p>
        </p:txBody>
      </p:sp>
      <p:pic>
        <p:nvPicPr>
          <p:cNvPr id="2050" name="Picture 2" descr="Related image"/>
          <p:cNvPicPr>
            <a:picLocks noChangeAspect="1" noChangeArrowheads="1"/>
          </p:cNvPicPr>
          <p:nvPr/>
        </p:nvPicPr>
        <p:blipFill>
          <a:blip r:embed="rId2">
            <a:clrChange>
              <a:clrFrom>
                <a:srgbClr val="9CDAE9"/>
              </a:clrFrom>
              <a:clrTo>
                <a:srgbClr val="9CDAE9">
                  <a:alpha val="0"/>
                </a:srgbClr>
              </a:clrTo>
            </a:clrChange>
            <a:extLst>
              <a:ext uri="{28A0092B-C50C-407E-A947-70E740481C1C}">
                <a14:useLocalDpi xmlns:a14="http://schemas.microsoft.com/office/drawing/2010/main" val="0"/>
              </a:ext>
            </a:extLst>
          </a:blip>
          <a:srcRect/>
          <a:stretch>
            <a:fillRect/>
          </a:stretch>
        </p:blipFill>
        <p:spPr bwMode="auto">
          <a:xfrm>
            <a:off x="-35074" y="1089619"/>
            <a:ext cx="619125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625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Symbols </a:t>
            </a:r>
            <a:endParaRPr lang="ko-KR" altLang="en-US" dirty="0"/>
          </a:p>
        </p:txBody>
      </p:sp>
      <p:pic>
        <p:nvPicPr>
          <p:cNvPr id="14340" name="Picture 4" descr="Image result for st. patrick's day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801" y="1273324"/>
            <a:ext cx="6200503" cy="4138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3865612"/>
            <a:ext cx="1697963" cy="18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7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 Symbols </a:t>
            </a:r>
            <a:endParaRPr lang="ko-KR" altLang="en-US" dirty="0"/>
          </a:p>
        </p:txBody>
      </p:sp>
      <p:pic>
        <p:nvPicPr>
          <p:cNvPr id="15362" name="4 leaf clover" descr="Image result for 4 leaf clove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280" y="1057300"/>
            <a:ext cx="2181552" cy="174348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shamrock" descr="Image resul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992833"/>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leprechaun" descr="Image result for leprechau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1310256"/>
            <a:ext cx="2744280" cy="2981065"/>
          </a:xfrm>
          <a:prstGeom prst="rect">
            <a:avLst/>
          </a:prstGeom>
          <a:noFill/>
          <a:extLst>
            <a:ext uri="{909E8E84-426E-40DD-AFC4-6F175D3DCCD1}">
              <a14:hiddenFill xmlns:a14="http://schemas.microsoft.com/office/drawing/2010/main">
                <a:solidFill>
                  <a:srgbClr val="FFFFFF"/>
                </a:solidFill>
              </a14:hiddenFill>
            </a:ext>
          </a:extLst>
        </p:spPr>
      </p:pic>
      <p:pic>
        <p:nvPicPr>
          <p:cNvPr id="15368" name="harp" descr="Image result for har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8144" y="3505572"/>
            <a:ext cx="318396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cross" descr="Image result for celtic cros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632" y="3289548"/>
            <a:ext cx="1937420" cy="1937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875" y="2643217"/>
            <a:ext cx="1255472" cy="707886"/>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Shamrock</a:t>
            </a:r>
          </a:p>
          <a:p>
            <a:pPr algn="ctr"/>
            <a:r>
              <a:rPr lang="en-US" altLang="ko-KR" sz="2000" dirty="0" smtClean="0">
                <a:effectLst>
                  <a:glow rad="292100">
                    <a:schemeClr val="bg1"/>
                  </a:glow>
                </a:effectLst>
                <a:latin typeface="Berlin Sans FB" pitchFamily="34" charset="0"/>
              </a:rPr>
              <a:t>(clover)</a:t>
            </a:r>
            <a:endParaRPr lang="ko-KR" altLang="en-US" sz="2000" dirty="0">
              <a:effectLst>
                <a:glow rad="292100">
                  <a:schemeClr val="bg1"/>
                </a:glow>
              </a:effectLst>
              <a:latin typeface="Berlin Sans FB" pitchFamily="34" charset="0"/>
            </a:endParaRPr>
          </a:p>
        </p:txBody>
      </p:sp>
      <p:sp>
        <p:nvSpPr>
          <p:cNvPr id="10" name="TextBox 9"/>
          <p:cNvSpPr txBox="1"/>
          <p:nvPr/>
        </p:nvSpPr>
        <p:spPr>
          <a:xfrm>
            <a:off x="7336513" y="2643217"/>
            <a:ext cx="1693092"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4-Leaf Clover </a:t>
            </a:r>
            <a:endParaRPr lang="ko-KR" altLang="en-US" sz="2000" dirty="0">
              <a:effectLst>
                <a:glow rad="292100">
                  <a:schemeClr val="bg1"/>
                </a:glow>
              </a:effectLst>
              <a:latin typeface="Berlin Sans FB" pitchFamily="34" charset="0"/>
            </a:endParaRPr>
          </a:p>
        </p:txBody>
      </p:sp>
      <p:sp>
        <p:nvSpPr>
          <p:cNvPr id="11" name="TextBox 10"/>
          <p:cNvSpPr txBox="1"/>
          <p:nvPr/>
        </p:nvSpPr>
        <p:spPr>
          <a:xfrm>
            <a:off x="3851920" y="4258258"/>
            <a:ext cx="1447832"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Leprechaun</a:t>
            </a:r>
          </a:p>
        </p:txBody>
      </p:sp>
      <p:sp>
        <p:nvSpPr>
          <p:cNvPr id="12" name="TextBox 11"/>
          <p:cNvSpPr txBox="1"/>
          <p:nvPr/>
        </p:nvSpPr>
        <p:spPr>
          <a:xfrm>
            <a:off x="1553321" y="5105517"/>
            <a:ext cx="1350050"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Celtic Cross</a:t>
            </a:r>
            <a:endParaRPr lang="ko-KR" altLang="en-US" sz="2000" dirty="0">
              <a:effectLst>
                <a:glow rad="292100">
                  <a:schemeClr val="bg1"/>
                </a:glow>
              </a:effectLst>
              <a:latin typeface="Berlin Sans FB" pitchFamily="34" charset="0"/>
            </a:endParaRPr>
          </a:p>
        </p:txBody>
      </p:sp>
      <p:sp>
        <p:nvSpPr>
          <p:cNvPr id="13" name="TextBox 12"/>
          <p:cNvSpPr txBox="1"/>
          <p:nvPr/>
        </p:nvSpPr>
        <p:spPr>
          <a:xfrm>
            <a:off x="6933999" y="5151684"/>
            <a:ext cx="805029" cy="400110"/>
          </a:xfrm>
          <a:prstGeom prst="rect">
            <a:avLst/>
          </a:prstGeom>
          <a:noFill/>
        </p:spPr>
        <p:txBody>
          <a:bodyPr wrap="none" rtlCol="0">
            <a:spAutoFit/>
          </a:bodyPr>
          <a:lstStyle/>
          <a:p>
            <a:pPr algn="ctr"/>
            <a:r>
              <a:rPr lang="en-US" altLang="ko-KR" sz="2000" dirty="0" smtClean="0">
                <a:effectLst>
                  <a:glow rad="292100">
                    <a:schemeClr val="bg1"/>
                  </a:glow>
                </a:effectLst>
                <a:latin typeface="Berlin Sans FB" pitchFamily="34" charset="0"/>
              </a:rPr>
              <a:t>Harp </a:t>
            </a:r>
            <a:endParaRPr lang="ko-KR" altLang="en-US" sz="2000" dirty="0">
              <a:effectLst>
                <a:glow rad="292100">
                  <a:schemeClr val="bg1"/>
                </a:glow>
              </a:effectLst>
              <a:latin typeface="Berlin Sans FB" pitchFamily="34" charset="0"/>
            </a:endParaRPr>
          </a:p>
        </p:txBody>
      </p:sp>
    </p:spTree>
    <p:extLst>
      <p:ext uri="{BB962C8B-B14F-4D97-AF65-F5344CB8AC3E}">
        <p14:creationId xmlns:p14="http://schemas.microsoft.com/office/powerpoint/2010/main" val="3292848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364"/>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nextCondLst>
                <p:cond evt="onClick" delay="0">
                  <p:tgtEl>
                    <p:spTgt spid="15364"/>
                  </p:tgtEl>
                </p:cond>
              </p:nextCondLst>
            </p:seq>
            <p:seq concurrent="1" nextAc="seek">
              <p:cTn id="8" restart="whenNotActive" fill="hold" evtFilter="cancelBubble" nodeType="interactiveSeq">
                <p:stCondLst>
                  <p:cond evt="onClick" delay="0">
                    <p:tgtEl>
                      <p:spTgt spid="15366"/>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childTnLst>
                          </p:cTn>
                        </p:par>
                      </p:childTnLst>
                    </p:cTn>
                  </p:par>
                </p:childTnLst>
              </p:cTn>
              <p:nextCondLst>
                <p:cond evt="onClick" delay="0">
                  <p:tgtEl>
                    <p:spTgt spid="15366"/>
                  </p:tgtEl>
                </p:cond>
              </p:nextCondLst>
            </p:seq>
            <p:seq concurrent="1" nextAc="seek">
              <p:cTn id="14" restart="whenNotActive" fill="hold" evtFilter="cancelBubble" nodeType="interactiveSeq">
                <p:stCondLst>
                  <p:cond evt="onClick" delay="0">
                    <p:tgtEl>
                      <p:spTgt spid="15362"/>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Vertical)">
                                      <p:cBhvr>
                                        <p:cTn id="19" dur="500"/>
                                        <p:tgtEl>
                                          <p:spTgt spid="10"/>
                                        </p:tgtEl>
                                      </p:cBhvr>
                                    </p:animEffect>
                                  </p:childTnLst>
                                </p:cTn>
                              </p:par>
                            </p:childTnLst>
                          </p:cTn>
                        </p:par>
                      </p:childTnLst>
                    </p:cTn>
                  </p:par>
                </p:childTnLst>
              </p:cTn>
              <p:nextCondLst>
                <p:cond evt="onClick" delay="0">
                  <p:tgtEl>
                    <p:spTgt spid="15362"/>
                  </p:tgtEl>
                </p:cond>
              </p:nextCondLst>
            </p:seq>
            <p:seq concurrent="1" nextAc="seek">
              <p:cTn id="20" restart="whenNotActive" fill="hold" evtFilter="cancelBubble" nodeType="interactiveSeq">
                <p:stCondLst>
                  <p:cond evt="onClick" delay="0">
                    <p:tgtEl>
                      <p:spTgt spid="15370"/>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outVertical)">
                                      <p:cBhvr>
                                        <p:cTn id="25" dur="500"/>
                                        <p:tgtEl>
                                          <p:spTgt spid="12"/>
                                        </p:tgtEl>
                                      </p:cBhvr>
                                    </p:animEffect>
                                  </p:childTnLst>
                                </p:cTn>
                              </p:par>
                            </p:childTnLst>
                          </p:cTn>
                        </p:par>
                      </p:childTnLst>
                    </p:cTn>
                  </p:par>
                </p:childTnLst>
              </p:cTn>
              <p:nextCondLst>
                <p:cond evt="onClick" delay="0">
                  <p:tgtEl>
                    <p:spTgt spid="15370"/>
                  </p:tgtEl>
                </p:cond>
              </p:nextCondLst>
            </p:seq>
            <p:seq concurrent="1" nextAc="seek">
              <p:cTn id="26" restart="whenNotActive" fill="hold" evtFilter="cancelBubble" nodeType="interactiveSeq">
                <p:stCondLst>
                  <p:cond evt="onClick" delay="0">
                    <p:tgtEl>
                      <p:spTgt spid="15368"/>
                    </p:tgtEl>
                  </p:cond>
                </p:stCondLst>
                <p:endSync evt="end" delay="0">
                  <p:rtn val="all"/>
                </p:endSync>
                <p:childTnLst>
                  <p:par>
                    <p:cTn id="27" fill="hold">
                      <p:stCondLst>
                        <p:cond delay="0"/>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outVertical)">
                                      <p:cBhvr>
                                        <p:cTn id="31" dur="500"/>
                                        <p:tgtEl>
                                          <p:spTgt spid="13"/>
                                        </p:tgtEl>
                                      </p:cBhvr>
                                    </p:animEffect>
                                  </p:childTnLst>
                                </p:cTn>
                              </p:par>
                            </p:childTnLst>
                          </p:cTn>
                        </p:par>
                      </p:childTnLst>
                    </p:cTn>
                  </p:par>
                </p:childTnLst>
              </p:cTn>
              <p:nextCondLst>
                <p:cond evt="onClick" delay="0">
                  <p:tgtEl>
                    <p:spTgt spid="15368"/>
                  </p:tgtEl>
                </p:cond>
              </p:nextCondLst>
            </p:seq>
          </p:childTnLst>
        </p:cTn>
      </p:par>
    </p:tnLst>
    <p:bldLst>
      <p:bldP spid="3"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a:t>
            </a:r>
            <a:endParaRPr lang="ko-KR" altLang="en-US" dirty="0"/>
          </a:p>
        </p:txBody>
      </p:sp>
      <p:sp>
        <p:nvSpPr>
          <p:cNvPr id="3" name="내용 개체 틀 2"/>
          <p:cNvSpPr>
            <a:spLocks noGrp="1"/>
          </p:cNvSpPr>
          <p:nvPr>
            <p:ph idx="1"/>
          </p:nvPr>
        </p:nvSpPr>
        <p:spPr/>
        <p:txBody>
          <a:bodyPr/>
          <a:lstStyle/>
          <a:p>
            <a:r>
              <a:rPr lang="en-US" altLang="ko-KR" dirty="0" smtClean="0"/>
              <a:t>Listen and choose the correct words</a:t>
            </a:r>
          </a:p>
          <a:p>
            <a:endParaRPr lang="en-US" altLang="ko-KR" dirty="0"/>
          </a:p>
          <a:p>
            <a:pPr marL="0" indent="0" algn="ctr">
              <a:buNone/>
            </a:pPr>
            <a:r>
              <a:rPr lang="en-US" altLang="ko-KR" sz="1800" dirty="0">
                <a:hlinkClick r:id="rId2"/>
              </a:rPr>
              <a:t>https://</a:t>
            </a:r>
            <a:r>
              <a:rPr lang="en-US" altLang="ko-KR" sz="1800" dirty="0" smtClean="0">
                <a:hlinkClick r:id="rId2"/>
              </a:rPr>
              <a:t>eslholidaylessons.com/03/saint_patricks_day.html</a:t>
            </a:r>
            <a:endParaRPr lang="en-US" altLang="ko-KR" sz="1800" dirty="0" smtClean="0"/>
          </a:p>
          <a:p>
            <a:pPr marL="0" indent="0" algn="ctr">
              <a:buNone/>
            </a:pPr>
            <a:r>
              <a:rPr lang="en-US" altLang="ko-KR" dirty="0" smtClean="0"/>
              <a:t> </a:t>
            </a:r>
            <a:endParaRPr lang="ko-KR" altLang="en-US" dirty="0"/>
          </a:p>
        </p:txBody>
      </p:sp>
    </p:spTree>
    <p:extLst>
      <p:ext uri="{BB962C8B-B14F-4D97-AF65-F5344CB8AC3E}">
        <p14:creationId xmlns:p14="http://schemas.microsoft.com/office/powerpoint/2010/main" val="12581999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내용 개체 틀 3"/>
          <p:cNvGraphicFramePr>
            <a:graphicFrameLocks noGrp="1"/>
          </p:cNvGraphicFramePr>
          <p:nvPr>
            <p:ph idx="1"/>
            <p:extLst>
              <p:ext uri="{D42A27DB-BD31-4B8C-83A1-F6EECF244321}">
                <p14:modId xmlns:p14="http://schemas.microsoft.com/office/powerpoint/2010/main" val="2893584298"/>
              </p:ext>
            </p:extLst>
          </p:nvPr>
        </p:nvGraphicFramePr>
        <p:xfrm>
          <a:off x="467544" y="301522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a:t>
                      </a:r>
                    </a:p>
                  </a:txBody>
                  <a:tcPr marL="0" marR="0" marT="0" marB="0">
                    <a:lnL>
                      <a:noFill/>
                    </a:lnL>
                    <a:lnR>
                      <a:noFill/>
                    </a:lnR>
                    <a:lnT>
                      <a:noFill/>
                    </a:lnT>
                    <a:lnB>
                      <a:noFill/>
                    </a:lnB>
                  </a:tcPr>
                </a:tc>
                <a:tc>
                  <a:txBody>
                    <a:bodyPr/>
                    <a:lstStyle/>
                    <a:p>
                      <a:r>
                        <a:rPr lang="en-US" dirty="0"/>
                        <a:t>(a)</a:t>
                      </a:r>
                    </a:p>
                  </a:txBody>
                  <a:tcPr marL="0" marR="0" marT="0" marB="0">
                    <a:lnL>
                      <a:noFill/>
                    </a:lnL>
                    <a:lnR>
                      <a:noFill/>
                    </a:lnR>
                    <a:lnT>
                      <a:noFill/>
                    </a:lnT>
                    <a:lnB>
                      <a:noFill/>
                    </a:lnB>
                  </a:tcPr>
                </a:tc>
                <a:tc>
                  <a:txBody>
                    <a:bodyPr/>
                    <a:lstStyle/>
                    <a:p>
                      <a:r>
                        <a:rPr lang="en-US"/>
                        <a:t>celebrate</a:t>
                      </a:r>
                    </a:p>
                  </a:txBody>
                  <a:tcPr marL="0" marR="0" marT="0" marB="0">
                    <a:lnL>
                      <a:noFill/>
                    </a:lnL>
                    <a:lnR>
                      <a:noFill/>
                    </a:lnR>
                    <a:lnT>
                      <a:noFill/>
                    </a:lnT>
                    <a:lnB>
                      <a:noFill/>
                    </a:lnB>
                  </a:tcPr>
                </a:tc>
                <a:tc>
                  <a:txBody>
                    <a:bodyPr/>
                    <a:lstStyle/>
                    <a:p>
                      <a:r>
                        <a:rPr lang="en-US" dirty="0"/>
                        <a:t>(b)</a:t>
                      </a:r>
                    </a:p>
                  </a:txBody>
                  <a:tcPr marL="0" marR="0" marT="0" marB="0">
                    <a:lnL>
                      <a:noFill/>
                    </a:lnL>
                    <a:lnR>
                      <a:noFill/>
                    </a:lnR>
                    <a:lnT>
                      <a:noFill/>
                    </a:lnT>
                    <a:lnB>
                      <a:noFill/>
                    </a:lnB>
                  </a:tcPr>
                </a:tc>
                <a:tc>
                  <a:txBody>
                    <a:bodyPr/>
                    <a:lstStyle/>
                    <a:p>
                      <a:r>
                        <a:rPr lang="en-US" dirty="0"/>
                        <a:t>celebrations</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celebration</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celebrated</a:t>
                      </a:r>
                    </a:p>
                  </a:txBody>
                  <a:tcPr marL="0" marR="0" marT="0" marB="0">
                    <a:lnL>
                      <a:noFill/>
                    </a:lnL>
                    <a:lnR>
                      <a:noFill/>
                    </a:lnR>
                    <a:lnT>
                      <a:noFill/>
                    </a:lnT>
                    <a:lnB>
                      <a:noFill/>
                    </a:lnB>
                  </a:tcPr>
                </a:tc>
              </a:tr>
            </a:tbl>
          </a:graphicData>
        </a:graphic>
      </p:graphicFrame>
      <p:sp>
        <p:nvSpPr>
          <p:cNvPr id="5" name="직사각형 4"/>
          <p:cNvSpPr/>
          <p:nvPr/>
        </p:nvSpPr>
        <p:spPr>
          <a:xfrm>
            <a:off x="0" y="0"/>
            <a:ext cx="9144000" cy="2585323"/>
          </a:xfrm>
          <a:prstGeom prst="rect">
            <a:avLst/>
          </a:prstGeom>
        </p:spPr>
        <p:txBody>
          <a:bodyPr wrap="square" anchor="ctr">
            <a:spAutoFit/>
          </a:bodyPr>
          <a:lstStyle/>
          <a:p>
            <a:r>
              <a:rPr lang="en-US" altLang="ko-KR" dirty="0">
                <a:latin typeface="Arial Unicode MS" pitchFamily="50" charset="-127"/>
                <a:ea typeface="Arial Unicode MS" pitchFamily="50" charset="-127"/>
                <a:cs typeface="Arial Unicode MS" pitchFamily="50" charset="-127"/>
              </a:rPr>
              <a:t>	</a:t>
            </a:r>
            <a:r>
              <a:rPr lang="en-US" altLang="ko-KR" dirty="0" smtClean="0">
                <a:latin typeface="Arial Unicode MS" pitchFamily="50" charset="-127"/>
                <a:ea typeface="Arial Unicode MS" pitchFamily="50" charset="-127"/>
                <a:cs typeface="Arial Unicode MS" pitchFamily="50" charset="-127"/>
              </a:rPr>
              <a:t>Saint </a:t>
            </a:r>
            <a:r>
              <a:rPr lang="en-US" altLang="ko-KR" dirty="0">
                <a:latin typeface="Arial Unicode MS" pitchFamily="50" charset="-127"/>
                <a:ea typeface="Arial Unicode MS" pitchFamily="50" charset="-127"/>
                <a:cs typeface="Arial Unicode MS" pitchFamily="50" charset="-127"/>
              </a:rPr>
              <a:t>Patrick's Day, March 17, is an annual (1) ____ of the patron saint of Ireland. It is a national holiday in Ireland, and millions of Irish people all over the world where there are Irish (2) ____ celebrate. Celebrations are based on all (3) ____ Irish and the </a:t>
            </a:r>
            <a:r>
              <a:rPr lang="en-US" altLang="ko-KR" dirty="0" smtClean="0">
                <a:latin typeface="Arial Unicode MS" pitchFamily="50" charset="-127"/>
                <a:ea typeface="Arial Unicode MS" pitchFamily="50" charset="-127"/>
                <a:cs typeface="Arial Unicode MS" pitchFamily="50" charset="-127"/>
              </a:rPr>
              <a:t>color </a:t>
            </a:r>
            <a:r>
              <a:rPr lang="en-US" altLang="ko-KR" dirty="0">
                <a:latin typeface="Arial Unicode MS" pitchFamily="50" charset="-127"/>
                <a:ea typeface="Arial Unicode MS" pitchFamily="50" charset="-127"/>
                <a:cs typeface="Arial Unicode MS" pitchFamily="50" charset="-127"/>
              </a:rPr>
              <a:t>green. City authorities in Chicago even (4) ____ the city’s river green for this day. Many people wear green clothes, eat Irish food and drink the Irish drink Guinness, which many bars also try and dye green. There are also traditional St Patrick’s Day parades. The (5) ____ in Dublin is spread over five days and attracts half a million people. The New York parade is the largest, with two million spectators. Many people with (6) ____ Irish connections celebrate and declare themselves Irish for a day</a:t>
            </a:r>
            <a:r>
              <a:rPr lang="en-US" altLang="ko-KR" dirty="0" smtClean="0">
                <a:latin typeface="Arial Unicode MS" pitchFamily="50" charset="-127"/>
                <a:ea typeface="Arial Unicode MS" pitchFamily="50" charset="-127"/>
                <a:cs typeface="Arial Unicode MS" pitchFamily="50" charset="-127"/>
              </a:rPr>
              <a:t>.</a:t>
            </a:r>
            <a:endParaRPr lang="en-US" altLang="ko-KR" dirty="0">
              <a:latin typeface="Arial Unicode MS" pitchFamily="50" charset="-127"/>
              <a:ea typeface="Arial Unicode MS" pitchFamily="50" charset="-127"/>
              <a:cs typeface="Arial Unicode MS" pitchFamily="50" charset="-127"/>
            </a:endParaRPr>
          </a:p>
        </p:txBody>
      </p:sp>
      <p:graphicFrame>
        <p:nvGraphicFramePr>
          <p:cNvPr id="6" name="표 5"/>
          <p:cNvGraphicFramePr>
            <a:graphicFrameLocks noGrp="1"/>
          </p:cNvGraphicFramePr>
          <p:nvPr>
            <p:extLst>
              <p:ext uri="{D42A27DB-BD31-4B8C-83A1-F6EECF244321}">
                <p14:modId xmlns:p14="http://schemas.microsoft.com/office/powerpoint/2010/main" val="531511030"/>
              </p:ext>
            </p:extLst>
          </p:nvPr>
        </p:nvGraphicFramePr>
        <p:xfrm>
          <a:off x="467436" y="3433564"/>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2.</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communities</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community</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commune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communal</a:t>
                      </a:r>
                    </a:p>
                  </a:txBody>
                  <a:tcPr marL="0" marR="0" marT="0" marB="0">
                    <a:lnL>
                      <a:noFill/>
                    </a:lnL>
                    <a:lnR>
                      <a:noFill/>
                    </a:lnR>
                    <a:lnT>
                      <a:noFill/>
                    </a:lnT>
                    <a:lnB>
                      <a:noFill/>
                    </a:lnB>
                  </a:tcPr>
                </a:tc>
              </a:tr>
            </a:tbl>
          </a:graphicData>
        </a:graphic>
      </p:graphicFrame>
      <p:sp>
        <p:nvSpPr>
          <p:cNvPr id="8" name="Rectangle 1"/>
          <p:cNvSpPr>
            <a:spLocks noChangeArrowheads="1"/>
          </p:cNvSpPr>
          <p:nvPr/>
        </p:nvSpPr>
        <p:spPr bwMode="auto">
          <a:xfrm>
            <a:off x="539750" y="2898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ko-KR" sz="1800" b="0" i="0" u="none" strike="noStrike" cap="none" normalizeH="0" baseline="0" smtClean="0">
                <a:ln>
                  <a:noFill/>
                </a:ln>
                <a:solidFill>
                  <a:schemeClr val="tx1"/>
                </a:solidFill>
                <a:effectLst/>
                <a:latin typeface="굴림" charset="-127"/>
                <a:ea typeface="굴림" charset="-127"/>
                <a:cs typeface="굴림" charset="-127"/>
              </a:rPr>
              <a:t/>
            </a:r>
            <a:br>
              <a:rPr kumimoji="1" lang="ko-KR" altLang="ko-KR" sz="1800" b="0" i="0" u="none" strike="noStrike" cap="none" normalizeH="0" baseline="0" smtClean="0">
                <a:ln>
                  <a:noFill/>
                </a:ln>
                <a:solidFill>
                  <a:schemeClr val="tx1"/>
                </a:solidFill>
                <a:effectLst/>
                <a:latin typeface="굴림" charset="-127"/>
                <a:ea typeface="굴림" charset="-127"/>
                <a:cs typeface="굴림" charset="-127"/>
              </a:rPr>
            </a:br>
            <a:endParaRPr kumimoji="1" lang="ko-KR" altLang="ko-KR" sz="1800" b="0" i="0" u="none" strike="noStrike" cap="none" normalizeH="0" baseline="0" smtClean="0">
              <a:ln>
                <a:noFill/>
              </a:ln>
              <a:solidFill>
                <a:schemeClr val="tx1"/>
              </a:solidFill>
              <a:effectLst/>
              <a:latin typeface="굴림" charset="-127"/>
              <a:ea typeface="굴림" charset="-127"/>
              <a:cs typeface="굴림" charset="-127"/>
            </a:endParaRPr>
          </a:p>
        </p:txBody>
      </p:sp>
      <p:graphicFrame>
        <p:nvGraphicFramePr>
          <p:cNvPr id="9" name="표 8"/>
          <p:cNvGraphicFramePr>
            <a:graphicFrameLocks noGrp="1"/>
          </p:cNvGraphicFramePr>
          <p:nvPr>
            <p:extLst>
              <p:ext uri="{D42A27DB-BD31-4B8C-83A1-F6EECF244321}">
                <p14:modId xmlns:p14="http://schemas.microsoft.com/office/powerpoint/2010/main" val="3874899146"/>
              </p:ext>
            </p:extLst>
          </p:nvPr>
        </p:nvGraphicFramePr>
        <p:xfrm>
          <a:off x="467544" y="3865612"/>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3.</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thing</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thingy</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things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err="1"/>
                        <a:t>thingamy</a:t>
                      </a:r>
                      <a:endParaRPr lang="en-US" dirty="0"/>
                    </a:p>
                  </a:txBody>
                  <a:tcPr marL="0" marR="0" marT="0" marB="0">
                    <a:lnL>
                      <a:noFill/>
                    </a:lnL>
                    <a:lnR>
                      <a:noFill/>
                    </a:lnR>
                    <a:lnT>
                      <a:noFill/>
                    </a:lnT>
                    <a:lnB>
                      <a:noFill/>
                    </a:lnB>
                  </a:tcPr>
                </a:tc>
              </a:tr>
            </a:tbl>
          </a:graphicData>
        </a:graphic>
      </p:graphicFrame>
      <p:graphicFrame>
        <p:nvGraphicFramePr>
          <p:cNvPr id="10" name="표 9"/>
          <p:cNvGraphicFramePr>
            <a:graphicFrameLocks noGrp="1"/>
          </p:cNvGraphicFramePr>
          <p:nvPr>
            <p:extLst>
              <p:ext uri="{D42A27DB-BD31-4B8C-83A1-F6EECF244321}">
                <p14:modId xmlns:p14="http://schemas.microsoft.com/office/powerpoint/2010/main" val="2804960524"/>
              </p:ext>
            </p:extLst>
          </p:nvPr>
        </p:nvGraphicFramePr>
        <p:xfrm>
          <a:off x="467544" y="4311372"/>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4.</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die</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died</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dyed</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dye</a:t>
                      </a:r>
                    </a:p>
                  </a:txBody>
                  <a:tcPr marL="0" marR="0" marT="0" marB="0">
                    <a:lnL>
                      <a:noFill/>
                    </a:lnL>
                    <a:lnR>
                      <a:noFill/>
                    </a:lnR>
                    <a:lnT>
                      <a:noFill/>
                    </a:lnT>
                    <a:lnB>
                      <a:noFill/>
                    </a:lnB>
                  </a:tcPr>
                </a:tc>
              </a:tr>
            </a:tbl>
          </a:graphicData>
        </a:graphic>
      </p:graphicFrame>
      <p:graphicFrame>
        <p:nvGraphicFramePr>
          <p:cNvPr id="11" name="표 10"/>
          <p:cNvGraphicFramePr>
            <a:graphicFrameLocks noGrp="1"/>
          </p:cNvGraphicFramePr>
          <p:nvPr>
            <p:extLst>
              <p:ext uri="{D42A27DB-BD31-4B8C-83A1-F6EECF244321}">
                <p14:modId xmlns:p14="http://schemas.microsoft.com/office/powerpoint/2010/main" val="3827084598"/>
              </p:ext>
            </p:extLst>
          </p:nvPr>
        </p:nvGraphicFramePr>
        <p:xfrm>
          <a:off x="467436" y="4743420"/>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5.</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this</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one</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ones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that</a:t>
                      </a:r>
                    </a:p>
                  </a:txBody>
                  <a:tcPr marL="0" marR="0" marT="0" marB="0">
                    <a:lnL>
                      <a:noFill/>
                    </a:lnL>
                    <a:lnR>
                      <a:noFill/>
                    </a:lnR>
                    <a:lnT>
                      <a:noFill/>
                    </a:lnT>
                    <a:lnB>
                      <a:noFill/>
                    </a:lnB>
                  </a:tcP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1391645933"/>
              </p:ext>
            </p:extLst>
          </p:nvPr>
        </p:nvGraphicFramePr>
        <p:xfrm>
          <a:off x="467436" y="517546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a:t>6.</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no</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non</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know</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now</a:t>
                      </a:r>
                    </a:p>
                  </a:txBody>
                  <a:tcPr marL="0" marR="0" marT="0" marB="0">
                    <a:lnL>
                      <a:noFill/>
                    </a:lnL>
                    <a:lnR>
                      <a:noFill/>
                    </a:lnR>
                    <a:lnT>
                      <a:noFill/>
                    </a:lnT>
                    <a:lnB>
                      <a:noFill/>
                    </a:lnB>
                  </a:tcPr>
                </a:tc>
              </a:tr>
            </a:tbl>
          </a:graphicData>
        </a:graphic>
      </p:graphicFrame>
      <p:sp>
        <p:nvSpPr>
          <p:cNvPr id="3" name="액자 2"/>
          <p:cNvSpPr/>
          <p:nvPr/>
        </p:nvSpPr>
        <p:spPr>
          <a:xfrm>
            <a:off x="4788024" y="292950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3" name="액자 12"/>
          <p:cNvSpPr/>
          <p:nvPr/>
        </p:nvSpPr>
        <p:spPr>
          <a:xfrm>
            <a:off x="899592" y="3361556"/>
            <a:ext cx="2016224"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4" name="액자 13"/>
          <p:cNvSpPr/>
          <p:nvPr/>
        </p:nvSpPr>
        <p:spPr>
          <a:xfrm>
            <a:off x="4752096" y="3793604"/>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5" name="액자 14"/>
          <p:cNvSpPr/>
          <p:nvPr/>
        </p:nvSpPr>
        <p:spPr>
          <a:xfrm>
            <a:off x="6653200" y="4225652"/>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6" name="액자 15"/>
          <p:cNvSpPr/>
          <p:nvPr/>
        </p:nvSpPr>
        <p:spPr>
          <a:xfrm>
            <a:off x="2908800" y="4657700"/>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7" name="액자 16"/>
          <p:cNvSpPr/>
          <p:nvPr/>
        </p:nvSpPr>
        <p:spPr>
          <a:xfrm>
            <a:off x="899592" y="508974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349889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St. Patrick’s Day</a:t>
            </a:r>
            <a:endParaRPr lang="ko-KR" altLang="en-US" b="1" dirty="0"/>
          </a:p>
        </p:txBody>
      </p:sp>
      <p:pic>
        <p:nvPicPr>
          <p:cNvPr id="2050" name="Picture 2" descr="Image result for st. patrick's day th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3404"/>
            <a:ext cx="9157715" cy="372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40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0" y="-1"/>
            <a:ext cx="9144000" cy="2585323"/>
          </a:xfrm>
          <a:prstGeom prst="rect">
            <a:avLst/>
          </a:prstGeom>
        </p:spPr>
        <p:txBody>
          <a:bodyPr wrap="square" anchor="ctr">
            <a:spAutoFit/>
          </a:bodyPr>
          <a:lstStyle/>
          <a:p>
            <a:r>
              <a:rPr lang="en-US" altLang="ko-KR" dirty="0">
                <a:latin typeface="Arial Unicode MS" pitchFamily="50" charset="-127"/>
                <a:ea typeface="Arial Unicode MS" pitchFamily="50" charset="-127"/>
                <a:cs typeface="Arial Unicode MS" pitchFamily="50" charset="-127"/>
              </a:rPr>
              <a:t>	Saint Patrick was a Christian missionary. Some (7) ____ say he was born in England, while others believe he was Italian. Most agree he lived in the fifth century. When he was sixteen, he was captured and taken as a (8) ____ to Ireland. He lived as a slave for six years before (9) ____. He joined the church to train as a priest and became a missionary in the north and west of Ireland. Legend has it that Patrick (10) ____ all the snakes out of Ireland. There are many other legends about Patrick that have cemented him as a key part of Irish culture. March 17 is (11) ____ to be the date of his death. Unlike other saints, Patrick was never canonized by a Pope, although most Christian churches (12) ____ him as a “Saint in Heaven</a:t>
            </a:r>
            <a:r>
              <a:rPr lang="en-US" altLang="ko-KR" dirty="0" smtClean="0">
                <a:latin typeface="Arial Unicode MS" pitchFamily="50" charset="-127"/>
                <a:ea typeface="Arial Unicode MS" pitchFamily="50" charset="-127"/>
                <a:cs typeface="Arial Unicode MS" pitchFamily="50" charset="-127"/>
              </a:rPr>
              <a:t>”.</a:t>
            </a:r>
            <a:endParaRPr lang="en-US" altLang="ko-KR" dirty="0">
              <a:latin typeface="Arial Unicode MS" pitchFamily="50" charset="-127"/>
              <a:ea typeface="Arial Unicode MS" pitchFamily="50" charset="-127"/>
              <a:cs typeface="Arial Unicode MS" pitchFamily="50" charset="-127"/>
            </a:endParaRPr>
          </a:p>
        </p:txBody>
      </p:sp>
      <p:graphicFrame>
        <p:nvGraphicFramePr>
          <p:cNvPr id="3" name="표 2"/>
          <p:cNvGraphicFramePr>
            <a:graphicFrameLocks noGrp="1"/>
          </p:cNvGraphicFramePr>
          <p:nvPr>
            <p:extLst>
              <p:ext uri="{D42A27DB-BD31-4B8C-83A1-F6EECF244321}">
                <p14:modId xmlns:p14="http://schemas.microsoft.com/office/powerpoint/2010/main" val="3149487576"/>
              </p:ext>
            </p:extLst>
          </p:nvPr>
        </p:nvGraphicFramePr>
        <p:xfrm>
          <a:off x="539498" y="292950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7.</a:t>
                      </a:r>
                    </a:p>
                  </a:txBody>
                  <a:tcPr marL="0" marR="0" marT="0" marB="0">
                    <a:lnL>
                      <a:noFill/>
                    </a:lnL>
                    <a:lnR>
                      <a:noFill/>
                    </a:lnR>
                    <a:lnT>
                      <a:noFill/>
                    </a:lnT>
                    <a:lnB>
                      <a:noFill/>
                    </a:lnB>
                  </a:tcPr>
                </a:tc>
                <a:tc>
                  <a:txBody>
                    <a:bodyPr/>
                    <a:lstStyle/>
                    <a:p>
                      <a:r>
                        <a:rPr lang="en-US" dirty="0"/>
                        <a:t>(a)</a:t>
                      </a:r>
                    </a:p>
                  </a:txBody>
                  <a:tcPr marL="0" marR="0" marT="0" marB="0">
                    <a:lnL>
                      <a:noFill/>
                    </a:lnL>
                    <a:lnR>
                      <a:noFill/>
                    </a:lnR>
                    <a:lnT>
                      <a:noFill/>
                    </a:lnT>
                    <a:lnB>
                      <a:noFill/>
                    </a:lnB>
                  </a:tcPr>
                </a:tc>
                <a:tc>
                  <a:txBody>
                    <a:bodyPr/>
                    <a:lstStyle/>
                    <a:p>
                      <a:r>
                        <a:rPr lang="en-US" dirty="0"/>
                        <a:t>scholarly</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scholars</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scholar</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school</a:t>
                      </a:r>
                    </a:p>
                  </a:txBody>
                  <a:tcPr marL="0" marR="0" marT="0" marB="0">
                    <a:lnL>
                      <a:noFill/>
                    </a:lnL>
                    <a:lnR>
                      <a:noFill/>
                    </a:lnR>
                    <a:lnT>
                      <a:noFill/>
                    </a:lnT>
                    <a:lnB>
                      <a:noFill/>
                    </a:lnB>
                  </a:tcPr>
                </a:tc>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1307663786"/>
              </p:ext>
            </p:extLst>
          </p:nvPr>
        </p:nvGraphicFramePr>
        <p:xfrm>
          <a:off x="539498" y="336155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8.</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slavery</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slaved</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slave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slaving</a:t>
                      </a:r>
                    </a:p>
                  </a:txBody>
                  <a:tcPr marL="0" marR="0" marT="0" marB="0">
                    <a:lnL>
                      <a:noFill/>
                    </a:lnL>
                    <a:lnR>
                      <a:noFill/>
                    </a:lnR>
                    <a:lnT>
                      <a:noFill/>
                    </a:lnT>
                    <a:lnB>
                      <a:noFill/>
                    </a:lnB>
                  </a:tcPr>
                </a:tc>
              </a:tr>
            </a:tbl>
          </a:graphicData>
        </a:graphic>
      </p:graphicFrame>
      <p:graphicFrame>
        <p:nvGraphicFramePr>
          <p:cNvPr id="13" name="표 12"/>
          <p:cNvGraphicFramePr>
            <a:graphicFrameLocks noGrp="1"/>
          </p:cNvGraphicFramePr>
          <p:nvPr>
            <p:extLst>
              <p:ext uri="{D42A27DB-BD31-4B8C-83A1-F6EECF244321}">
                <p14:modId xmlns:p14="http://schemas.microsoft.com/office/powerpoint/2010/main" val="2247686945"/>
              </p:ext>
            </p:extLst>
          </p:nvPr>
        </p:nvGraphicFramePr>
        <p:xfrm>
          <a:off x="539444" y="3735308"/>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9.</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escaped</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escapist</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escape</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escaping</a:t>
                      </a:r>
                    </a:p>
                  </a:txBody>
                  <a:tcPr marL="0" marR="0" marT="0" marB="0">
                    <a:lnL>
                      <a:noFill/>
                    </a:lnL>
                    <a:lnR>
                      <a:noFill/>
                    </a:lnR>
                    <a:lnT>
                      <a:noFill/>
                    </a:lnT>
                    <a:lnB>
                      <a:noFill/>
                    </a:lnB>
                  </a:tcPr>
                </a:tc>
              </a:tr>
            </a:tbl>
          </a:graphicData>
        </a:graphic>
      </p:graphicFrame>
      <p:graphicFrame>
        <p:nvGraphicFramePr>
          <p:cNvPr id="14" name="표 13"/>
          <p:cNvGraphicFramePr>
            <a:graphicFrameLocks noGrp="1"/>
          </p:cNvGraphicFramePr>
          <p:nvPr>
            <p:extLst>
              <p:ext uri="{D42A27DB-BD31-4B8C-83A1-F6EECF244321}">
                <p14:modId xmlns:p14="http://schemas.microsoft.com/office/powerpoint/2010/main" val="1009535332"/>
              </p:ext>
            </p:extLst>
          </p:nvPr>
        </p:nvGraphicFramePr>
        <p:xfrm>
          <a:off x="539444" y="4153644"/>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10.</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drive</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drove</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driven</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driver</a:t>
                      </a:r>
                    </a:p>
                  </a:txBody>
                  <a:tcPr marL="0" marR="0" marT="0" marB="0">
                    <a:lnL>
                      <a:noFill/>
                    </a:lnL>
                    <a:lnR>
                      <a:noFill/>
                    </a:lnR>
                    <a:lnT>
                      <a:noFill/>
                    </a:lnT>
                    <a:lnB>
                      <a:noFill/>
                    </a:lnB>
                  </a:tcPr>
                </a:tc>
              </a:tr>
            </a:tbl>
          </a:graphicData>
        </a:graphic>
      </p:graphicFrame>
      <p:graphicFrame>
        <p:nvGraphicFramePr>
          <p:cNvPr id="15" name="표 14"/>
          <p:cNvGraphicFramePr>
            <a:graphicFrameLocks noGrp="1"/>
          </p:cNvGraphicFramePr>
          <p:nvPr>
            <p:extLst>
              <p:ext uri="{D42A27DB-BD31-4B8C-83A1-F6EECF244321}">
                <p14:modId xmlns:p14="http://schemas.microsoft.com/office/powerpoint/2010/main" val="2885463799"/>
              </p:ext>
            </p:extLst>
          </p:nvPr>
        </p:nvGraphicFramePr>
        <p:xfrm>
          <a:off x="539498" y="452739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11.</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dirty="0"/>
                        <a:t>belief</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believer</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believing</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believed</a:t>
                      </a:r>
                    </a:p>
                  </a:txBody>
                  <a:tcPr marL="0" marR="0" marT="0" marB="0">
                    <a:lnL>
                      <a:noFill/>
                    </a:lnL>
                    <a:lnR>
                      <a:noFill/>
                    </a:lnR>
                    <a:lnT>
                      <a:noFill/>
                    </a:lnT>
                    <a:lnB>
                      <a:noFill/>
                    </a:lnB>
                  </a:tcPr>
                </a:tc>
              </a:tr>
            </a:tbl>
          </a:graphicData>
        </a:graphic>
      </p:graphicFrame>
      <p:graphicFrame>
        <p:nvGraphicFramePr>
          <p:cNvPr id="16" name="표 15"/>
          <p:cNvGraphicFramePr>
            <a:graphicFrameLocks noGrp="1"/>
          </p:cNvGraphicFramePr>
          <p:nvPr>
            <p:extLst>
              <p:ext uri="{D42A27DB-BD31-4B8C-83A1-F6EECF244321}">
                <p14:modId xmlns:p14="http://schemas.microsoft.com/office/powerpoint/2010/main" val="462871929"/>
              </p:ext>
            </p:extLst>
          </p:nvPr>
        </p:nvGraphicFramePr>
        <p:xfrm>
          <a:off x="539444" y="4887436"/>
          <a:ext cx="8065004" cy="274320"/>
        </p:xfrm>
        <a:graphic>
          <a:graphicData uri="http://schemas.openxmlformats.org/drawingml/2006/table">
            <a:tbl>
              <a:tblPr/>
              <a:tblGrid>
                <a:gridCol w="509368"/>
                <a:gridCol w="509368"/>
                <a:gridCol w="1528106"/>
                <a:gridCol w="424474"/>
                <a:gridCol w="1443212"/>
                <a:gridCol w="424474"/>
                <a:gridCol w="1443212"/>
                <a:gridCol w="509368"/>
                <a:gridCol w="1273422"/>
              </a:tblGrid>
              <a:tr h="0">
                <a:tc>
                  <a:txBody>
                    <a:bodyPr/>
                    <a:lstStyle/>
                    <a:p>
                      <a:r>
                        <a:rPr lang="en-US" altLang="ko-KR" dirty="0"/>
                        <a:t>12.</a:t>
                      </a:r>
                    </a:p>
                  </a:txBody>
                  <a:tcPr marL="0" marR="0" marT="0" marB="0">
                    <a:lnL>
                      <a:noFill/>
                    </a:lnL>
                    <a:lnR>
                      <a:noFill/>
                    </a:lnR>
                    <a:lnT>
                      <a:noFill/>
                    </a:lnT>
                    <a:lnB>
                      <a:noFill/>
                    </a:lnB>
                  </a:tcPr>
                </a:tc>
                <a:tc>
                  <a:txBody>
                    <a:bodyPr/>
                    <a:lstStyle/>
                    <a:p>
                      <a:r>
                        <a:rPr lang="en-US"/>
                        <a:t>(a)</a:t>
                      </a:r>
                    </a:p>
                  </a:txBody>
                  <a:tcPr marL="0" marR="0" marT="0" marB="0">
                    <a:lnL>
                      <a:noFill/>
                    </a:lnL>
                    <a:lnR>
                      <a:noFill/>
                    </a:lnR>
                    <a:lnT>
                      <a:noFill/>
                    </a:lnT>
                    <a:lnB>
                      <a:noFill/>
                    </a:lnB>
                  </a:tcPr>
                </a:tc>
                <a:tc>
                  <a:txBody>
                    <a:bodyPr/>
                    <a:lstStyle/>
                    <a:p>
                      <a:r>
                        <a:rPr lang="en-US"/>
                        <a:t>list</a:t>
                      </a:r>
                    </a:p>
                  </a:txBody>
                  <a:tcPr marL="0" marR="0" marT="0" marB="0">
                    <a:lnL>
                      <a:noFill/>
                    </a:lnL>
                    <a:lnR>
                      <a:noFill/>
                    </a:lnR>
                    <a:lnT>
                      <a:noFill/>
                    </a:lnT>
                    <a:lnB>
                      <a:noFill/>
                    </a:lnB>
                  </a:tcPr>
                </a:tc>
                <a:tc>
                  <a:txBody>
                    <a:bodyPr/>
                    <a:lstStyle/>
                    <a:p>
                      <a:r>
                        <a:rPr lang="en-US"/>
                        <a:t>(b)</a:t>
                      </a:r>
                    </a:p>
                  </a:txBody>
                  <a:tcPr marL="0" marR="0" marT="0" marB="0">
                    <a:lnL>
                      <a:noFill/>
                    </a:lnL>
                    <a:lnR>
                      <a:noFill/>
                    </a:lnR>
                    <a:lnT>
                      <a:noFill/>
                    </a:lnT>
                    <a:lnB>
                      <a:noFill/>
                    </a:lnB>
                  </a:tcPr>
                </a:tc>
                <a:tc>
                  <a:txBody>
                    <a:bodyPr/>
                    <a:lstStyle/>
                    <a:p>
                      <a:r>
                        <a:rPr lang="en-US"/>
                        <a:t>listing</a:t>
                      </a:r>
                    </a:p>
                  </a:txBody>
                  <a:tcPr marL="0" marR="0" marT="0" marB="0">
                    <a:lnL>
                      <a:noFill/>
                    </a:lnL>
                    <a:lnR>
                      <a:noFill/>
                    </a:lnR>
                    <a:lnT>
                      <a:noFill/>
                    </a:lnT>
                    <a:lnB>
                      <a:noFill/>
                    </a:lnB>
                  </a:tcPr>
                </a:tc>
                <a:tc>
                  <a:txBody>
                    <a:bodyPr/>
                    <a:lstStyle/>
                    <a:p>
                      <a:r>
                        <a:rPr lang="en-US"/>
                        <a:t>(c)</a:t>
                      </a:r>
                    </a:p>
                  </a:txBody>
                  <a:tcPr marL="0" marR="0" marT="0" marB="0">
                    <a:lnL>
                      <a:noFill/>
                    </a:lnL>
                    <a:lnR>
                      <a:noFill/>
                    </a:lnR>
                    <a:lnT>
                      <a:noFill/>
                    </a:lnT>
                    <a:lnB>
                      <a:noFill/>
                    </a:lnB>
                  </a:tcPr>
                </a:tc>
                <a:tc>
                  <a:txBody>
                    <a:bodyPr/>
                    <a:lstStyle/>
                    <a:p>
                      <a:r>
                        <a:rPr lang="en-US"/>
                        <a:t>lists</a:t>
                      </a:r>
                    </a:p>
                  </a:txBody>
                  <a:tcPr marL="0" marR="0" marT="0" marB="0">
                    <a:lnL>
                      <a:noFill/>
                    </a:lnL>
                    <a:lnR>
                      <a:noFill/>
                    </a:lnR>
                    <a:lnT>
                      <a:noFill/>
                    </a:lnT>
                    <a:lnB>
                      <a:noFill/>
                    </a:lnB>
                  </a:tcPr>
                </a:tc>
                <a:tc>
                  <a:txBody>
                    <a:bodyPr/>
                    <a:lstStyle/>
                    <a:p>
                      <a:r>
                        <a:rPr lang="en-US"/>
                        <a:t>(d)</a:t>
                      </a:r>
                    </a:p>
                  </a:txBody>
                  <a:tcPr marL="0" marR="0" marT="0" marB="0">
                    <a:lnL>
                      <a:noFill/>
                    </a:lnL>
                    <a:lnR>
                      <a:noFill/>
                    </a:lnR>
                    <a:lnT>
                      <a:noFill/>
                    </a:lnT>
                    <a:lnB>
                      <a:noFill/>
                    </a:lnB>
                  </a:tcPr>
                </a:tc>
                <a:tc>
                  <a:txBody>
                    <a:bodyPr/>
                    <a:lstStyle/>
                    <a:p>
                      <a:r>
                        <a:rPr lang="en-US" dirty="0"/>
                        <a:t>list of</a:t>
                      </a:r>
                    </a:p>
                  </a:txBody>
                  <a:tcPr marL="0" marR="0" marT="0" marB="0">
                    <a:lnL>
                      <a:noFill/>
                    </a:lnL>
                    <a:lnR>
                      <a:noFill/>
                    </a:lnR>
                    <a:lnT>
                      <a:noFill/>
                    </a:lnT>
                    <a:lnB>
                      <a:noFill/>
                    </a:lnB>
                  </a:tcPr>
                </a:tc>
              </a:tr>
            </a:tbl>
          </a:graphicData>
        </a:graphic>
      </p:graphicFrame>
      <p:sp>
        <p:nvSpPr>
          <p:cNvPr id="9" name="액자 8"/>
          <p:cNvSpPr/>
          <p:nvPr/>
        </p:nvSpPr>
        <p:spPr>
          <a:xfrm>
            <a:off x="2987824" y="2857500"/>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0" name="액자 9"/>
          <p:cNvSpPr/>
          <p:nvPr/>
        </p:nvSpPr>
        <p:spPr>
          <a:xfrm>
            <a:off x="4860032" y="3267056"/>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1" name="액자 10"/>
          <p:cNvSpPr/>
          <p:nvPr/>
        </p:nvSpPr>
        <p:spPr>
          <a:xfrm>
            <a:off x="6732240" y="364958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2" name="액자 11"/>
          <p:cNvSpPr/>
          <p:nvPr/>
        </p:nvSpPr>
        <p:spPr>
          <a:xfrm>
            <a:off x="2987824" y="4057368"/>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7" name="액자 16"/>
          <p:cNvSpPr/>
          <p:nvPr/>
        </p:nvSpPr>
        <p:spPr>
          <a:xfrm>
            <a:off x="6732240" y="4452524"/>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
        <p:nvSpPr>
          <p:cNvPr id="18" name="액자 17"/>
          <p:cNvSpPr/>
          <p:nvPr/>
        </p:nvSpPr>
        <p:spPr>
          <a:xfrm>
            <a:off x="964552" y="4801716"/>
            <a:ext cx="1872208" cy="432048"/>
          </a:xfrm>
          <a:prstGeom prst="fram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1730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 Patrick’s Day</a:t>
            </a:r>
            <a:endParaRPr lang="ko-KR" altLang="en-US" dirty="0"/>
          </a:p>
        </p:txBody>
      </p:sp>
      <p:sp>
        <p:nvSpPr>
          <p:cNvPr id="3" name="내용 개체 틀 2"/>
          <p:cNvSpPr>
            <a:spLocks noGrp="1"/>
          </p:cNvSpPr>
          <p:nvPr>
            <p:ph idx="1"/>
          </p:nvPr>
        </p:nvSpPr>
        <p:spPr/>
        <p:txBody>
          <a:bodyPr>
            <a:normAutofit fontScale="70000" lnSpcReduction="20000"/>
          </a:bodyPr>
          <a:lstStyle/>
          <a:p>
            <a:pPr marL="0" indent="0">
              <a:buNone/>
            </a:pPr>
            <a:r>
              <a:rPr lang="en-US" altLang="ko-KR" dirty="0" smtClean="0"/>
              <a:t>	Saint </a:t>
            </a:r>
            <a:r>
              <a:rPr lang="en-US" altLang="ko-KR" dirty="0"/>
              <a:t>Patrick's Day, March </a:t>
            </a:r>
            <a:r>
              <a:rPr lang="en-US" altLang="ko-KR" dirty="0" smtClean="0"/>
              <a:t>17</a:t>
            </a:r>
            <a:r>
              <a:rPr lang="en-US" altLang="ko-KR" baseline="30000" dirty="0" smtClean="0"/>
              <a:t>th</a:t>
            </a:r>
            <a:r>
              <a:rPr lang="en-US" altLang="ko-KR" dirty="0" smtClean="0"/>
              <a:t>, </a:t>
            </a:r>
            <a:r>
              <a:rPr lang="en-US" altLang="ko-KR" dirty="0"/>
              <a:t>is an annual </a:t>
            </a:r>
            <a:r>
              <a:rPr lang="en-US" altLang="ko-KR" b="1" dirty="0"/>
              <a:t>celebration</a:t>
            </a:r>
            <a:r>
              <a:rPr lang="en-US" altLang="ko-KR" dirty="0"/>
              <a:t> of the patron saint of Ireland. It is a national holiday in Ireland, and millions of Irish people all over the world where there are Irish </a:t>
            </a:r>
            <a:r>
              <a:rPr lang="en-US" altLang="ko-KR" b="1" dirty="0"/>
              <a:t>communities</a:t>
            </a:r>
            <a:r>
              <a:rPr lang="en-US" altLang="ko-KR" dirty="0"/>
              <a:t> celebrate. Celebrations are based on all </a:t>
            </a:r>
            <a:r>
              <a:rPr lang="en-US" altLang="ko-KR" b="1" dirty="0"/>
              <a:t>things</a:t>
            </a:r>
            <a:r>
              <a:rPr lang="en-US" altLang="ko-KR" dirty="0"/>
              <a:t> Irish and the </a:t>
            </a:r>
            <a:r>
              <a:rPr lang="en-US" altLang="ko-KR" dirty="0" smtClean="0"/>
              <a:t>color </a:t>
            </a:r>
            <a:r>
              <a:rPr lang="en-US" altLang="ko-KR" dirty="0"/>
              <a:t>green. City authorities in Chicago even </a:t>
            </a:r>
            <a:r>
              <a:rPr lang="en-US" altLang="ko-KR" b="1" dirty="0"/>
              <a:t>dye</a:t>
            </a:r>
            <a:r>
              <a:rPr lang="en-US" altLang="ko-KR" dirty="0"/>
              <a:t> the city’s river green for this day. Many people wear green clothes, eat Irish food and drink the Irish drink Guinness, which many bars also try and dye green. There are also traditional St Patrick’s Day parades. The </a:t>
            </a:r>
            <a:r>
              <a:rPr lang="en-US" altLang="ko-KR" b="1" dirty="0"/>
              <a:t>one</a:t>
            </a:r>
            <a:r>
              <a:rPr lang="en-US" altLang="ko-KR" dirty="0"/>
              <a:t> in Dublin is spread over five days and attracts half a million people. The New York parade is the largest, with two million spectators. Many people with </a:t>
            </a:r>
            <a:r>
              <a:rPr lang="en-US" altLang="ko-KR" b="1" dirty="0"/>
              <a:t>no</a:t>
            </a:r>
            <a:r>
              <a:rPr lang="en-US" altLang="ko-KR" dirty="0"/>
              <a:t> Irish connections celebrate and declare themselves Irish for a day.</a:t>
            </a:r>
          </a:p>
          <a:p>
            <a:pPr marL="0" indent="0">
              <a:buNone/>
            </a:pPr>
            <a:endParaRPr lang="ko-KR" altLang="en-US" dirty="0"/>
          </a:p>
        </p:txBody>
      </p:sp>
      <p:pic>
        <p:nvPicPr>
          <p:cNvPr id="3075" name="patron pic"/>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22000" y="-94828"/>
            <a:ext cx="1293436" cy="1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atron saint"/>
          <p:cNvSpPr/>
          <p:nvPr/>
        </p:nvSpPr>
        <p:spPr>
          <a:xfrm>
            <a:off x="1403648" y="1633364"/>
            <a:ext cx="288032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p</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atron saint of Ireland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7" name="anual celebration"/>
          <p:cNvSpPr/>
          <p:nvPr/>
        </p:nvSpPr>
        <p:spPr>
          <a:xfrm>
            <a:off x="6156176" y="1345332"/>
            <a:ext cx="2376264"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a</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nnual celebration</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8" name="Irish communities"/>
          <p:cNvSpPr/>
          <p:nvPr/>
        </p:nvSpPr>
        <p:spPr>
          <a:xfrm>
            <a:off x="467544" y="2143640"/>
            <a:ext cx="244827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communities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9" name="dye the river green"/>
          <p:cNvSpPr/>
          <p:nvPr/>
        </p:nvSpPr>
        <p:spPr>
          <a:xfrm>
            <a:off x="1187624" y="2713484"/>
            <a:ext cx="324036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d</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ye the city’s river green</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0" name="st.patty day parades"/>
          <p:cNvSpPr/>
          <p:nvPr/>
        </p:nvSpPr>
        <p:spPr>
          <a:xfrm>
            <a:off x="1907704" y="3505572"/>
            <a:ext cx="316835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St. Patrick’s Day parades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1" name="spread over 5 days"/>
          <p:cNvSpPr/>
          <p:nvPr/>
        </p:nvSpPr>
        <p:spPr>
          <a:xfrm>
            <a:off x="467544" y="3785644"/>
            <a:ext cx="280831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ea typeface="Verdana" pitchFamily="34" charset="0"/>
                <a:cs typeface="Verdana" pitchFamily="34" charset="0"/>
              </a:rPr>
              <a:t>s</a:t>
            </a: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pread over five days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2" name="irish connections"/>
          <p:cNvSpPr/>
          <p:nvPr/>
        </p:nvSpPr>
        <p:spPr>
          <a:xfrm>
            <a:off x="3347864" y="4297660"/>
            <a:ext cx="2232248"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connections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3" name="Irish communities"/>
          <p:cNvSpPr/>
          <p:nvPr/>
        </p:nvSpPr>
        <p:spPr>
          <a:xfrm>
            <a:off x="2000928" y="4570532"/>
            <a:ext cx="192300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Irish for a day</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pic>
        <p:nvPicPr>
          <p:cNvPr id="3077" name="Picture 5" descr="Image result for celebration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4308" y="-101615"/>
            <a:ext cx="2340180" cy="175513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Image result for irish comm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46094"/>
            <a:ext cx="4850236" cy="1803294"/>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mage result for green river chica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36" y="-22820"/>
            <a:ext cx="4966210" cy="272164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Image result for st. patrick's day para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5816" y="-22820"/>
            <a:ext cx="6233318" cy="3506242"/>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Image result for sprea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0403" y="4585691"/>
            <a:ext cx="2543597" cy="1215325"/>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Image result for hanbo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516" y="806155"/>
            <a:ext cx="3384376" cy="3384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91" name="Picture 19"/>
          <p:cNvPicPr>
            <a:picLocks noChangeAspect="1" noChangeArrowheads="1"/>
          </p:cNvPicPr>
          <p:nvPr/>
        </p:nvPicPr>
        <p:blipFill>
          <a:blip r:embed="rId9"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403648" y="1413522"/>
            <a:ext cx="1163626" cy="146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863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circle(out)">
                                      <p:cBhvr>
                                        <p:cTn id="13" dur="2000"/>
                                        <p:tgtEl>
                                          <p:spTgt spid="307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animEffect transition="in" filter="fade">
                                      <p:cBhvr>
                                        <p:cTn id="19" dur="1000"/>
                                        <p:tgtEl>
                                          <p:spTgt spid="3079"/>
                                        </p:tgtEl>
                                      </p:cBhvr>
                                    </p:animEffect>
                                    <p:anim calcmode="lin" valueType="num">
                                      <p:cBhvr>
                                        <p:cTn id="20" dur="1000" fill="hold"/>
                                        <p:tgtEl>
                                          <p:spTgt spid="3079"/>
                                        </p:tgtEl>
                                        <p:attrNameLst>
                                          <p:attrName>ppt_x</p:attrName>
                                        </p:attrNameLst>
                                      </p:cBhvr>
                                      <p:tavLst>
                                        <p:tav tm="0">
                                          <p:val>
                                            <p:strVal val="#ppt_x"/>
                                          </p:val>
                                        </p:tav>
                                        <p:tav tm="100000">
                                          <p:val>
                                            <p:strVal val="#ppt_x"/>
                                          </p:val>
                                        </p:tav>
                                      </p:tavLst>
                                    </p:anim>
                                    <p:anim calcmode="lin" valueType="num">
                                      <p:cBhvr>
                                        <p:cTn id="21"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081"/>
                                        </p:tgtEl>
                                        <p:attrNameLst>
                                          <p:attrName>style.visibility</p:attrName>
                                        </p:attrNameLst>
                                      </p:cBhvr>
                                      <p:to>
                                        <p:strVal val="visible"/>
                                      </p:to>
                                    </p:set>
                                    <p:anim calcmode="lin" valueType="num">
                                      <p:cBhvr>
                                        <p:cTn id="27" dur="500" fill="hold"/>
                                        <p:tgtEl>
                                          <p:spTgt spid="3081"/>
                                        </p:tgtEl>
                                        <p:attrNameLst>
                                          <p:attrName>ppt_w</p:attrName>
                                        </p:attrNameLst>
                                      </p:cBhvr>
                                      <p:tavLst>
                                        <p:tav tm="0">
                                          <p:val>
                                            <p:fltVal val="0"/>
                                          </p:val>
                                        </p:tav>
                                        <p:tav tm="100000">
                                          <p:val>
                                            <p:strVal val="#ppt_w"/>
                                          </p:val>
                                        </p:tav>
                                      </p:tavLst>
                                    </p:anim>
                                    <p:anim calcmode="lin" valueType="num">
                                      <p:cBhvr>
                                        <p:cTn id="28" dur="500" fill="hold"/>
                                        <p:tgtEl>
                                          <p:spTgt spid="3081"/>
                                        </p:tgtEl>
                                        <p:attrNameLst>
                                          <p:attrName>ppt_h</p:attrName>
                                        </p:attrNameLst>
                                      </p:cBhvr>
                                      <p:tavLst>
                                        <p:tav tm="0">
                                          <p:val>
                                            <p:fltVal val="0"/>
                                          </p:val>
                                        </p:tav>
                                        <p:tav tm="100000">
                                          <p:val>
                                            <p:strVal val="#ppt_h"/>
                                          </p:val>
                                        </p:tav>
                                      </p:tavLst>
                                    </p:anim>
                                    <p:animEffect transition="in" filter="fade">
                                      <p:cBhvr>
                                        <p:cTn id="29" dur="500"/>
                                        <p:tgtEl>
                                          <p:spTgt spid="3081"/>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83"/>
                                        </p:tgtEl>
                                        <p:attrNameLst>
                                          <p:attrName>style.visibility</p:attrName>
                                        </p:attrNameLst>
                                      </p:cBhvr>
                                      <p:to>
                                        <p:strVal val="visible"/>
                                      </p:to>
                                    </p:set>
                                    <p:animEffect transition="in" filter="fade">
                                      <p:cBhvr>
                                        <p:cTn id="35" dur="500"/>
                                        <p:tgtEl>
                                          <p:spTgt spid="3083"/>
                                        </p:tgtEl>
                                      </p:cBhvr>
                                    </p:animEffec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085"/>
                                        </p:tgtEl>
                                        <p:attrNameLst>
                                          <p:attrName>style.visibility</p:attrName>
                                        </p:attrNameLst>
                                      </p:cBhvr>
                                      <p:to>
                                        <p:strVal val="visible"/>
                                      </p:to>
                                    </p:set>
                                    <p:animEffect transition="in" filter="fade">
                                      <p:cBhvr>
                                        <p:cTn id="41" dur="500"/>
                                        <p:tgtEl>
                                          <p:spTgt spid="3085"/>
                                        </p:tgtEl>
                                      </p:cBhvr>
                                    </p:animEffec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087"/>
                                        </p:tgtEl>
                                        <p:attrNameLst>
                                          <p:attrName>style.visibility</p:attrName>
                                        </p:attrNameLst>
                                      </p:cBhvr>
                                      <p:to>
                                        <p:strVal val="visible"/>
                                      </p:to>
                                    </p:set>
                                    <p:anim calcmode="lin" valueType="num">
                                      <p:cBhvr>
                                        <p:cTn id="47" dur="1000" fill="hold"/>
                                        <p:tgtEl>
                                          <p:spTgt spid="3087"/>
                                        </p:tgtEl>
                                        <p:attrNameLst>
                                          <p:attrName>ppt_w</p:attrName>
                                        </p:attrNameLst>
                                      </p:cBhvr>
                                      <p:tavLst>
                                        <p:tav tm="0">
                                          <p:val>
                                            <p:fltVal val="0"/>
                                          </p:val>
                                        </p:tav>
                                        <p:tav tm="100000">
                                          <p:val>
                                            <p:strVal val="#ppt_w"/>
                                          </p:val>
                                        </p:tav>
                                      </p:tavLst>
                                    </p:anim>
                                    <p:anim calcmode="lin" valueType="num">
                                      <p:cBhvr>
                                        <p:cTn id="48" dur="1000" fill="hold"/>
                                        <p:tgtEl>
                                          <p:spTgt spid="3087"/>
                                        </p:tgtEl>
                                        <p:attrNameLst>
                                          <p:attrName>ppt_h</p:attrName>
                                        </p:attrNameLst>
                                      </p:cBhvr>
                                      <p:tavLst>
                                        <p:tav tm="0">
                                          <p:val>
                                            <p:fltVal val="0"/>
                                          </p:val>
                                        </p:tav>
                                        <p:tav tm="100000">
                                          <p:val>
                                            <p:strVal val="#ppt_h"/>
                                          </p:val>
                                        </p:tav>
                                      </p:tavLst>
                                    </p:anim>
                                    <p:anim calcmode="lin" valueType="num">
                                      <p:cBhvr>
                                        <p:cTn id="49" dur="1000" fill="hold"/>
                                        <p:tgtEl>
                                          <p:spTgt spid="3087"/>
                                        </p:tgtEl>
                                        <p:attrNameLst>
                                          <p:attrName>style.rotation</p:attrName>
                                        </p:attrNameLst>
                                      </p:cBhvr>
                                      <p:tavLst>
                                        <p:tav tm="0">
                                          <p:val>
                                            <p:fltVal val="90"/>
                                          </p:val>
                                        </p:tav>
                                        <p:tav tm="100000">
                                          <p:val>
                                            <p:fltVal val="0"/>
                                          </p:val>
                                        </p:tav>
                                      </p:tavLst>
                                    </p:anim>
                                    <p:animEffect transition="in" filter="fade">
                                      <p:cBhvr>
                                        <p:cTn id="50" dur="1000"/>
                                        <p:tgtEl>
                                          <p:spTgt spid="3087"/>
                                        </p:tgtEl>
                                      </p:cBhvr>
                                    </p:animEffec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091"/>
                                        </p:tgtEl>
                                        <p:attrNameLst>
                                          <p:attrName>style.visibility</p:attrName>
                                        </p:attrNameLst>
                                      </p:cBhvr>
                                      <p:to>
                                        <p:strVal val="visible"/>
                                      </p:to>
                                    </p:set>
                                    <p:anim calcmode="lin" valueType="num">
                                      <p:cBhvr additive="base">
                                        <p:cTn id="56" dur="500" fill="hold"/>
                                        <p:tgtEl>
                                          <p:spTgt spid="3091"/>
                                        </p:tgtEl>
                                        <p:attrNameLst>
                                          <p:attrName>ppt_x</p:attrName>
                                        </p:attrNameLst>
                                      </p:cBhvr>
                                      <p:tavLst>
                                        <p:tav tm="0">
                                          <p:val>
                                            <p:strVal val="#ppt_x"/>
                                          </p:val>
                                        </p:tav>
                                        <p:tav tm="100000">
                                          <p:val>
                                            <p:strVal val="#ppt_x"/>
                                          </p:val>
                                        </p:tav>
                                      </p:tavLst>
                                    </p:anim>
                                    <p:anim calcmode="lin" valueType="num">
                                      <p:cBhvr additive="base">
                                        <p:cTn id="57"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cho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202404"/>
            <a:ext cx="1834716" cy="1834716"/>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lstStyle/>
          <a:p>
            <a:r>
              <a:rPr lang="en-US" altLang="ko-KR" dirty="0"/>
              <a:t>St. Patrick’s Day</a:t>
            </a:r>
            <a:endParaRPr lang="ko-KR" altLang="en-US" dirty="0"/>
          </a:p>
        </p:txBody>
      </p:sp>
      <p:sp>
        <p:nvSpPr>
          <p:cNvPr id="3" name="내용 개체 틀 2"/>
          <p:cNvSpPr>
            <a:spLocks noGrp="1"/>
          </p:cNvSpPr>
          <p:nvPr>
            <p:ph idx="1"/>
          </p:nvPr>
        </p:nvSpPr>
        <p:spPr>
          <a:xfrm>
            <a:off x="457200" y="1333501"/>
            <a:ext cx="8229600" cy="3540224"/>
          </a:xfrm>
        </p:spPr>
        <p:txBody>
          <a:bodyPr>
            <a:normAutofit fontScale="70000" lnSpcReduction="20000"/>
          </a:bodyPr>
          <a:lstStyle/>
          <a:p>
            <a:pPr marL="0" indent="0">
              <a:buNone/>
            </a:pPr>
            <a:r>
              <a:rPr lang="en-US" altLang="ko-KR" dirty="0" smtClean="0"/>
              <a:t>	Saint </a:t>
            </a:r>
            <a:r>
              <a:rPr lang="en-US" altLang="ko-KR" dirty="0"/>
              <a:t>Patrick was a Christian missionary. Some </a:t>
            </a:r>
            <a:r>
              <a:rPr lang="en-US" altLang="ko-KR" b="1" dirty="0"/>
              <a:t>scholars</a:t>
            </a:r>
            <a:r>
              <a:rPr lang="en-US" altLang="ko-KR" dirty="0"/>
              <a:t> say he was born in England, while others believe he was Italian. Most agree he lived in the fifth century. When he was sixteen, he was captured and taken as a </a:t>
            </a:r>
            <a:r>
              <a:rPr lang="en-US" altLang="ko-KR" b="1" dirty="0"/>
              <a:t>slave</a:t>
            </a:r>
            <a:r>
              <a:rPr lang="en-US" altLang="ko-KR" dirty="0"/>
              <a:t> to Ireland. He lived as a slave for six years before </a:t>
            </a:r>
            <a:r>
              <a:rPr lang="en-US" altLang="ko-KR" b="1" dirty="0"/>
              <a:t>escaping</a:t>
            </a:r>
            <a:r>
              <a:rPr lang="en-US" altLang="ko-KR" dirty="0"/>
              <a:t>. He joined the church to train as a priest and became a missionary in the north and west of Ireland. Legend has it that Patrick </a:t>
            </a:r>
            <a:r>
              <a:rPr lang="en-US" altLang="ko-KR" b="1" dirty="0"/>
              <a:t>drove</a:t>
            </a:r>
            <a:r>
              <a:rPr lang="en-US" altLang="ko-KR" dirty="0"/>
              <a:t> all the snakes out of Ireland. There are many other legends about Patrick that have cemented him as a key part of Irish culture. March 17 is </a:t>
            </a:r>
            <a:r>
              <a:rPr lang="en-US" altLang="ko-KR" b="1" dirty="0"/>
              <a:t>believed</a:t>
            </a:r>
            <a:r>
              <a:rPr lang="en-US" altLang="ko-KR" dirty="0"/>
              <a:t> to be the date of his death. Unlike other saints, Patrick was never canonized by a Pope, although most Christian churches </a:t>
            </a:r>
            <a:r>
              <a:rPr lang="en-US" altLang="ko-KR" b="1" dirty="0"/>
              <a:t>list</a:t>
            </a:r>
            <a:r>
              <a:rPr lang="en-US" altLang="ko-KR" dirty="0"/>
              <a:t> him as a “Saint in Heaven</a:t>
            </a:r>
            <a:r>
              <a:rPr lang="en-US" altLang="ko-KR" dirty="0" smtClean="0"/>
              <a:t>”.</a:t>
            </a:r>
          </a:p>
        </p:txBody>
      </p:sp>
      <p:sp>
        <p:nvSpPr>
          <p:cNvPr id="4" name="christian missionary"/>
          <p:cNvSpPr/>
          <p:nvPr/>
        </p:nvSpPr>
        <p:spPr>
          <a:xfrm>
            <a:off x="3851920" y="1345332"/>
            <a:ext cx="266429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Christian missionary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5" name="scholars"/>
          <p:cNvSpPr/>
          <p:nvPr/>
        </p:nvSpPr>
        <p:spPr>
          <a:xfrm>
            <a:off x="7380312" y="1344280"/>
            <a:ext cx="1332148"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scholars</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6" name="fifth century"/>
          <p:cNvSpPr/>
          <p:nvPr/>
        </p:nvSpPr>
        <p:spPr>
          <a:xfrm>
            <a:off x="4932040" y="1849388"/>
            <a:ext cx="1656184"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f</a:t>
            </a:r>
            <a:r>
              <a:rPr lang="en-US" altLang="ko-KR" dirty="0" smtClean="0">
                <a:effectLst>
                  <a:outerShdw blurRad="38100" dist="38100" dir="2700000" algn="tl">
                    <a:srgbClr val="000000">
                      <a:alpha val="43137"/>
                    </a:srgbClr>
                  </a:outerShdw>
                </a:effectLst>
                <a:latin typeface="Verdana" pitchFamily="34" charset="0"/>
                <a:cs typeface="Verdana" pitchFamily="34" charset="0"/>
              </a:rPr>
              <a:t>ifth century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7" name="captured"/>
          <p:cNvSpPr/>
          <p:nvPr/>
        </p:nvSpPr>
        <p:spPr>
          <a:xfrm>
            <a:off x="2519772" y="2137420"/>
            <a:ext cx="392443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c</a:t>
            </a:r>
            <a:r>
              <a:rPr lang="en-US" altLang="ko-KR" dirty="0" smtClean="0">
                <a:effectLst>
                  <a:outerShdw blurRad="38100" dist="38100" dir="2700000" algn="tl">
                    <a:srgbClr val="000000">
                      <a:alpha val="43137"/>
                    </a:srgbClr>
                  </a:outerShdw>
                </a:effectLst>
                <a:latin typeface="Verdana" pitchFamily="34" charset="0"/>
                <a:cs typeface="Verdana" pitchFamily="34" charset="0"/>
              </a:rPr>
              <a:t>aptured and taken as a slave</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8" name="escaping"/>
          <p:cNvSpPr/>
          <p:nvPr/>
        </p:nvSpPr>
        <p:spPr>
          <a:xfrm>
            <a:off x="5112060" y="2425452"/>
            <a:ext cx="1260140"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escaping </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9" name="train as a priest"/>
          <p:cNvSpPr/>
          <p:nvPr/>
        </p:nvSpPr>
        <p:spPr>
          <a:xfrm>
            <a:off x="1763688" y="2712640"/>
            <a:ext cx="213502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t</a:t>
            </a:r>
            <a:r>
              <a:rPr lang="en-US" altLang="ko-KR" dirty="0" smtClean="0">
                <a:effectLst>
                  <a:outerShdw blurRad="38100" dist="38100" dir="2700000" algn="tl">
                    <a:srgbClr val="000000">
                      <a:alpha val="43137"/>
                    </a:srgbClr>
                  </a:outerShdw>
                </a:effectLst>
                <a:latin typeface="Verdana" pitchFamily="34" charset="0"/>
                <a:cs typeface="Verdana" pitchFamily="34" charset="0"/>
              </a:rPr>
              <a:t>rain as a priest</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0" name="drove all"/>
          <p:cNvSpPr/>
          <p:nvPr/>
        </p:nvSpPr>
        <p:spPr>
          <a:xfrm>
            <a:off x="7308304" y="2929508"/>
            <a:ext cx="140415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drove all</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1" name="cemented"/>
          <p:cNvSpPr/>
          <p:nvPr/>
        </p:nvSpPr>
        <p:spPr>
          <a:xfrm>
            <a:off x="2699792" y="3505572"/>
            <a:ext cx="140415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cemented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
        <p:nvSpPr>
          <p:cNvPr id="12" name="key part of irish"/>
          <p:cNvSpPr/>
          <p:nvPr/>
        </p:nvSpPr>
        <p:spPr>
          <a:xfrm>
            <a:off x="5256076" y="3504520"/>
            <a:ext cx="2988332"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a:effectLst>
                  <a:outerShdw blurRad="38100" dist="38100" dir="2700000" algn="tl">
                    <a:srgbClr val="000000">
                      <a:alpha val="43137"/>
                    </a:srgbClr>
                  </a:outerShdw>
                </a:effectLst>
                <a:latin typeface="Verdana" pitchFamily="34" charset="0"/>
                <a:cs typeface="Verdana" pitchFamily="34" charset="0"/>
              </a:rPr>
              <a:t>k</a:t>
            </a:r>
            <a:r>
              <a:rPr lang="en-US" altLang="ko-KR" dirty="0" smtClean="0">
                <a:effectLst>
                  <a:outerShdw blurRad="38100" dist="38100" dir="2700000" algn="tl">
                    <a:srgbClr val="000000">
                      <a:alpha val="43137"/>
                    </a:srgbClr>
                  </a:outerShdw>
                </a:effectLst>
                <a:latin typeface="Verdana" pitchFamily="34" charset="0"/>
                <a:cs typeface="Verdana" pitchFamily="34" charset="0"/>
              </a:rPr>
              <a:t>ey part of Irish culture</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pic>
        <p:nvPicPr>
          <p:cNvPr id="1026" name="Picture 2" descr="Image result for mission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130"/>
            <a:ext cx="3059832" cy="203649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9" y="7937"/>
            <a:ext cx="3899269" cy="2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직사각형 13"/>
          <p:cNvSpPr/>
          <p:nvPr/>
        </p:nvSpPr>
        <p:spPr>
          <a:xfrm>
            <a:off x="3743908" y="193204"/>
            <a:ext cx="2376264" cy="15841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ko-KR" sz="1600" b="1" dirty="0" smtClean="0">
                <a:latin typeface="MS Mincho" pitchFamily="49" charset="-128"/>
                <a:ea typeface="MS Mincho" pitchFamily="49" charset="-128"/>
              </a:rPr>
              <a:t>1</a:t>
            </a:r>
            <a:r>
              <a:rPr lang="en-US" altLang="ko-KR" sz="1600" b="1" baseline="30000" dirty="0" smtClean="0">
                <a:latin typeface="MS Mincho" pitchFamily="49" charset="-128"/>
                <a:ea typeface="MS Mincho" pitchFamily="49" charset="-128"/>
              </a:rPr>
              <a:t>st</a:t>
            </a:r>
            <a:r>
              <a:rPr lang="en-US" altLang="ko-KR" sz="1600" b="1" dirty="0" smtClean="0">
                <a:latin typeface="MS Mincho" pitchFamily="49" charset="-128"/>
                <a:ea typeface="MS Mincho" pitchFamily="49" charset="-128"/>
              </a:rPr>
              <a:t> century = 1-100</a:t>
            </a:r>
          </a:p>
          <a:p>
            <a:pPr algn="ctr"/>
            <a:r>
              <a:rPr lang="en-US" altLang="ko-KR" sz="1600" b="1" dirty="0" smtClean="0">
                <a:latin typeface="MS Mincho" pitchFamily="49" charset="-128"/>
                <a:ea typeface="MS Mincho" pitchFamily="49" charset="-128"/>
              </a:rPr>
              <a:t>2</a:t>
            </a:r>
            <a:r>
              <a:rPr lang="en-US" altLang="ko-KR" sz="1600" b="1" baseline="30000" dirty="0" smtClean="0">
                <a:latin typeface="MS Mincho" pitchFamily="49" charset="-128"/>
                <a:ea typeface="MS Mincho" pitchFamily="49" charset="-128"/>
              </a:rPr>
              <a:t>nd</a:t>
            </a:r>
            <a:r>
              <a:rPr lang="en-US" altLang="ko-KR" sz="1600" b="1" dirty="0" smtClean="0">
                <a:latin typeface="MS Mincho" pitchFamily="49" charset="-128"/>
                <a:ea typeface="MS Mincho" pitchFamily="49" charset="-128"/>
              </a:rPr>
              <a:t> century = 101–200</a:t>
            </a:r>
          </a:p>
          <a:p>
            <a:pPr algn="ctr"/>
            <a:r>
              <a:rPr lang="en-US" altLang="ko-KR" sz="1600" b="1" dirty="0" smtClean="0">
                <a:latin typeface="MS Mincho" pitchFamily="49" charset="-128"/>
                <a:ea typeface="MS Mincho" pitchFamily="49" charset="-128"/>
              </a:rPr>
              <a:t>3</a:t>
            </a:r>
            <a:r>
              <a:rPr lang="en-US" altLang="ko-KR" sz="1600" b="1" baseline="30000" dirty="0" smtClean="0">
                <a:latin typeface="MS Mincho" pitchFamily="49" charset="-128"/>
                <a:ea typeface="MS Mincho" pitchFamily="49" charset="-128"/>
              </a:rPr>
              <a:t>rd</a:t>
            </a:r>
            <a:r>
              <a:rPr lang="en-US" altLang="ko-KR" sz="1600" b="1" dirty="0" smtClean="0">
                <a:latin typeface="MS Mincho" pitchFamily="49" charset="-128"/>
                <a:ea typeface="MS Mincho" pitchFamily="49" charset="-128"/>
              </a:rPr>
              <a:t> century = 201-300</a:t>
            </a:r>
          </a:p>
          <a:p>
            <a:pPr algn="ctr"/>
            <a:r>
              <a:rPr lang="en-US" altLang="ko-KR" sz="1600" b="1" dirty="0" smtClean="0">
                <a:latin typeface="MS Mincho" pitchFamily="49" charset="-128"/>
                <a:ea typeface="MS Mincho" pitchFamily="49" charset="-128"/>
              </a:rPr>
              <a:t>4</a:t>
            </a:r>
            <a:r>
              <a:rPr lang="en-US" altLang="ko-KR" sz="1600" b="1" baseline="30000" dirty="0" smtClean="0">
                <a:latin typeface="MS Mincho" pitchFamily="49" charset="-128"/>
                <a:ea typeface="MS Mincho" pitchFamily="49" charset="-128"/>
              </a:rPr>
              <a:t>th</a:t>
            </a:r>
            <a:r>
              <a:rPr lang="en-US" altLang="ko-KR" sz="1600" b="1" dirty="0" smtClean="0">
                <a:latin typeface="MS Mincho" pitchFamily="49" charset="-128"/>
                <a:ea typeface="MS Mincho" pitchFamily="49" charset="-128"/>
              </a:rPr>
              <a:t> century = 301-400</a:t>
            </a:r>
          </a:p>
          <a:p>
            <a:pPr algn="ctr"/>
            <a:r>
              <a:rPr lang="en-US" altLang="ko-KR" sz="1600" b="1" dirty="0" smtClean="0">
                <a:latin typeface="MS Mincho" pitchFamily="49" charset="-128"/>
                <a:ea typeface="MS Mincho" pitchFamily="49" charset="-128"/>
              </a:rPr>
              <a:t>5</a:t>
            </a:r>
            <a:r>
              <a:rPr lang="en-US" altLang="ko-KR" sz="1600" b="1" baseline="30000" dirty="0" smtClean="0">
                <a:latin typeface="MS Mincho" pitchFamily="49" charset="-128"/>
                <a:ea typeface="MS Mincho" pitchFamily="49" charset="-128"/>
              </a:rPr>
              <a:t>th</a:t>
            </a:r>
            <a:r>
              <a:rPr lang="en-US" altLang="ko-KR" sz="1600" b="1" dirty="0" smtClean="0">
                <a:latin typeface="MS Mincho" pitchFamily="49" charset="-128"/>
                <a:ea typeface="MS Mincho" pitchFamily="49" charset="-128"/>
              </a:rPr>
              <a:t> century = 401-500</a:t>
            </a:r>
            <a:endParaRPr lang="ko-KR" altLang="en-US" sz="1600" b="1" dirty="0">
              <a:latin typeface="MS Mincho" pitchFamily="49" charset="-128"/>
            </a:endParaRPr>
          </a:p>
        </p:txBody>
      </p:sp>
      <p:pic>
        <p:nvPicPr>
          <p:cNvPr id="1030" name="Picture 6" descr="Image result for cap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760" y="-8276"/>
            <a:ext cx="2594316" cy="2190756"/>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8" descr="Image result for escape"/>
          <p:cNvSpPr>
            <a:spLocks noChangeAspect="1" noChangeArrowheads="1"/>
          </p:cNvSpPr>
          <p:nvPr/>
        </p:nvSpPr>
        <p:spPr bwMode="auto">
          <a:xfrm>
            <a:off x="1682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AutoShape 10" descr="Image result for escape"/>
          <p:cNvSpPr>
            <a:spLocks noChangeAspect="1" noChangeArrowheads="1"/>
          </p:cNvSpPr>
          <p:nvPr/>
        </p:nvSpPr>
        <p:spPr bwMode="auto">
          <a:xfrm>
            <a:off x="3206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1037" name="Picture 13" descr="Image result for priest trai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29806"/>
            <a:ext cx="3681974" cy="2761481"/>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Image result for patrick snak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9792" y="50306"/>
            <a:ext cx="3348372" cy="316235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Image result for cem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5152" y="648207"/>
            <a:ext cx="3404926" cy="228130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Image result for irish cul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15" y="621559"/>
            <a:ext cx="3417085" cy="227805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Image result for pope blessi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385181" y="1633364"/>
            <a:ext cx="3690875" cy="2448030"/>
          </a:xfrm>
          <a:prstGeom prst="rect">
            <a:avLst/>
          </a:prstGeom>
          <a:noFill/>
          <a:extLst>
            <a:ext uri="{909E8E84-426E-40DD-AFC4-6F175D3DCCD1}">
              <a14:hiddenFill xmlns:a14="http://schemas.microsoft.com/office/drawing/2010/main">
                <a:solidFill>
                  <a:srgbClr val="FFFFFF"/>
                </a:solidFill>
              </a14:hiddenFill>
            </a:ext>
          </a:extLst>
        </p:spPr>
      </p:pic>
      <p:sp>
        <p:nvSpPr>
          <p:cNvPr id="13" name="canon"/>
          <p:cNvSpPr/>
          <p:nvPr/>
        </p:nvSpPr>
        <p:spPr>
          <a:xfrm>
            <a:off x="1439652" y="4009628"/>
            <a:ext cx="3564396" cy="28803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ko-KR" dirty="0" smtClean="0">
                <a:effectLst>
                  <a:outerShdw blurRad="38100" dist="38100" dir="2700000" algn="tl">
                    <a:srgbClr val="000000">
                      <a:alpha val="43137"/>
                    </a:srgbClr>
                  </a:outerShdw>
                </a:effectLst>
                <a:latin typeface="Verdana" pitchFamily="34" charset="0"/>
                <a:cs typeface="Verdana" pitchFamily="34" charset="0"/>
              </a:rPr>
              <a:t>Patrick was never canonized</a:t>
            </a:r>
            <a:endParaRPr lang="ko-KR" altLang="en-US" dirty="0">
              <a:effectLst>
                <a:outerShdw blurRad="38100" dist="38100" dir="2700000" algn="tl">
                  <a:srgbClr val="000000">
                    <a:alpha val="43137"/>
                  </a:srgbClr>
                </a:outerShdw>
              </a:effectLst>
              <a:latin typeface="Verdana" pitchFamily="34" charset="0"/>
              <a:cs typeface="Verdana" pitchFamily="34" charset="0"/>
            </a:endParaRPr>
          </a:p>
        </p:txBody>
      </p:sp>
    </p:spTree>
    <p:extLst>
      <p:ext uri="{BB962C8B-B14F-4D97-AF65-F5344CB8AC3E}">
        <p14:creationId xmlns:p14="http://schemas.microsoft.com/office/powerpoint/2010/main" val="3311612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500"/>
                                        <p:tgtEl>
                                          <p:spTgt spid="1028"/>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1+#ppt_w/2"/>
                                          </p:val>
                                        </p:tav>
                                        <p:tav tm="100000">
                                          <p:val>
                                            <p:strVal val="#ppt_x"/>
                                          </p:val>
                                        </p:tav>
                                      </p:tavLst>
                                    </p:anim>
                                    <p:anim calcmode="lin" valueType="num">
                                      <p:cBhvr additive="base">
                                        <p:cTn id="2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5"/>
                                        </p:tgtEl>
                                        <p:attrNameLst>
                                          <p:attrName>style.visibility</p:attrName>
                                        </p:attrNameLst>
                                      </p:cBhvr>
                                      <p:to>
                                        <p:strVal val="visible"/>
                                      </p:to>
                                    </p:set>
                                    <p:animEffect transition="in" filter="fade">
                                      <p:cBhvr>
                                        <p:cTn id="34" dur="500"/>
                                        <p:tgtEl>
                                          <p:spTgt spid="1035"/>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7"/>
                                        </p:tgtEl>
                                        <p:attrNameLst>
                                          <p:attrName>style.visibility</p:attrName>
                                        </p:attrNameLst>
                                      </p:cBhvr>
                                      <p:to>
                                        <p:strVal val="visible"/>
                                      </p:to>
                                    </p:set>
                                    <p:animEffect transition="in" filter="fade">
                                      <p:cBhvr>
                                        <p:cTn id="40" dur="500"/>
                                        <p:tgtEl>
                                          <p:spTgt spid="1037"/>
                                        </p:tgtEl>
                                      </p:cBhvr>
                                    </p:animEffec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39"/>
                                        </p:tgtEl>
                                        <p:attrNameLst>
                                          <p:attrName>style.visibility</p:attrName>
                                        </p:attrNameLst>
                                      </p:cBhvr>
                                      <p:to>
                                        <p:strVal val="visible"/>
                                      </p:to>
                                    </p:set>
                                    <p:animEffect transition="in" filter="fade">
                                      <p:cBhvr>
                                        <p:cTn id="46" dur="1000"/>
                                        <p:tgtEl>
                                          <p:spTgt spid="1039"/>
                                        </p:tgtEl>
                                      </p:cBhvr>
                                    </p:animEffect>
                                    <p:anim calcmode="lin" valueType="num">
                                      <p:cBhvr>
                                        <p:cTn id="47" dur="1000" fill="hold"/>
                                        <p:tgtEl>
                                          <p:spTgt spid="1039"/>
                                        </p:tgtEl>
                                        <p:attrNameLst>
                                          <p:attrName>ppt_x</p:attrName>
                                        </p:attrNameLst>
                                      </p:cBhvr>
                                      <p:tavLst>
                                        <p:tav tm="0">
                                          <p:val>
                                            <p:strVal val="#ppt_x"/>
                                          </p:val>
                                        </p:tav>
                                        <p:tav tm="100000">
                                          <p:val>
                                            <p:strVal val="#ppt_x"/>
                                          </p:val>
                                        </p:tav>
                                      </p:tavLst>
                                    </p:anim>
                                    <p:anim calcmode="lin" valueType="num">
                                      <p:cBhvr>
                                        <p:cTn id="48" dur="1000" fill="hold"/>
                                        <p:tgtEl>
                                          <p:spTgt spid="10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6" presetClass="entr" presetSubtype="37" fill="hold" nodeType="clickEffect">
                                  <p:stCondLst>
                                    <p:cond delay="0"/>
                                  </p:stCondLst>
                                  <p:childTnLst>
                                    <p:set>
                                      <p:cBhvr>
                                        <p:cTn id="53" dur="1" fill="hold">
                                          <p:stCondLst>
                                            <p:cond delay="0"/>
                                          </p:stCondLst>
                                        </p:cTn>
                                        <p:tgtEl>
                                          <p:spTgt spid="1041"/>
                                        </p:tgtEl>
                                        <p:attrNameLst>
                                          <p:attrName>style.visibility</p:attrName>
                                        </p:attrNameLst>
                                      </p:cBhvr>
                                      <p:to>
                                        <p:strVal val="visible"/>
                                      </p:to>
                                    </p:set>
                                    <p:animEffect transition="in" filter="barn(outVertical)">
                                      <p:cBhvr>
                                        <p:cTn id="54" dur="500"/>
                                        <p:tgtEl>
                                          <p:spTgt spid="1041"/>
                                        </p:tgtEl>
                                      </p:cBhvr>
                                    </p:animEffect>
                                  </p:childTnLst>
                                </p:cTn>
                              </p:par>
                            </p:childTnLst>
                          </p:cTn>
                        </p:par>
                      </p:childTnLst>
                    </p:cTn>
                  </p:par>
                </p:childTnLst>
              </p:cTn>
              <p:nextCondLst>
                <p:cond evt="onClick" delay="0">
                  <p:tgtEl>
                    <p:spTgt spid="11"/>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6" presetClass="entr" presetSubtype="37" fill="hold" nodeType="clickEffect">
                                  <p:stCondLst>
                                    <p:cond delay="0"/>
                                  </p:stCondLst>
                                  <p:childTnLst>
                                    <p:set>
                                      <p:cBhvr>
                                        <p:cTn id="59" dur="1" fill="hold">
                                          <p:stCondLst>
                                            <p:cond delay="0"/>
                                          </p:stCondLst>
                                        </p:cTn>
                                        <p:tgtEl>
                                          <p:spTgt spid="1043"/>
                                        </p:tgtEl>
                                        <p:attrNameLst>
                                          <p:attrName>style.visibility</p:attrName>
                                        </p:attrNameLst>
                                      </p:cBhvr>
                                      <p:to>
                                        <p:strVal val="visible"/>
                                      </p:to>
                                    </p:set>
                                    <p:animEffect transition="in" filter="barn(outVertical)">
                                      <p:cBhvr>
                                        <p:cTn id="60" dur="500"/>
                                        <p:tgtEl>
                                          <p:spTgt spid="1043"/>
                                        </p:tgtEl>
                                      </p:cBhvr>
                                    </p:animEffec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13"/>
                    </p:tgtEl>
                  </p:cond>
                </p:stCondLst>
                <p:endSync evt="end" delay="0">
                  <p:rtn val="all"/>
                </p:endSync>
                <p:childTnLst>
                  <p:par>
                    <p:cTn id="62" fill="hold">
                      <p:stCondLst>
                        <p:cond delay="0"/>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1045"/>
                                        </p:tgtEl>
                                        <p:attrNameLst>
                                          <p:attrName>style.visibility</p:attrName>
                                        </p:attrNameLst>
                                      </p:cBhvr>
                                      <p:to>
                                        <p:strVal val="visible"/>
                                      </p:to>
                                    </p:set>
                                    <p:animEffect transition="in" filter="wipe(down)">
                                      <p:cBhvr>
                                        <p:cTn id="66" dur="500"/>
                                        <p:tgtEl>
                                          <p:spTgt spid="1045"/>
                                        </p:tgtEl>
                                      </p:cBhvr>
                                    </p:animEffect>
                                  </p:childTnLst>
                                </p:cTn>
                              </p:par>
                            </p:childTnLst>
                          </p:cTn>
                        </p:par>
                      </p:childTnLst>
                    </p:cTn>
                  </p:par>
                </p:childTnLst>
              </p:cTn>
              <p:nextCondLst>
                <p:cond evt="onClick" delay="0">
                  <p:tgtEl>
                    <p:spTgt spid="13"/>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Unscramble</a:t>
            </a:r>
            <a:r>
              <a:rPr lang="ko-KR" altLang="en-US" dirty="0" smtClean="0"/>
              <a:t>  </a:t>
            </a:r>
            <a:endParaRPr lang="ko-KR" altLang="en-US" dirty="0"/>
          </a:p>
        </p:txBody>
      </p:sp>
      <p:sp>
        <p:nvSpPr>
          <p:cNvPr id="3" name="내용 개체 틀 2"/>
          <p:cNvSpPr>
            <a:spLocks noGrp="1"/>
          </p:cNvSpPr>
          <p:nvPr>
            <p:ph idx="1"/>
          </p:nvPr>
        </p:nvSpPr>
        <p:spPr/>
        <p:txBody>
          <a:bodyPr/>
          <a:lstStyle/>
          <a:p>
            <a:endParaRPr lang="ko-KR"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73324"/>
            <a:ext cx="4320480" cy="38454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직사각형 3"/>
          <p:cNvSpPr/>
          <p:nvPr/>
        </p:nvSpPr>
        <p:spPr>
          <a:xfrm>
            <a:off x="1331640" y="1777380"/>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An annual celebration</a:t>
            </a:r>
            <a:endParaRPr lang="ko-KR" altLang="en-US" dirty="0"/>
          </a:p>
        </p:txBody>
      </p:sp>
      <p:sp>
        <p:nvSpPr>
          <p:cNvPr id="8" name="직사각형 7"/>
          <p:cNvSpPr/>
          <p:nvPr/>
        </p:nvSpPr>
        <p:spPr>
          <a:xfrm>
            <a:off x="4716016" y="1777380"/>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Celebrate every year</a:t>
            </a:r>
            <a:endParaRPr lang="ko-KR" altLang="en-US" dirty="0"/>
          </a:p>
        </p:txBody>
      </p:sp>
      <p:sp>
        <p:nvSpPr>
          <p:cNvPr id="9" name="직사각형 8"/>
          <p:cNvSpPr/>
          <p:nvPr/>
        </p:nvSpPr>
        <p:spPr>
          <a:xfrm>
            <a:off x="1331640" y="230216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A national holiday</a:t>
            </a:r>
            <a:endParaRPr lang="ko-KR" altLang="en-US" dirty="0"/>
          </a:p>
        </p:txBody>
      </p:sp>
      <p:sp>
        <p:nvSpPr>
          <p:cNvPr id="10" name="직사각형 9"/>
          <p:cNvSpPr/>
          <p:nvPr/>
        </p:nvSpPr>
        <p:spPr>
          <a:xfrm>
            <a:off x="4716016" y="230216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They don’t go to work </a:t>
            </a:r>
            <a:endParaRPr lang="ko-KR" altLang="en-US" dirty="0"/>
          </a:p>
        </p:txBody>
      </p:sp>
      <p:sp>
        <p:nvSpPr>
          <p:cNvPr id="11" name="직사각형 10"/>
          <p:cNvSpPr/>
          <p:nvPr/>
        </p:nvSpPr>
        <p:spPr>
          <a:xfrm>
            <a:off x="1331640" y="28926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Based on all things Irish</a:t>
            </a:r>
            <a:endParaRPr lang="ko-KR" altLang="en-US" dirty="0"/>
          </a:p>
        </p:txBody>
      </p:sp>
      <p:sp>
        <p:nvSpPr>
          <p:cNvPr id="12" name="직사각형 11"/>
          <p:cNvSpPr/>
          <p:nvPr/>
        </p:nvSpPr>
        <p:spPr>
          <a:xfrm>
            <a:off x="4716016" y="28926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Everything is about Ireland</a:t>
            </a:r>
            <a:endParaRPr lang="ko-KR" altLang="en-US" dirty="0"/>
          </a:p>
        </p:txBody>
      </p:sp>
      <p:sp>
        <p:nvSpPr>
          <p:cNvPr id="13" name="직사각형 12"/>
          <p:cNvSpPr/>
          <p:nvPr/>
        </p:nvSpPr>
        <p:spPr>
          <a:xfrm>
            <a:off x="1331528" y="3505572"/>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Dye the city’s river green</a:t>
            </a:r>
          </a:p>
        </p:txBody>
      </p:sp>
      <p:sp>
        <p:nvSpPr>
          <p:cNvPr id="14" name="직사각형 13"/>
          <p:cNvSpPr/>
          <p:nvPr/>
        </p:nvSpPr>
        <p:spPr>
          <a:xfrm>
            <a:off x="4715904" y="3505572"/>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Change the color  </a:t>
            </a:r>
            <a:endParaRPr lang="ko-KR" altLang="en-US" dirty="0"/>
          </a:p>
        </p:txBody>
      </p:sp>
      <p:sp>
        <p:nvSpPr>
          <p:cNvPr id="15" name="직사각형 14"/>
          <p:cNvSpPr/>
          <p:nvPr/>
        </p:nvSpPr>
        <p:spPr>
          <a:xfrm>
            <a:off x="1331480" y="4081636"/>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Spread over 5 days</a:t>
            </a:r>
            <a:endParaRPr lang="ko-KR" altLang="en-US" dirty="0"/>
          </a:p>
        </p:txBody>
      </p:sp>
      <p:sp>
        <p:nvSpPr>
          <p:cNvPr id="16" name="직사각형 15"/>
          <p:cNvSpPr/>
          <p:nvPr/>
        </p:nvSpPr>
        <p:spPr>
          <a:xfrm>
            <a:off x="4715856" y="4081636"/>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During 5 days</a:t>
            </a:r>
            <a:endParaRPr lang="ko-KR" altLang="en-US" dirty="0"/>
          </a:p>
        </p:txBody>
      </p:sp>
      <p:sp>
        <p:nvSpPr>
          <p:cNvPr id="17" name="직사각형 16"/>
          <p:cNvSpPr/>
          <p:nvPr/>
        </p:nvSpPr>
        <p:spPr>
          <a:xfrm>
            <a:off x="1331416" y="4678917"/>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The New York parade</a:t>
            </a:r>
            <a:endParaRPr lang="ko-KR" altLang="en-US" dirty="0"/>
          </a:p>
        </p:txBody>
      </p:sp>
      <p:sp>
        <p:nvSpPr>
          <p:cNvPr id="18" name="직사각형 17"/>
          <p:cNvSpPr/>
          <p:nvPr/>
        </p:nvSpPr>
        <p:spPr>
          <a:xfrm>
            <a:off x="4715792" y="4678917"/>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It’s the largest parade</a:t>
            </a:r>
            <a:endParaRPr lang="ko-KR" altLang="en-US" dirty="0"/>
          </a:p>
        </p:txBody>
      </p:sp>
    </p:spTree>
    <p:extLst>
      <p:ext uri="{BB962C8B-B14F-4D97-AF65-F5344CB8AC3E}">
        <p14:creationId xmlns:p14="http://schemas.microsoft.com/office/powerpoint/2010/main" val="35615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Unscramble </a:t>
            </a:r>
            <a:endParaRPr lang="ko-KR"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68" y="1345332"/>
            <a:ext cx="5177271"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직사각형 4"/>
          <p:cNvSpPr/>
          <p:nvPr/>
        </p:nvSpPr>
        <p:spPr>
          <a:xfrm>
            <a:off x="1352736" y="18493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Others believe he was Italian</a:t>
            </a:r>
            <a:endParaRPr lang="ko-KR" altLang="en-US" dirty="0"/>
          </a:p>
        </p:txBody>
      </p:sp>
      <p:sp>
        <p:nvSpPr>
          <p:cNvPr id="6" name="직사각형 5"/>
          <p:cNvSpPr/>
          <p:nvPr/>
        </p:nvSpPr>
        <p:spPr>
          <a:xfrm>
            <a:off x="4737112" y="18493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Other people think this</a:t>
            </a:r>
            <a:endParaRPr lang="ko-KR" altLang="en-US" dirty="0"/>
          </a:p>
        </p:txBody>
      </p:sp>
      <p:sp>
        <p:nvSpPr>
          <p:cNvPr id="7" name="직사각형 6"/>
          <p:cNvSpPr/>
          <p:nvPr/>
        </p:nvSpPr>
        <p:spPr>
          <a:xfrm>
            <a:off x="1331640" y="2425452"/>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He lived in the fifth century</a:t>
            </a:r>
            <a:endParaRPr lang="ko-KR" altLang="en-US" dirty="0"/>
          </a:p>
        </p:txBody>
      </p:sp>
      <p:sp>
        <p:nvSpPr>
          <p:cNvPr id="8" name="직사각형 7"/>
          <p:cNvSpPr/>
          <p:nvPr/>
        </p:nvSpPr>
        <p:spPr>
          <a:xfrm>
            <a:off x="4716016" y="2425452"/>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401 – 500 AD</a:t>
            </a:r>
            <a:endParaRPr lang="ko-KR" altLang="en-US" dirty="0"/>
          </a:p>
        </p:txBody>
      </p:sp>
      <p:sp>
        <p:nvSpPr>
          <p:cNvPr id="9" name="직사각형 8"/>
          <p:cNvSpPr/>
          <p:nvPr/>
        </p:nvSpPr>
        <p:spPr>
          <a:xfrm>
            <a:off x="1309984" y="30078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Taken as a slave</a:t>
            </a:r>
            <a:endParaRPr lang="ko-KR" altLang="en-US" dirty="0"/>
          </a:p>
        </p:txBody>
      </p:sp>
      <p:sp>
        <p:nvSpPr>
          <p:cNvPr id="10" name="직사각형 9"/>
          <p:cNvSpPr/>
          <p:nvPr/>
        </p:nvSpPr>
        <p:spPr>
          <a:xfrm>
            <a:off x="4694360" y="30078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Work with no pay</a:t>
            </a:r>
            <a:endParaRPr lang="ko-KR" altLang="en-US" dirty="0"/>
          </a:p>
        </p:txBody>
      </p:sp>
      <p:sp>
        <p:nvSpPr>
          <p:cNvPr id="11" name="직사각형 10"/>
          <p:cNvSpPr/>
          <p:nvPr/>
        </p:nvSpPr>
        <p:spPr>
          <a:xfrm>
            <a:off x="1309928" y="3649588"/>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Train as a priest </a:t>
            </a:r>
            <a:endParaRPr lang="ko-KR" altLang="en-US" dirty="0"/>
          </a:p>
        </p:txBody>
      </p:sp>
      <p:sp>
        <p:nvSpPr>
          <p:cNvPr id="12" name="직사각형 11"/>
          <p:cNvSpPr/>
          <p:nvPr/>
        </p:nvSpPr>
        <p:spPr>
          <a:xfrm>
            <a:off x="4694304" y="3649588"/>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Training, education</a:t>
            </a:r>
            <a:endParaRPr lang="ko-KR" altLang="en-US" dirty="0"/>
          </a:p>
        </p:txBody>
      </p:sp>
      <p:sp>
        <p:nvSpPr>
          <p:cNvPr id="13" name="직사각형 12"/>
          <p:cNvSpPr/>
          <p:nvPr/>
        </p:nvSpPr>
        <p:spPr>
          <a:xfrm>
            <a:off x="1302664" y="4297660"/>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Legends about Patrick </a:t>
            </a:r>
            <a:endParaRPr lang="ko-KR" altLang="en-US" dirty="0"/>
          </a:p>
        </p:txBody>
      </p:sp>
      <p:sp>
        <p:nvSpPr>
          <p:cNvPr id="14" name="직사각형 13"/>
          <p:cNvSpPr/>
          <p:nvPr/>
        </p:nvSpPr>
        <p:spPr>
          <a:xfrm>
            <a:off x="4687040" y="4297660"/>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Stories</a:t>
            </a:r>
            <a:endParaRPr lang="ko-KR" altLang="en-US" dirty="0"/>
          </a:p>
        </p:txBody>
      </p:sp>
      <p:sp>
        <p:nvSpPr>
          <p:cNvPr id="15" name="직사각형 14"/>
          <p:cNvSpPr/>
          <p:nvPr/>
        </p:nvSpPr>
        <p:spPr>
          <a:xfrm>
            <a:off x="1270415" y="4858304"/>
            <a:ext cx="338437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The date of his death</a:t>
            </a:r>
            <a:endParaRPr lang="ko-KR" altLang="en-US" dirty="0"/>
          </a:p>
        </p:txBody>
      </p:sp>
      <p:sp>
        <p:nvSpPr>
          <p:cNvPr id="16" name="직사각형 15"/>
          <p:cNvSpPr/>
          <p:nvPr/>
        </p:nvSpPr>
        <p:spPr>
          <a:xfrm>
            <a:off x="4654791" y="4858304"/>
            <a:ext cx="4392488" cy="43204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smtClean="0"/>
              <a:t>When he died</a:t>
            </a:r>
            <a:endParaRPr lang="ko-KR" altLang="en-US" dirty="0"/>
          </a:p>
        </p:txBody>
      </p:sp>
    </p:spTree>
    <p:extLst>
      <p:ext uri="{BB962C8B-B14F-4D97-AF65-F5344CB8AC3E}">
        <p14:creationId xmlns:p14="http://schemas.microsoft.com/office/powerpoint/2010/main" val="107952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28866"/>
            <a:ext cx="5220072" cy="1692530"/>
          </a:xfrm>
        </p:spPr>
        <p:txBody>
          <a:bodyPr>
            <a:normAutofit/>
          </a:bodyPr>
          <a:lstStyle/>
          <a:p>
            <a:r>
              <a:rPr lang="en-US" altLang="ko-KR" dirty="0" smtClean="0"/>
              <a:t>When is St. Patrick's Day? </a:t>
            </a:r>
            <a:endParaRPr lang="ko-KR" altLang="en-US" dirty="0"/>
          </a:p>
        </p:txBody>
      </p:sp>
      <p:sp>
        <p:nvSpPr>
          <p:cNvPr id="3" name="내용 개체 틀 2"/>
          <p:cNvSpPr>
            <a:spLocks noGrp="1"/>
          </p:cNvSpPr>
          <p:nvPr>
            <p:ph idx="1"/>
          </p:nvPr>
        </p:nvSpPr>
        <p:spPr>
          <a:xfrm>
            <a:off x="457200" y="2497461"/>
            <a:ext cx="4474840" cy="2607676"/>
          </a:xfrm>
        </p:spPr>
        <p:txBody>
          <a:bodyPr/>
          <a:lstStyle/>
          <a:p>
            <a:r>
              <a:rPr lang="en-US" altLang="ko-KR" dirty="0" smtClean="0"/>
              <a:t>St. Patrick's Day is </a:t>
            </a:r>
            <a:r>
              <a:rPr lang="en-US" altLang="ko-KR" b="1" dirty="0" smtClean="0"/>
              <a:t>on </a:t>
            </a:r>
            <a:r>
              <a:rPr lang="en-US" altLang="ko-KR" dirty="0" smtClean="0"/>
              <a:t>March 17</a:t>
            </a:r>
            <a:r>
              <a:rPr lang="en-US" altLang="ko-KR" baseline="30000" dirty="0" smtClean="0"/>
              <a:t>th</a:t>
            </a:r>
            <a:r>
              <a:rPr lang="en-US" altLang="ko-KR" dirty="0" smtClean="0"/>
              <a:t>.  </a:t>
            </a:r>
          </a:p>
          <a:p>
            <a:endParaRPr lang="en-US" altLang="ko-KR" dirty="0"/>
          </a:p>
          <a:p>
            <a:endParaRPr lang="ko-KR" altLang="en-US" dirty="0"/>
          </a:p>
        </p:txBody>
      </p:sp>
      <p:pic>
        <p:nvPicPr>
          <p:cNvPr id="16389" name="Picture 5" descr="Image result for st.patricks day fly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588"/>
            <a:ext cx="3923928" cy="571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Dates and Times </a:t>
            </a:r>
            <a:endParaRPr lang="ko-KR" altLang="en-US" dirty="0"/>
          </a:p>
        </p:txBody>
      </p:sp>
      <p:sp>
        <p:nvSpPr>
          <p:cNvPr id="3" name="내용 개체 틀 2"/>
          <p:cNvSpPr>
            <a:spLocks noGrp="1"/>
          </p:cNvSpPr>
          <p:nvPr>
            <p:ph idx="1"/>
          </p:nvPr>
        </p:nvSpPr>
        <p:spPr>
          <a:xfrm>
            <a:off x="1331640" y="2065411"/>
            <a:ext cx="7355160" cy="3039725"/>
          </a:xfrm>
        </p:spPr>
        <p:txBody>
          <a:bodyPr/>
          <a:lstStyle/>
          <a:p>
            <a:r>
              <a:rPr lang="en-US" altLang="ko-KR" dirty="0" smtClean="0"/>
              <a:t>On, at, in… </a:t>
            </a:r>
            <a:endParaRPr lang="ko-KR" altLang="en-US" dirty="0"/>
          </a:p>
        </p:txBody>
      </p:sp>
      <p:pic>
        <p:nvPicPr>
          <p:cNvPr id="18435"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 y="3496610"/>
            <a:ext cx="9180513" cy="225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635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a:t>
            </a:r>
            <a:endParaRPr lang="ko-KR" altLang="en-US" dirty="0"/>
          </a:p>
        </p:txBody>
      </p:sp>
      <p:sp>
        <p:nvSpPr>
          <p:cNvPr id="3" name="내용 개체 틀 2"/>
          <p:cNvSpPr>
            <a:spLocks noGrp="1"/>
          </p:cNvSpPr>
          <p:nvPr>
            <p:ph idx="1"/>
          </p:nvPr>
        </p:nvSpPr>
        <p:spPr>
          <a:xfrm>
            <a:off x="611560" y="1333501"/>
            <a:ext cx="8075240" cy="3771636"/>
          </a:xfrm>
        </p:spPr>
        <p:txBody>
          <a:bodyPr>
            <a:normAutofit fontScale="92500" lnSpcReduction="20000"/>
          </a:bodyPr>
          <a:lstStyle/>
          <a:p>
            <a:r>
              <a:rPr lang="en-US" altLang="ko-KR" b="1" dirty="0" smtClean="0"/>
              <a:t>In</a:t>
            </a:r>
            <a:r>
              <a:rPr lang="en-US" altLang="ko-KR" dirty="0" smtClean="0"/>
              <a:t> 1983, I was born.  </a:t>
            </a:r>
          </a:p>
          <a:p>
            <a:endParaRPr lang="en-US" altLang="ko-KR" dirty="0" smtClean="0"/>
          </a:p>
          <a:p>
            <a:r>
              <a:rPr lang="en-US" altLang="ko-KR" dirty="0" smtClean="0"/>
              <a:t>Donald Trump became president </a:t>
            </a:r>
            <a:r>
              <a:rPr lang="en-US" altLang="ko-KR" b="1" dirty="0" smtClean="0"/>
              <a:t>in</a:t>
            </a:r>
            <a:r>
              <a:rPr lang="en-US" altLang="ko-KR" dirty="0" smtClean="0"/>
              <a:t> 2017.  </a:t>
            </a:r>
          </a:p>
          <a:p>
            <a:endParaRPr lang="en-US" altLang="ko-KR" dirty="0"/>
          </a:p>
          <a:p>
            <a:r>
              <a:rPr lang="en-US" altLang="ko-KR" dirty="0" smtClean="0"/>
              <a:t>Leonardo </a:t>
            </a:r>
            <a:r>
              <a:rPr lang="en-US" altLang="ko-KR" dirty="0" err="1" smtClean="0"/>
              <a:t>DaVinci</a:t>
            </a:r>
            <a:r>
              <a:rPr lang="en-US" altLang="ko-KR" dirty="0" smtClean="0"/>
              <a:t> started painting the Mona Lisa </a:t>
            </a:r>
            <a:r>
              <a:rPr lang="en-US" altLang="ko-KR" b="1" dirty="0" smtClean="0"/>
              <a:t>in</a:t>
            </a:r>
            <a:r>
              <a:rPr lang="en-US" altLang="ko-KR" dirty="0" smtClean="0"/>
              <a:t> 1503.  </a:t>
            </a:r>
          </a:p>
          <a:p>
            <a:endParaRPr lang="en-US" altLang="ko-KR" dirty="0"/>
          </a:p>
          <a:p>
            <a:r>
              <a:rPr lang="en-US" altLang="ko-KR" dirty="0" smtClean="0"/>
              <a:t> The first i-Phone was released </a:t>
            </a:r>
            <a:r>
              <a:rPr lang="en-US" altLang="ko-KR" b="1" dirty="0" smtClean="0"/>
              <a:t>in</a:t>
            </a:r>
            <a:r>
              <a:rPr lang="en-US" altLang="ko-KR" dirty="0" smtClean="0"/>
              <a:t> 2007.  </a:t>
            </a:r>
            <a:endParaRPr lang="ko-KR" altLang="en-US" dirty="0"/>
          </a:p>
        </p:txBody>
      </p:sp>
      <p:pic>
        <p:nvPicPr>
          <p:cNvPr id="19459"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6876256" y="409228"/>
            <a:ext cx="1608458" cy="182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descr="Image result for mona li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3001516"/>
            <a:ext cx="936104" cy="1368574"/>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Image result for iphon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551" y="4559324"/>
            <a:ext cx="1379307" cy="103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284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a:t>
            </a:r>
            <a:endParaRPr lang="ko-KR" altLang="en-US" dirty="0"/>
          </a:p>
        </p:txBody>
      </p:sp>
      <p:sp>
        <p:nvSpPr>
          <p:cNvPr id="3" name="내용 개체 틀 2"/>
          <p:cNvSpPr>
            <a:spLocks noGrp="1"/>
          </p:cNvSpPr>
          <p:nvPr>
            <p:ph idx="1"/>
          </p:nvPr>
        </p:nvSpPr>
        <p:spPr/>
        <p:txBody>
          <a:bodyPr>
            <a:normAutofit lnSpcReduction="10000"/>
          </a:bodyPr>
          <a:lstStyle/>
          <a:p>
            <a:r>
              <a:rPr lang="en-US" altLang="ko-KR" dirty="0" smtClean="0"/>
              <a:t>1983 =</a:t>
            </a:r>
          </a:p>
          <a:p>
            <a:endParaRPr lang="en-US" altLang="ko-KR" dirty="0" smtClean="0"/>
          </a:p>
          <a:p>
            <a:r>
              <a:rPr lang="en-US" altLang="ko-KR" dirty="0" smtClean="0"/>
              <a:t>2017 =</a:t>
            </a:r>
            <a:endParaRPr lang="en-US" altLang="ko-KR" dirty="0"/>
          </a:p>
          <a:p>
            <a:endParaRPr lang="en-US" altLang="ko-KR" dirty="0"/>
          </a:p>
          <a:p>
            <a:r>
              <a:rPr lang="en-US" altLang="ko-KR" dirty="0" smtClean="0"/>
              <a:t>1503 =</a:t>
            </a:r>
          </a:p>
          <a:p>
            <a:endParaRPr lang="en-US" altLang="ko-KR" dirty="0"/>
          </a:p>
          <a:p>
            <a:r>
              <a:rPr lang="en-US" altLang="ko-KR" dirty="0" smtClean="0"/>
              <a:t>2007 =</a:t>
            </a:r>
            <a:endParaRPr lang="ko-KR" altLang="en-US" dirty="0"/>
          </a:p>
        </p:txBody>
      </p:sp>
      <p:sp>
        <p:nvSpPr>
          <p:cNvPr id="4" name="내용 개체 틀 2"/>
          <p:cNvSpPr txBox="1">
            <a:spLocks/>
          </p:cNvSpPr>
          <p:nvPr/>
        </p:nvSpPr>
        <p:spPr>
          <a:xfrm>
            <a:off x="2195736" y="1345332"/>
            <a:ext cx="8229600" cy="3771636"/>
          </a:xfrm>
          <a:prstGeom prst="rect">
            <a:avLst/>
          </a:prstGeom>
        </p:spPr>
        <p:txBody>
          <a:bodyPr vert="horz" lIns="91440" tIns="45720" rIns="91440" bIns="45720" rtlCol="0">
            <a:normAutofit lnSpcReduction="10000"/>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dirty="0" smtClean="0">
                <a:solidFill>
                  <a:schemeClr val="tx2">
                    <a:lumMod val="50000"/>
                  </a:schemeClr>
                </a:solidFill>
              </a:rPr>
              <a:t>nineteen eighty-three.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Twenty seventeen.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fifteen “O” three.  </a:t>
            </a:r>
          </a:p>
          <a:p>
            <a:pPr marL="0" indent="0">
              <a:buNone/>
            </a:pPr>
            <a:endParaRPr lang="en-US" altLang="ko-KR" dirty="0" smtClean="0">
              <a:solidFill>
                <a:schemeClr val="tx2">
                  <a:lumMod val="50000"/>
                </a:schemeClr>
              </a:solidFill>
            </a:endParaRPr>
          </a:p>
          <a:p>
            <a:pPr marL="0" indent="0">
              <a:buNone/>
            </a:pPr>
            <a:r>
              <a:rPr lang="en-US" altLang="ko-KR" dirty="0" smtClean="0">
                <a:solidFill>
                  <a:schemeClr val="tx2">
                    <a:lumMod val="50000"/>
                  </a:schemeClr>
                </a:solidFill>
              </a:rPr>
              <a:t>two thousand and seven.  </a:t>
            </a:r>
            <a:endParaRPr lang="ko-KR" altLang="en-US" dirty="0">
              <a:solidFill>
                <a:schemeClr val="tx2">
                  <a:lumMod val="50000"/>
                </a:schemeClr>
              </a:solidFill>
            </a:endParaRPr>
          </a:p>
        </p:txBody>
      </p:sp>
    </p:spTree>
    <p:extLst>
      <p:ext uri="{BB962C8B-B14F-4D97-AF65-F5344CB8AC3E}">
        <p14:creationId xmlns:p14="http://schemas.microsoft.com/office/powerpoint/2010/main" val="210479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Years </a:t>
            </a:r>
            <a:endParaRPr lang="ko-KR" alt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147293"/>
            <a:ext cx="9180512" cy="480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0949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t>Where is it from?  </a:t>
            </a:r>
            <a:endParaRPr lang="ko-KR" altLang="en-US" b="1" dirty="0"/>
          </a:p>
        </p:txBody>
      </p:sp>
      <p:pic>
        <p:nvPicPr>
          <p:cNvPr id="3074" name="Picture 2" descr="Image result for everybody is ir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408" y="1489348"/>
            <a:ext cx="6810375" cy="292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spTree>
    <p:extLst>
      <p:ext uri="{BB962C8B-B14F-4D97-AF65-F5344CB8AC3E}">
        <p14:creationId xmlns:p14="http://schemas.microsoft.com/office/powerpoint/2010/main" val="32424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122" name="Picture 2" descr="Image result for 17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7220"/>
            <a:ext cx="9210718" cy="518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47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7170" name="Picture 2" descr="Image result for 16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0" y="193204"/>
            <a:ext cx="9289032" cy="522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99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6146" name="Picture 2" descr="Image result for 2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9016"/>
            <a:ext cx="10174742" cy="572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743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u="sng" dirty="0" smtClean="0"/>
              <a:t>Months </a:t>
            </a:r>
            <a:endParaRPr lang="ko-KR" altLang="en-US" u="sng" dirty="0"/>
          </a:p>
        </p:txBody>
      </p:sp>
      <p:sp>
        <p:nvSpPr>
          <p:cNvPr id="3" name="내용 개체 틀 2"/>
          <p:cNvSpPr>
            <a:spLocks noGrp="1"/>
          </p:cNvSpPr>
          <p:nvPr>
            <p:ph idx="1"/>
          </p:nvPr>
        </p:nvSpPr>
        <p:spPr/>
        <p:txBody>
          <a:bodyPr>
            <a:normAutofit fontScale="92500" lnSpcReduction="10000"/>
          </a:bodyPr>
          <a:lstStyle/>
          <a:p>
            <a:r>
              <a:rPr lang="en-US" altLang="ko-KR" dirty="0" smtClean="0"/>
              <a:t>The </a:t>
            </a:r>
            <a:r>
              <a:rPr lang="en-US" altLang="ko-KR" dirty="0" err="1" smtClean="0"/>
              <a:t>Pyeongchang</a:t>
            </a:r>
            <a:r>
              <a:rPr lang="en-US" altLang="ko-KR" dirty="0" smtClean="0"/>
              <a:t> Olympics were held </a:t>
            </a:r>
            <a:r>
              <a:rPr lang="en-US" altLang="ko-KR" b="1" dirty="0" smtClean="0"/>
              <a:t>in</a:t>
            </a:r>
            <a:r>
              <a:rPr lang="en-US" altLang="ko-KR" dirty="0" smtClean="0"/>
              <a:t> </a:t>
            </a:r>
            <a:r>
              <a:rPr lang="en-US" altLang="ko-KR" u="sng" dirty="0" smtClean="0"/>
              <a:t>February</a:t>
            </a:r>
            <a:r>
              <a:rPr lang="en-US" altLang="ko-KR" dirty="0" smtClean="0"/>
              <a:t>.  </a:t>
            </a:r>
          </a:p>
          <a:p>
            <a:endParaRPr lang="en-US" altLang="ko-KR" dirty="0" smtClean="0"/>
          </a:p>
          <a:p>
            <a:r>
              <a:rPr lang="en-US" altLang="ko-KR" dirty="0" smtClean="0"/>
              <a:t>The next Star Wars movie will be released </a:t>
            </a:r>
            <a:r>
              <a:rPr lang="en-US" altLang="ko-KR" b="1" dirty="0" smtClean="0"/>
              <a:t>in</a:t>
            </a:r>
            <a:r>
              <a:rPr lang="en-US" altLang="ko-KR" dirty="0" smtClean="0"/>
              <a:t> </a:t>
            </a:r>
            <a:r>
              <a:rPr lang="en-US" altLang="ko-KR" u="sng" dirty="0" smtClean="0"/>
              <a:t>May</a:t>
            </a:r>
            <a:r>
              <a:rPr lang="en-US" altLang="ko-KR" dirty="0" smtClean="0"/>
              <a:t>.  </a:t>
            </a:r>
          </a:p>
          <a:p>
            <a:endParaRPr lang="en-US" altLang="ko-KR" dirty="0"/>
          </a:p>
          <a:p>
            <a:r>
              <a:rPr lang="en-US" altLang="ko-KR" dirty="0" smtClean="0"/>
              <a:t>The Korean Armistice Agreement </a:t>
            </a:r>
            <a:br>
              <a:rPr lang="en-US" altLang="ko-KR" dirty="0" smtClean="0"/>
            </a:br>
            <a:r>
              <a:rPr lang="en-US" altLang="ko-KR" dirty="0" smtClean="0"/>
              <a:t>(</a:t>
            </a:r>
            <a:r>
              <a:rPr lang="ko-KR" altLang="en-US" dirty="0" smtClean="0"/>
              <a:t>한국휴전협정</a:t>
            </a:r>
            <a:r>
              <a:rPr lang="en-US" altLang="ko-KR" dirty="0"/>
              <a:t>) </a:t>
            </a:r>
            <a:r>
              <a:rPr lang="en-US" altLang="ko-KR" dirty="0" smtClean="0"/>
              <a:t>was signed </a:t>
            </a:r>
            <a:r>
              <a:rPr lang="en-US" altLang="ko-KR" b="1" dirty="0" smtClean="0"/>
              <a:t>in</a:t>
            </a:r>
            <a:r>
              <a:rPr lang="en-US" altLang="ko-KR" dirty="0" smtClean="0"/>
              <a:t> </a:t>
            </a:r>
            <a:r>
              <a:rPr lang="en-US" altLang="ko-KR" u="sng" dirty="0" smtClean="0"/>
              <a:t>July</a:t>
            </a:r>
            <a:r>
              <a:rPr lang="en-US" altLang="ko-KR" dirty="0" smtClean="0"/>
              <a:t>, 1953.  </a:t>
            </a:r>
            <a:endParaRPr lang="ko-KR" altLang="en-US" dirty="0"/>
          </a:p>
        </p:txBody>
      </p:sp>
      <p:pic>
        <p:nvPicPr>
          <p:cNvPr id="21507"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1921396"/>
            <a:ext cx="1450855" cy="67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3891" y="3289548"/>
            <a:ext cx="1584176" cy="68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descr="Image result for north and south kor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4513684"/>
            <a:ext cx="648072" cy="106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67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Day</a:t>
            </a:r>
            <a:endParaRPr lang="ko-KR" altLang="en-US" dirty="0"/>
          </a:p>
        </p:txBody>
      </p:sp>
      <p:sp>
        <p:nvSpPr>
          <p:cNvPr id="3" name="내용 개체 틀 2"/>
          <p:cNvSpPr>
            <a:spLocks noGrp="1"/>
          </p:cNvSpPr>
          <p:nvPr>
            <p:ph idx="1"/>
          </p:nvPr>
        </p:nvSpPr>
        <p:spPr/>
        <p:txBody>
          <a:bodyPr>
            <a:normAutofit fontScale="92500"/>
          </a:bodyPr>
          <a:lstStyle/>
          <a:p>
            <a:r>
              <a:rPr lang="en-US" altLang="ko-KR" b="1" dirty="0" smtClean="0"/>
              <a:t>On</a:t>
            </a:r>
            <a:r>
              <a:rPr lang="en-US" altLang="ko-KR" dirty="0" smtClean="0"/>
              <a:t> December </a:t>
            </a:r>
            <a:r>
              <a:rPr lang="en-US" altLang="ko-KR" u="sng" dirty="0" smtClean="0"/>
              <a:t>25</a:t>
            </a:r>
            <a:r>
              <a:rPr lang="en-US" altLang="ko-KR" u="sng" baseline="30000" dirty="0" smtClean="0"/>
              <a:t>th</a:t>
            </a:r>
            <a:r>
              <a:rPr lang="en-US" altLang="ko-KR" dirty="0" smtClean="0"/>
              <a:t>, we celebrate Christmas. </a:t>
            </a:r>
          </a:p>
          <a:p>
            <a:endParaRPr lang="en-US" altLang="ko-KR" dirty="0"/>
          </a:p>
          <a:p>
            <a:r>
              <a:rPr lang="en-US" altLang="ko-KR" dirty="0" smtClean="0"/>
              <a:t>Isaac Newton was born </a:t>
            </a:r>
            <a:r>
              <a:rPr lang="en-US" altLang="ko-KR" b="1" dirty="0" smtClean="0"/>
              <a:t>on</a:t>
            </a:r>
            <a:r>
              <a:rPr lang="en-US" altLang="ko-KR" dirty="0" smtClean="0"/>
              <a:t> January</a:t>
            </a:r>
            <a:r>
              <a:rPr lang="en-US" altLang="ko-KR" u="sng" dirty="0" smtClean="0"/>
              <a:t> 14</a:t>
            </a:r>
            <a:r>
              <a:rPr lang="en-US" altLang="ko-KR" u="sng" baseline="30000" dirty="0" smtClean="0"/>
              <a:t>th</a:t>
            </a:r>
            <a:r>
              <a:rPr lang="en-US" altLang="ko-KR" dirty="0" smtClean="0"/>
              <a:t>, 1643.  </a:t>
            </a:r>
          </a:p>
          <a:p>
            <a:endParaRPr lang="en-US" altLang="ko-KR" dirty="0"/>
          </a:p>
          <a:p>
            <a:r>
              <a:rPr lang="en-US" altLang="ko-KR" dirty="0" smtClean="0"/>
              <a:t>The official end to World War 2 was </a:t>
            </a:r>
            <a:r>
              <a:rPr lang="en-US" altLang="ko-KR" b="1" dirty="0" smtClean="0"/>
              <a:t>on</a:t>
            </a:r>
            <a:r>
              <a:rPr lang="en-US" altLang="ko-KR" dirty="0" smtClean="0"/>
              <a:t> September </a:t>
            </a:r>
            <a:r>
              <a:rPr lang="en-US" altLang="ko-KR" u="sng" dirty="0" smtClean="0"/>
              <a:t>2</a:t>
            </a:r>
            <a:r>
              <a:rPr lang="en-US" altLang="ko-KR" u="sng" baseline="30000" dirty="0" smtClean="0"/>
              <a:t>nd</a:t>
            </a:r>
            <a:r>
              <a:rPr lang="en-US" altLang="ko-KR" dirty="0" smtClean="0"/>
              <a:t>, 1945.  </a:t>
            </a:r>
            <a:endParaRPr lang="ko-KR" altLang="en-US" dirty="0"/>
          </a:p>
        </p:txBody>
      </p:sp>
      <p:pic>
        <p:nvPicPr>
          <p:cNvPr id="22530" name="Picture 2" descr="Image result for holly pn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193204"/>
            <a:ext cx="1970584" cy="109039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 result for newt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2209428"/>
            <a:ext cx="2047156" cy="204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690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Time </a:t>
            </a:r>
            <a:endParaRPr lang="ko-KR" altLang="en-US" dirty="0"/>
          </a:p>
        </p:txBody>
      </p:sp>
      <p:sp>
        <p:nvSpPr>
          <p:cNvPr id="3" name="내용 개체 틀 2"/>
          <p:cNvSpPr>
            <a:spLocks noGrp="1"/>
          </p:cNvSpPr>
          <p:nvPr>
            <p:ph idx="1"/>
          </p:nvPr>
        </p:nvSpPr>
        <p:spPr>
          <a:xfrm>
            <a:off x="755576" y="1333501"/>
            <a:ext cx="7931224" cy="3771636"/>
          </a:xfrm>
        </p:spPr>
        <p:txBody>
          <a:bodyPr>
            <a:normAutofit lnSpcReduction="10000"/>
          </a:bodyPr>
          <a:lstStyle/>
          <a:p>
            <a:r>
              <a:rPr lang="en-US" altLang="ko-KR" dirty="0" smtClean="0"/>
              <a:t>We will meet for lunch </a:t>
            </a:r>
            <a:r>
              <a:rPr lang="en-US" altLang="ko-KR" b="1" dirty="0" smtClean="0"/>
              <a:t>at</a:t>
            </a:r>
            <a:r>
              <a:rPr lang="en-US" altLang="ko-KR" dirty="0" smtClean="0"/>
              <a:t> </a:t>
            </a:r>
            <a:r>
              <a:rPr lang="en-US" altLang="ko-KR" u="sng" dirty="0" smtClean="0"/>
              <a:t>11:30</a:t>
            </a:r>
            <a:r>
              <a:rPr lang="en-US" altLang="ko-KR" dirty="0" smtClean="0"/>
              <a:t>.  </a:t>
            </a:r>
          </a:p>
          <a:p>
            <a:endParaRPr lang="en-US" altLang="ko-KR" dirty="0"/>
          </a:p>
          <a:p>
            <a:r>
              <a:rPr lang="en-US" altLang="ko-KR" dirty="0" smtClean="0"/>
              <a:t>Remember, you need to wake up </a:t>
            </a:r>
            <a:r>
              <a:rPr lang="en-US" altLang="ko-KR" b="1" dirty="0" smtClean="0"/>
              <a:t>at</a:t>
            </a:r>
            <a:r>
              <a:rPr lang="en-US" altLang="ko-KR" dirty="0" smtClean="0"/>
              <a:t> </a:t>
            </a:r>
            <a:r>
              <a:rPr lang="en-US" altLang="ko-KR" u="sng" dirty="0" smtClean="0"/>
              <a:t>7am</a:t>
            </a:r>
            <a:r>
              <a:rPr lang="en-US" altLang="ko-KR" dirty="0" smtClean="0"/>
              <a:t>. </a:t>
            </a:r>
          </a:p>
          <a:p>
            <a:endParaRPr lang="en-US" altLang="ko-KR" dirty="0"/>
          </a:p>
          <a:p>
            <a:r>
              <a:rPr lang="en-US" altLang="ko-KR" dirty="0" smtClean="0"/>
              <a:t>World War 1 ended </a:t>
            </a:r>
            <a:r>
              <a:rPr lang="en-US" altLang="ko-KR" i="1" dirty="0" smtClean="0"/>
              <a:t>on November 11</a:t>
            </a:r>
            <a:r>
              <a:rPr lang="en-US" altLang="ko-KR" i="1" baseline="30000" dirty="0" smtClean="0"/>
              <a:t>th</a:t>
            </a:r>
            <a:r>
              <a:rPr lang="en-US" altLang="ko-KR" dirty="0" smtClean="0"/>
              <a:t>, 1918 </a:t>
            </a:r>
            <a:r>
              <a:rPr lang="en-US" altLang="ko-KR" b="1" dirty="0" smtClean="0"/>
              <a:t>at</a:t>
            </a:r>
            <a:r>
              <a:rPr lang="en-US" altLang="ko-KR" dirty="0" smtClean="0"/>
              <a:t> </a:t>
            </a:r>
            <a:r>
              <a:rPr lang="en-US" altLang="ko-KR" u="sng" dirty="0" smtClean="0"/>
              <a:t>11am</a:t>
            </a:r>
            <a:r>
              <a:rPr lang="en-US" altLang="ko-KR" dirty="0" smtClean="0"/>
              <a:t>.  </a:t>
            </a:r>
            <a:endParaRPr lang="ko-KR" altLang="en-US" dirty="0"/>
          </a:p>
        </p:txBody>
      </p:sp>
      <p:pic>
        <p:nvPicPr>
          <p:cNvPr id="23554" name="Picture 2" descr="Image result for lunch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92280" y="121196"/>
            <a:ext cx="1959174" cy="1598686"/>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 result for alarm clock 7 a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6" y="2569468"/>
            <a:ext cx="1135274"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26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When did I make this </a:t>
            </a:r>
            <a:r>
              <a:rPr lang="en-US" altLang="ko-KR" dirty="0" err="1" smtClean="0"/>
              <a:t>ppt</a:t>
            </a:r>
            <a:r>
              <a:rPr lang="en-US" altLang="ko-KR" dirty="0" smtClean="0"/>
              <a:t>? </a:t>
            </a:r>
            <a:endParaRPr lang="ko-KR" altLang="en-US" dirty="0"/>
          </a:p>
        </p:txBody>
      </p:sp>
      <p:sp>
        <p:nvSpPr>
          <p:cNvPr id="3" name="내용 개체 틀 2"/>
          <p:cNvSpPr>
            <a:spLocks noGrp="1"/>
          </p:cNvSpPr>
          <p:nvPr>
            <p:ph idx="1"/>
          </p:nvPr>
        </p:nvSpPr>
        <p:spPr>
          <a:xfrm>
            <a:off x="2267744" y="1417340"/>
            <a:ext cx="2232248" cy="3771636"/>
          </a:xfrm>
        </p:spPr>
        <p:txBody>
          <a:bodyPr/>
          <a:lstStyle/>
          <a:p>
            <a:pPr marL="0" indent="0">
              <a:buNone/>
            </a:pPr>
            <a:r>
              <a:rPr lang="en-US" altLang="ko-KR" dirty="0" smtClean="0"/>
              <a:t>   </a:t>
            </a:r>
            <a:r>
              <a:rPr lang="en-US" altLang="ko-KR" dirty="0" smtClean="0">
                <a:solidFill>
                  <a:schemeClr val="tx1">
                    <a:lumMod val="75000"/>
                    <a:lumOff val="25000"/>
                  </a:schemeClr>
                </a:solidFill>
              </a:rPr>
              <a:t>Years = </a:t>
            </a:r>
          </a:p>
          <a:p>
            <a:pPr marL="0" indent="0">
              <a:buNone/>
            </a:pPr>
            <a:r>
              <a:rPr lang="en-US" altLang="ko-KR" dirty="0" smtClean="0">
                <a:solidFill>
                  <a:schemeClr val="tx1">
                    <a:lumMod val="75000"/>
                    <a:lumOff val="25000"/>
                  </a:schemeClr>
                </a:solidFill>
              </a:rPr>
              <a:t>Months = </a:t>
            </a:r>
          </a:p>
          <a:p>
            <a:pPr marL="0" indent="0">
              <a:buNone/>
            </a:pPr>
            <a:r>
              <a:rPr lang="en-US" altLang="ko-KR" dirty="0" smtClean="0">
                <a:solidFill>
                  <a:schemeClr val="tx1">
                    <a:lumMod val="75000"/>
                    <a:lumOff val="25000"/>
                  </a:schemeClr>
                </a:solidFill>
              </a:rPr>
              <a:t>    Days = </a:t>
            </a:r>
          </a:p>
          <a:p>
            <a:pPr marL="0" indent="0">
              <a:buNone/>
            </a:pPr>
            <a:r>
              <a:rPr lang="en-US" altLang="ko-KR" dirty="0" smtClean="0">
                <a:solidFill>
                  <a:schemeClr val="tx1">
                    <a:lumMod val="75000"/>
                    <a:lumOff val="25000"/>
                  </a:schemeClr>
                </a:solidFill>
              </a:rPr>
              <a:t>    Time = </a:t>
            </a:r>
          </a:p>
          <a:p>
            <a:pPr marL="0" indent="0">
              <a:buNone/>
            </a:pPr>
            <a:endParaRPr lang="ko-KR" altLang="en-US" dirty="0"/>
          </a:p>
        </p:txBody>
      </p:sp>
      <p:sp>
        <p:nvSpPr>
          <p:cNvPr id="4" name="내용 개체 틀 2"/>
          <p:cNvSpPr txBox="1">
            <a:spLocks/>
          </p:cNvSpPr>
          <p:nvPr/>
        </p:nvSpPr>
        <p:spPr>
          <a:xfrm>
            <a:off x="4211960" y="1417340"/>
            <a:ext cx="2232248" cy="3771636"/>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ko-KR" dirty="0"/>
              <a:t>i</a:t>
            </a:r>
            <a:r>
              <a:rPr lang="en-US" altLang="ko-KR" dirty="0" smtClean="0"/>
              <a:t>n</a:t>
            </a:r>
          </a:p>
          <a:p>
            <a:pPr marL="0" indent="0">
              <a:buFont typeface="Arial" pitchFamily="34" charset="0"/>
              <a:buNone/>
            </a:pPr>
            <a:r>
              <a:rPr lang="en-US" altLang="ko-KR" dirty="0"/>
              <a:t>i</a:t>
            </a:r>
            <a:r>
              <a:rPr lang="en-US" altLang="ko-KR" dirty="0" smtClean="0"/>
              <a:t>n</a:t>
            </a:r>
          </a:p>
          <a:p>
            <a:pPr marL="0" indent="0">
              <a:buFont typeface="Arial" pitchFamily="34" charset="0"/>
              <a:buNone/>
            </a:pPr>
            <a:r>
              <a:rPr lang="en-US" altLang="ko-KR" dirty="0"/>
              <a:t>o</a:t>
            </a:r>
            <a:r>
              <a:rPr lang="en-US" altLang="ko-KR" dirty="0" smtClean="0"/>
              <a:t>n</a:t>
            </a:r>
          </a:p>
          <a:p>
            <a:pPr marL="0" indent="0">
              <a:buFont typeface="Arial" pitchFamily="34" charset="0"/>
              <a:buNone/>
            </a:pPr>
            <a:r>
              <a:rPr lang="en-US" altLang="ko-KR" dirty="0" smtClean="0"/>
              <a:t>at</a:t>
            </a:r>
          </a:p>
        </p:txBody>
      </p:sp>
      <p:pic>
        <p:nvPicPr>
          <p:cNvPr id="5" name="Picture 3"/>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1" y="3496610"/>
            <a:ext cx="9180513" cy="225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아래쪽 화살표 5"/>
          <p:cNvSpPr/>
          <p:nvPr/>
        </p:nvSpPr>
        <p:spPr>
          <a:xfrm rot="19955350">
            <a:off x="6330999" y="1081402"/>
            <a:ext cx="360040" cy="3349920"/>
          </a:xfrm>
          <a:prstGeom prst="downArrow">
            <a:avLst>
              <a:gd name="adj1" fmla="val 50000"/>
              <a:gd name="adj2" fmla="val 8999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162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7410" name="Picture 2" descr="Image result for in on 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 y="481236"/>
            <a:ext cx="9140512" cy="497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4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Valentines day?  </a:t>
            </a:r>
            <a:endParaRPr lang="ko-KR" altLang="en-US" dirty="0"/>
          </a:p>
        </p:txBody>
      </p:sp>
      <p:sp>
        <p:nvSpPr>
          <p:cNvPr id="3" name="부제목 2"/>
          <p:cNvSpPr>
            <a:spLocks noGrp="1"/>
          </p:cNvSpPr>
          <p:nvPr>
            <p:ph type="subTitle" idx="1"/>
          </p:nvPr>
        </p:nvSpPr>
        <p:spPr>
          <a:xfrm>
            <a:off x="1115616" y="3238500"/>
            <a:ext cx="6912768" cy="1460500"/>
          </a:xfrm>
        </p:spPr>
        <p:txBody>
          <a:bodyPr/>
          <a:lstStyle/>
          <a:p>
            <a:r>
              <a:rPr lang="en-US" altLang="ko-KR" dirty="0" smtClean="0"/>
              <a:t>Valentine's day is on February 14</a:t>
            </a:r>
            <a:r>
              <a:rPr lang="en-US" altLang="ko-KR" baseline="30000" dirty="0" smtClean="0"/>
              <a:t>th</a:t>
            </a:r>
            <a:r>
              <a:rPr lang="en-US" altLang="ko-KR" dirty="0" smtClean="0"/>
              <a:t>.  </a:t>
            </a:r>
            <a:endParaRPr lang="ko-KR" altLang="en-US" dirty="0"/>
          </a:p>
        </p:txBody>
      </p:sp>
    </p:spTree>
    <p:extLst>
      <p:ext uri="{BB962C8B-B14F-4D97-AF65-F5344CB8AC3E}">
        <p14:creationId xmlns:p14="http://schemas.microsoft.com/office/powerpoint/2010/main" val="229138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does class start?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pic>
        <p:nvPicPr>
          <p:cNvPr id="1026" name="Picture 2"/>
          <p:cNvPicPr>
            <a:picLocks noChangeAspect="1" noChangeArrowheads="1"/>
          </p:cNvPicPr>
          <p:nvPr/>
        </p:nvPicPr>
        <p:blipFill>
          <a:blip r:embed="rId2">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0" y="158849"/>
            <a:ext cx="9134475" cy="4714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364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your birthday?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did you wake up?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is lunch time?  </a:t>
            </a:r>
            <a:endParaRPr lang="ko-KR" altLang="en-US" dirty="0"/>
          </a:p>
        </p:txBody>
      </p:sp>
      <p:sp>
        <p:nvSpPr>
          <p:cNvPr id="3" name="부제목 2"/>
          <p:cNvSpPr>
            <a:spLocks noGrp="1"/>
          </p:cNvSpPr>
          <p:nvPr>
            <p:ph type="subTitle" idx="1"/>
          </p:nvPr>
        </p:nvSpPr>
        <p:spPr/>
        <p:txBody>
          <a:bodyPr/>
          <a:lstStyle/>
          <a:p>
            <a:endParaRPr lang="ko-KR" altLang="en-US"/>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When was King </a:t>
            </a:r>
            <a:r>
              <a:rPr lang="en-US" altLang="ko-KR" dirty="0" err="1" smtClean="0"/>
              <a:t>Sejong</a:t>
            </a:r>
            <a:r>
              <a:rPr lang="en-US" altLang="ko-KR" dirty="0" smtClean="0"/>
              <a:t> born?  </a:t>
            </a:r>
            <a:endParaRPr lang="ko-KR" altLang="en-US" dirty="0"/>
          </a:p>
        </p:txBody>
      </p:sp>
      <p:sp>
        <p:nvSpPr>
          <p:cNvPr id="3" name="부제목 2"/>
          <p:cNvSpPr>
            <a:spLocks noGrp="1"/>
          </p:cNvSpPr>
          <p:nvPr>
            <p:ph type="subTitle" idx="1"/>
          </p:nvPr>
        </p:nvSpPr>
        <p:spPr/>
        <p:txBody>
          <a:bodyPr/>
          <a:lstStyle/>
          <a:p>
            <a:r>
              <a:rPr lang="en-US" altLang="ko-KR" dirty="0"/>
              <a:t>(He was born in 1397)</a:t>
            </a:r>
          </a:p>
          <a:p>
            <a:r>
              <a:rPr lang="en-US" altLang="ko-KR" dirty="0"/>
              <a:t>(He was born on May 15</a:t>
            </a:r>
            <a:r>
              <a:rPr lang="en-US" altLang="ko-KR" baseline="30000" dirty="0"/>
              <a:t>th</a:t>
            </a:r>
            <a:r>
              <a:rPr lang="en-US" altLang="ko-KR" dirty="0"/>
              <a:t>, 1397)</a:t>
            </a:r>
            <a:endParaRPr lang="ko-KR" altLang="en-US" dirty="0"/>
          </a:p>
        </p:txBody>
      </p:sp>
    </p:spTree>
    <p:extLst>
      <p:ext uri="{BB962C8B-B14F-4D97-AF65-F5344CB8AC3E}">
        <p14:creationId xmlns:p14="http://schemas.microsoft.com/office/powerpoint/2010/main" val="34054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dirty="0" smtClean="0"/>
              <a:t>Magazine Search</a:t>
            </a:r>
            <a:endParaRPr lang="ko-KR" altLang="en-US" dirty="0"/>
          </a:p>
        </p:txBody>
      </p:sp>
      <p:sp>
        <p:nvSpPr>
          <p:cNvPr id="3" name="부제목 2"/>
          <p:cNvSpPr>
            <a:spLocks noGrp="1"/>
          </p:cNvSpPr>
          <p:nvPr>
            <p:ph type="subTitle" idx="1"/>
          </p:nvPr>
        </p:nvSpPr>
        <p:spPr/>
        <p:txBody>
          <a:bodyPr/>
          <a:lstStyle/>
          <a:p>
            <a:r>
              <a:rPr lang="en-US" altLang="ko-KR" dirty="0" smtClean="0"/>
              <a:t>Find a date… </a:t>
            </a:r>
            <a:endParaRPr lang="ko-KR" altLang="en-US" dirty="0"/>
          </a:p>
        </p:txBody>
      </p:sp>
      <p:pic>
        <p:nvPicPr>
          <p:cNvPr id="4"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6256" y="3577580"/>
            <a:ext cx="1774573" cy="1524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55576" y="3577579"/>
            <a:ext cx="1736576" cy="15246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cstate="print">
            <a:clrChange>
              <a:clrFrom>
                <a:srgbClr val="EFE4B0"/>
              </a:clrFrom>
              <a:clrTo>
                <a:srgbClr val="EFE4B0">
                  <a:alpha val="0"/>
                </a:srgbClr>
              </a:clrTo>
            </a:clrChange>
            <a:extLst>
              <a:ext uri="{28A0092B-C50C-407E-A947-70E740481C1C}">
                <a14:useLocalDpi xmlns:a14="http://schemas.microsoft.com/office/drawing/2010/main" val="0"/>
              </a:ext>
            </a:extLst>
          </a:blip>
          <a:srcRect/>
          <a:stretch>
            <a:fillRect/>
          </a:stretch>
        </p:blipFill>
        <p:spPr bwMode="auto">
          <a:xfrm>
            <a:off x="2555776" y="-29876"/>
            <a:ext cx="3960440" cy="204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5478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Magazine Search</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smtClean="0"/>
              <a:t>Using the magazine at the back, find an article that has a date / time. </a:t>
            </a:r>
          </a:p>
          <a:p>
            <a:endParaRPr lang="en-US" altLang="ko-KR" dirty="0"/>
          </a:p>
          <a:p>
            <a:r>
              <a:rPr lang="en-US" altLang="ko-KR" dirty="0" smtClean="0"/>
              <a:t>Write down what happened at that time or on that day. </a:t>
            </a:r>
            <a:br>
              <a:rPr lang="en-US" altLang="ko-KR" dirty="0" smtClean="0"/>
            </a:br>
            <a:r>
              <a:rPr lang="en-US" altLang="ko-KR" dirty="0" smtClean="0"/>
              <a:t>(They won the Stanley Cup on May 2</a:t>
            </a:r>
            <a:r>
              <a:rPr lang="en-US" altLang="ko-KR" baseline="30000" dirty="0" smtClean="0"/>
              <a:t>nd</a:t>
            </a:r>
            <a:r>
              <a:rPr lang="en-US" altLang="ko-KR" dirty="0" smtClean="0"/>
              <a:t>.) </a:t>
            </a:r>
          </a:p>
          <a:p>
            <a:endParaRPr lang="en-US" altLang="ko-KR" dirty="0"/>
          </a:p>
          <a:p>
            <a:r>
              <a:rPr lang="en-US" altLang="ko-KR" dirty="0" smtClean="0"/>
              <a:t>Write as many as you want.  </a:t>
            </a:r>
            <a:endParaRPr lang="ko-KR" altLang="en-US" dirty="0"/>
          </a:p>
        </p:txBody>
      </p:sp>
    </p:spTree>
    <p:extLst>
      <p:ext uri="{BB962C8B-B14F-4D97-AF65-F5344CB8AC3E}">
        <p14:creationId xmlns:p14="http://schemas.microsoft.com/office/powerpoint/2010/main" val="8942016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Magazine Search</a:t>
            </a:r>
            <a:endParaRPr lang="ko-KR" altLang="en-US" dirty="0"/>
          </a:p>
        </p:txBody>
      </p:sp>
      <p:sp>
        <p:nvSpPr>
          <p:cNvPr id="3" name="내용 개체 틀 2"/>
          <p:cNvSpPr>
            <a:spLocks noGrp="1"/>
          </p:cNvSpPr>
          <p:nvPr>
            <p:ph idx="1"/>
          </p:nvPr>
        </p:nvSpPr>
        <p:spPr/>
        <p:txBody>
          <a:bodyPr>
            <a:normAutofit/>
          </a:bodyPr>
          <a:lstStyle/>
          <a:p>
            <a:r>
              <a:rPr lang="en-US" altLang="ko-KR" dirty="0" smtClean="0"/>
              <a:t>Points</a:t>
            </a:r>
          </a:p>
          <a:p>
            <a:pPr lvl="1"/>
            <a:r>
              <a:rPr lang="en-US" altLang="ko-KR" dirty="0" smtClean="0"/>
              <a:t>The closest to the date / time will get a candy. </a:t>
            </a:r>
          </a:p>
          <a:p>
            <a:pPr lvl="1"/>
            <a:endParaRPr lang="en-US" altLang="ko-KR" dirty="0"/>
          </a:p>
        </p:txBody>
      </p:sp>
      <p:pic>
        <p:nvPicPr>
          <p:cNvPr id="4"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2040" y="3145532"/>
            <a:ext cx="2864137" cy="2460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842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Today</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905707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Noon</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1900 </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585692"/>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Irish = Ireland </a:t>
            </a:r>
            <a:endParaRPr lang="ko-KR" altLang="en-US" b="1" dirty="0">
              <a:solidFill>
                <a:schemeClr val="accent3">
                  <a:lumMod val="50000"/>
                </a:schemeClr>
              </a:solidFill>
            </a:endParaRPr>
          </a:p>
        </p:txBody>
      </p:sp>
      <p:pic>
        <p:nvPicPr>
          <p:cNvPr id="5122" name="Picture 2" descr="Image result for ireland  map"/>
          <p:cNvPicPr>
            <a:picLocks noChangeAspect="1" noChangeArrowheads="1"/>
          </p:cNvPicPr>
          <p:nvPr/>
        </p:nvPicPr>
        <p:blipFill>
          <a:blip r:embed="rId2" cstate="print">
            <a:clrChange>
              <a:clrFrom>
                <a:srgbClr val="3AB4E7"/>
              </a:clrFrom>
              <a:clrTo>
                <a:srgbClr val="3AB4E7">
                  <a:alpha val="0"/>
                </a:srgbClr>
              </a:clrTo>
            </a:clrChange>
            <a:extLst>
              <a:ext uri="{28A0092B-C50C-407E-A947-70E740481C1C}">
                <a14:useLocalDpi xmlns:a14="http://schemas.microsoft.com/office/drawing/2010/main" val="0"/>
              </a:ext>
            </a:extLst>
          </a:blip>
          <a:srcRect/>
          <a:stretch>
            <a:fillRect/>
          </a:stretch>
        </p:blipFill>
        <p:spPr bwMode="auto">
          <a:xfrm>
            <a:off x="2195736" y="0"/>
            <a:ext cx="4176464" cy="4527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6313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Oldest Date</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March 12</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7:00pm </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2010 </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539552" y="2569468"/>
            <a:ext cx="7772400" cy="1225021"/>
          </a:xfrm>
        </p:spPr>
        <p:txBody>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Most Recent </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mrock"/>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016" y="265212"/>
            <a:ext cx="5881390" cy="505302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1907704" y="2641476"/>
            <a:ext cx="5112568" cy="1225021"/>
          </a:xfrm>
        </p:spPr>
        <p:txBody>
          <a:bodyPr>
            <a:normAutofit fontScale="90000"/>
          </a:bodyPr>
          <a:lstStyle/>
          <a:p>
            <a:r>
              <a:rPr lang="en-US" altLang="ko-KR" dirty="0" smtClean="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rPr>
              <a:t>Closest to current time </a:t>
            </a:r>
            <a:endParaRPr lang="ko-KR" altLang="en-US" dirty="0">
              <a:solidFill>
                <a:schemeClr val="bg1"/>
              </a:solidFill>
              <a:effectLst>
                <a:outerShdw blurRad="38100" dist="38100" dir="2700000" algn="tl">
                  <a:srgbClr val="000000">
                    <a:alpha val="43137"/>
                  </a:srgbClr>
                </a:outerShdw>
              </a:effectLst>
              <a:latin typeface="휴먼둥근헤드라인" pitchFamily="18" charset="-127"/>
              <a:ea typeface="휴먼둥근헤드라인" pitchFamily="18" charset="-127"/>
            </a:endParaRPr>
          </a:p>
        </p:txBody>
      </p:sp>
    </p:spTree>
    <p:extLst>
      <p:ext uri="{BB962C8B-B14F-4D97-AF65-F5344CB8AC3E}">
        <p14:creationId xmlns:p14="http://schemas.microsoft.com/office/powerpoint/2010/main" val="285032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467544" y="4729708"/>
            <a:ext cx="8229600" cy="952500"/>
          </a:xfrm>
          <a:prstGeom prst="rect">
            <a:avLst/>
          </a:prstGeom>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r>
              <a:rPr lang="en-US" altLang="ko-KR" b="1" dirty="0" smtClean="0">
                <a:solidFill>
                  <a:schemeClr val="accent3">
                    <a:lumMod val="50000"/>
                  </a:schemeClr>
                </a:solidFill>
              </a:rPr>
              <a:t>Population = </a:t>
            </a:r>
            <a:r>
              <a:rPr lang="en-US" altLang="ko-KR" dirty="0"/>
              <a:t>6,572,728</a:t>
            </a:r>
            <a:endParaRPr lang="ko-KR" altLang="en-US" b="1" dirty="0">
              <a:solidFill>
                <a:schemeClr val="accent3">
                  <a:lumMod val="50000"/>
                </a:schemeClr>
              </a:solidFill>
            </a:endParaRPr>
          </a:p>
        </p:txBody>
      </p:sp>
      <p:pic>
        <p:nvPicPr>
          <p:cNvPr id="5122" name="Picture 2" descr="Image result for ireland  map"/>
          <p:cNvPicPr>
            <a:picLocks noChangeAspect="1" noChangeArrowheads="1"/>
          </p:cNvPicPr>
          <p:nvPr/>
        </p:nvPicPr>
        <p:blipFill>
          <a:blip r:embed="rId2" cstate="print">
            <a:clrChange>
              <a:clrFrom>
                <a:srgbClr val="3AB4E7"/>
              </a:clrFrom>
              <a:clrTo>
                <a:srgbClr val="3AB4E7">
                  <a:alpha val="0"/>
                </a:srgbClr>
              </a:clrTo>
            </a:clrChange>
            <a:extLst>
              <a:ext uri="{28A0092B-C50C-407E-A947-70E740481C1C}">
                <a14:useLocalDpi xmlns:a14="http://schemas.microsoft.com/office/drawing/2010/main" val="0"/>
              </a:ext>
            </a:extLst>
          </a:blip>
          <a:srcRect/>
          <a:stretch>
            <a:fillRect/>
          </a:stretch>
        </p:blipFill>
        <p:spPr bwMode="auto">
          <a:xfrm>
            <a:off x="2195736" y="0"/>
            <a:ext cx="4176464" cy="45273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286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5293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solidFill>
                  <a:schemeClr val="accent3">
                    <a:lumMod val="50000"/>
                  </a:schemeClr>
                </a:solidFill>
                <a:effectLst>
                  <a:outerShdw blurRad="38100" dist="38100" dir="2700000" algn="tl">
                    <a:srgbClr val="000000">
                      <a:alpha val="43137"/>
                    </a:srgbClr>
                  </a:outerShdw>
                </a:effectLst>
              </a:rPr>
              <a:t>Irish Beer </a:t>
            </a:r>
            <a:endParaRPr lang="ko-KR" altLang="en-US" b="1" dirty="0">
              <a:solidFill>
                <a:schemeClr val="accent3">
                  <a:lumMod val="50000"/>
                </a:schemeClr>
              </a:solidFill>
              <a:effectLst>
                <a:outerShdw blurRad="38100" dist="38100" dir="2700000" algn="tl">
                  <a:srgbClr val="000000">
                    <a:alpha val="43137"/>
                  </a:srgbClr>
                </a:outerShdw>
              </a:effectLst>
            </a:endParaRPr>
          </a:p>
        </p:txBody>
      </p:sp>
      <p:sp>
        <p:nvSpPr>
          <p:cNvPr id="3" name="내용 개체 틀 2"/>
          <p:cNvSpPr>
            <a:spLocks noGrp="1"/>
          </p:cNvSpPr>
          <p:nvPr>
            <p:ph idx="1"/>
          </p:nvPr>
        </p:nvSpPr>
        <p:spPr/>
        <p:txBody>
          <a:bodyPr/>
          <a:lstStyle/>
          <a:p>
            <a:r>
              <a:rPr lang="en-US" altLang="ko-KR" dirty="0"/>
              <a:t>The Irish consume </a:t>
            </a:r>
            <a:r>
              <a:rPr lang="en-US" altLang="ko-KR" dirty="0" smtClean="0"/>
              <a:t>on </a:t>
            </a:r>
            <a:r>
              <a:rPr lang="en-US" altLang="ko-KR" dirty="0"/>
              <a:t>average 131.1 liters of beer per year - the 2nd highest per-capita consumption after the Czech Republic.</a:t>
            </a:r>
          </a:p>
          <a:p>
            <a:endParaRPr lang="ko-KR" altLang="en-US" dirty="0"/>
          </a:p>
        </p:txBody>
      </p:sp>
      <p:pic>
        <p:nvPicPr>
          <p:cNvPr id="7170" name="Picture 2" descr="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8264" y="3073524"/>
            <a:ext cx="2469654" cy="24696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kilkenny be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8024" y="3101600"/>
            <a:ext cx="245154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harp be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5368" y="3598961"/>
            <a:ext cx="1944216" cy="1944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0075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b="1" dirty="0" smtClean="0">
                <a:solidFill>
                  <a:schemeClr val="accent3">
                    <a:lumMod val="50000"/>
                  </a:schemeClr>
                </a:solidFill>
                <a:effectLst>
                  <a:outerShdw blurRad="38100" dist="38100" dir="2700000" algn="tl">
                    <a:srgbClr val="000000">
                      <a:alpha val="43137"/>
                    </a:srgbClr>
                  </a:outerShdw>
                </a:effectLst>
              </a:rPr>
              <a:t>The Potato Famine  </a:t>
            </a:r>
            <a:endParaRPr lang="ko-KR" altLang="en-US" b="1" dirty="0">
              <a:solidFill>
                <a:schemeClr val="accent3">
                  <a:lumMod val="50000"/>
                </a:schemeClr>
              </a:solidFill>
              <a:effectLst>
                <a:outerShdw blurRad="38100" dist="38100" dir="2700000" algn="tl">
                  <a:srgbClr val="000000">
                    <a:alpha val="43137"/>
                  </a:srgbClr>
                </a:outerShdw>
              </a:effectLst>
            </a:endParaRPr>
          </a:p>
        </p:txBody>
      </p:sp>
      <p:sp>
        <p:nvSpPr>
          <p:cNvPr id="3" name="내용 개체 틀 2"/>
          <p:cNvSpPr>
            <a:spLocks noGrp="1"/>
          </p:cNvSpPr>
          <p:nvPr>
            <p:ph idx="1"/>
          </p:nvPr>
        </p:nvSpPr>
        <p:spPr/>
        <p:txBody>
          <a:bodyPr/>
          <a:lstStyle/>
          <a:p>
            <a:r>
              <a:rPr lang="en-US" altLang="ko-KR" dirty="0" smtClean="0"/>
              <a:t>From 1845 – 1852, there was a potato disease called, “potato blight” destroyed much of the potatoes in Ireland. </a:t>
            </a:r>
          </a:p>
          <a:p>
            <a:r>
              <a:rPr lang="en-US" altLang="ko-KR" dirty="0" smtClean="0"/>
              <a:t>The population fell 20 – 25% during this time due to death and emigration.  </a:t>
            </a:r>
            <a:endParaRPr lang="ko-KR" altLang="en-US" dirty="0"/>
          </a:p>
        </p:txBody>
      </p:sp>
      <p:pic>
        <p:nvPicPr>
          <p:cNvPr id="10244" name="Picture 4" descr="Image result for potatoes"/>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6404" y="3787104"/>
            <a:ext cx="2889778" cy="192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649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1266" name="Picture 2" descr="Image result for irish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13632"/>
            <a:ext cx="10668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533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475</TotalTime>
  <Words>877</Words>
  <Application>Microsoft Office PowerPoint</Application>
  <PresentationFormat>화면 슬라이드 쇼(16:10)</PresentationFormat>
  <Paragraphs>280</Paragraphs>
  <Slides>55</Slides>
  <Notes>0</Notes>
  <HiddenSlides>0</HiddenSlides>
  <MMClips>0</MMClips>
  <ScaleCrop>false</ScaleCrop>
  <HeadingPairs>
    <vt:vector size="4" baseType="variant">
      <vt:variant>
        <vt:lpstr>테마</vt:lpstr>
      </vt:variant>
      <vt:variant>
        <vt:i4>1</vt:i4>
      </vt:variant>
      <vt:variant>
        <vt:lpstr>슬라이드 제목</vt:lpstr>
      </vt:variant>
      <vt:variant>
        <vt:i4>55</vt:i4>
      </vt:variant>
    </vt:vector>
  </HeadingPairs>
  <TitlesOfParts>
    <vt:vector size="56" baseType="lpstr">
      <vt:lpstr>Office 테마</vt:lpstr>
      <vt:lpstr>St. Patrick’s Day </vt:lpstr>
      <vt:lpstr>St. Patrick’s Day</vt:lpstr>
      <vt:lpstr>Where is it from?  </vt:lpstr>
      <vt:lpstr>PowerPoint 프레젠테이션</vt:lpstr>
      <vt:lpstr>PowerPoint 프레젠테이션</vt:lpstr>
      <vt:lpstr>PowerPoint 프레젠테이션</vt:lpstr>
      <vt:lpstr>Irish Beer </vt:lpstr>
      <vt:lpstr>The Potato Famine  </vt:lpstr>
      <vt:lpstr>PowerPoint 프레젠테이션</vt:lpstr>
      <vt:lpstr>PowerPoint 프레젠테이션</vt:lpstr>
      <vt:lpstr>PowerPoint 프레젠테이션</vt:lpstr>
      <vt:lpstr>PowerPoint 프레젠테이션</vt:lpstr>
      <vt:lpstr>PowerPoint 프레젠테이션</vt:lpstr>
      <vt:lpstr>St. Patrick’s Day </vt:lpstr>
      <vt:lpstr>PowerPoint 프레젠테이션</vt:lpstr>
      <vt:lpstr>St. Patrick's Day Symbols </vt:lpstr>
      <vt:lpstr>St. Patrick's Day Symbols </vt:lpstr>
      <vt:lpstr>St. Patrick’s Day</vt:lpstr>
      <vt:lpstr>PowerPoint 프레젠테이션</vt:lpstr>
      <vt:lpstr>PowerPoint 프레젠테이션</vt:lpstr>
      <vt:lpstr>St. Patrick’s Day</vt:lpstr>
      <vt:lpstr>St. Patrick’s Day</vt:lpstr>
      <vt:lpstr>Unscramble  </vt:lpstr>
      <vt:lpstr>Unscramble </vt:lpstr>
      <vt:lpstr>When is St. Patrick's Day? </vt:lpstr>
      <vt:lpstr>Dates and Times </vt:lpstr>
      <vt:lpstr>Years</vt:lpstr>
      <vt:lpstr>Years</vt:lpstr>
      <vt:lpstr>Years </vt:lpstr>
      <vt:lpstr>PowerPoint 프레젠테이션</vt:lpstr>
      <vt:lpstr>PowerPoint 프레젠테이션</vt:lpstr>
      <vt:lpstr>PowerPoint 프레젠테이션</vt:lpstr>
      <vt:lpstr>Months </vt:lpstr>
      <vt:lpstr>Day</vt:lpstr>
      <vt:lpstr>Time </vt:lpstr>
      <vt:lpstr>When did I make this ppt? </vt:lpstr>
      <vt:lpstr>PowerPoint 프레젠테이션</vt:lpstr>
      <vt:lpstr>When is Valentines day?  </vt:lpstr>
      <vt:lpstr>When does class start? </vt:lpstr>
      <vt:lpstr>When is your birthday?  </vt:lpstr>
      <vt:lpstr>When did you wake up? </vt:lpstr>
      <vt:lpstr>When is lunch time?  </vt:lpstr>
      <vt:lpstr>When was King Sejong born?  </vt:lpstr>
      <vt:lpstr>Magazine Search</vt:lpstr>
      <vt:lpstr>Magazine Search</vt:lpstr>
      <vt:lpstr>Magazine Search</vt:lpstr>
      <vt:lpstr>Today</vt:lpstr>
      <vt:lpstr>Noon</vt:lpstr>
      <vt:lpstr>1900 </vt:lpstr>
      <vt:lpstr>Oldest Date</vt:lpstr>
      <vt:lpstr>March 12</vt:lpstr>
      <vt:lpstr>7:00pm </vt:lpstr>
      <vt:lpstr>2010 </vt:lpstr>
      <vt:lpstr>Most Recent </vt:lpstr>
      <vt:lpstr>Closest to current time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Patrick’s Day</dc:title>
  <dc:creator>user</dc:creator>
  <cp:lastModifiedBy>user</cp:lastModifiedBy>
  <cp:revision>55</cp:revision>
  <dcterms:created xsi:type="dcterms:W3CDTF">2018-03-09T01:53:59Z</dcterms:created>
  <dcterms:modified xsi:type="dcterms:W3CDTF">2018-03-20T03:00:05Z</dcterms:modified>
</cp:coreProperties>
</file>