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62" r:id="rId7"/>
    <p:sldId id="258" r:id="rId8"/>
    <p:sldId id="269" r:id="rId9"/>
    <p:sldId id="266" r:id="rId10"/>
    <p:sldId id="263" r:id="rId11"/>
    <p:sldId id="265" r:id="rId12"/>
    <p:sldId id="267" r:id="rId13"/>
    <p:sldId id="268" r:id="rId14"/>
    <p:sldId id="281" r:id="rId15"/>
    <p:sldId id="282" r:id="rId16"/>
    <p:sldId id="270" r:id="rId17"/>
    <p:sldId id="274" r:id="rId18"/>
    <p:sldId id="289" r:id="rId19"/>
    <p:sldId id="290" r:id="rId20"/>
    <p:sldId id="291" r:id="rId21"/>
    <p:sldId id="287" r:id="rId22"/>
    <p:sldId id="288" r:id="rId23"/>
    <p:sldId id="292" r:id="rId24"/>
    <p:sldId id="293" r:id="rId25"/>
    <p:sldId id="271" r:id="rId26"/>
    <p:sldId id="272" r:id="rId27"/>
    <p:sldId id="273" r:id="rId28"/>
    <p:sldId id="275" r:id="rId29"/>
    <p:sldId id="283" r:id="rId30"/>
    <p:sldId id="284" r:id="rId31"/>
    <p:sldId id="286" r:id="rId32"/>
    <p:sldId id="285" r:id="rId33"/>
    <p:sldId id="277" r:id="rId34"/>
    <p:sldId id="276" r:id="rId35"/>
    <p:sldId id="278" r:id="rId36"/>
    <p:sldId id="279" r:id="rId37"/>
    <p:sldId id="280" r:id="rId38"/>
    <p:sldId id="295" r:id="rId39"/>
    <p:sldId id="297" r:id="rId40"/>
    <p:sldId id="296" r:id="rId41"/>
    <p:sldId id="298" r:id="rId42"/>
    <p:sldId id="300" r:id="rId43"/>
    <p:sldId id="299" r:id="rId44"/>
    <p:sldId id="301" r:id="rId45"/>
    <p:sldId id="294" r:id="rId46"/>
    <p:sldId id="302" r:id="rId47"/>
  </p:sldIdLst>
  <p:sldSz cx="9144000" cy="5715000" type="screen16x1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93" autoAdjust="0"/>
  </p:normalViewPr>
  <p:slideViewPr>
    <p:cSldViewPr>
      <p:cViewPr varScale="1">
        <p:scale>
          <a:sx n="132" d="100"/>
          <a:sy n="132" d="100"/>
        </p:scale>
        <p:origin x="-1014" y="-84"/>
      </p:cViewPr>
      <p:guideLst>
        <p:guide orient="horz" pos="180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775355"/>
            <a:ext cx="7772400" cy="1225021"/>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70D6F40B-9002-45B5-B346-D7EBED2D2A8F}" type="datetimeFigureOut">
              <a:rPr lang="ko-KR" altLang="en-US" smtClean="0"/>
              <a:t>2018-03-20</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01B9E3D-787A-4DF9-A7EA-177638C3F9FC}" type="slidenum">
              <a:rPr lang="ko-KR" altLang="en-US" smtClean="0"/>
              <a:t>‹#›</a:t>
            </a:fld>
            <a:endParaRPr lang="ko-KR" altLang="en-US"/>
          </a:p>
        </p:txBody>
      </p:sp>
    </p:spTree>
    <p:extLst>
      <p:ext uri="{BB962C8B-B14F-4D97-AF65-F5344CB8AC3E}">
        <p14:creationId xmlns:p14="http://schemas.microsoft.com/office/powerpoint/2010/main" val="2567306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70D6F40B-9002-45B5-B346-D7EBED2D2A8F}" type="datetimeFigureOut">
              <a:rPr lang="ko-KR" altLang="en-US" smtClean="0"/>
              <a:t>2018-03-20</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01B9E3D-787A-4DF9-A7EA-177638C3F9FC}" type="slidenum">
              <a:rPr lang="ko-KR" altLang="en-US" smtClean="0"/>
              <a:t>‹#›</a:t>
            </a:fld>
            <a:endParaRPr lang="ko-KR" altLang="en-US"/>
          </a:p>
        </p:txBody>
      </p:sp>
    </p:spTree>
    <p:extLst>
      <p:ext uri="{BB962C8B-B14F-4D97-AF65-F5344CB8AC3E}">
        <p14:creationId xmlns:p14="http://schemas.microsoft.com/office/powerpoint/2010/main" val="1794807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171979"/>
            <a:ext cx="2057400" cy="3656542"/>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171979"/>
            <a:ext cx="6019800" cy="3656542"/>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70D6F40B-9002-45B5-B346-D7EBED2D2A8F}" type="datetimeFigureOut">
              <a:rPr lang="ko-KR" altLang="en-US" smtClean="0"/>
              <a:t>2018-03-20</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01B9E3D-787A-4DF9-A7EA-177638C3F9FC}" type="slidenum">
              <a:rPr lang="ko-KR" altLang="en-US" smtClean="0"/>
              <a:t>‹#›</a:t>
            </a:fld>
            <a:endParaRPr lang="ko-KR" altLang="en-US"/>
          </a:p>
        </p:txBody>
      </p:sp>
    </p:spTree>
    <p:extLst>
      <p:ext uri="{BB962C8B-B14F-4D97-AF65-F5344CB8AC3E}">
        <p14:creationId xmlns:p14="http://schemas.microsoft.com/office/powerpoint/2010/main" val="2554147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70D6F40B-9002-45B5-B346-D7EBED2D2A8F}" type="datetimeFigureOut">
              <a:rPr lang="ko-KR" altLang="en-US" smtClean="0"/>
              <a:t>2018-03-20</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01B9E3D-787A-4DF9-A7EA-177638C3F9FC}" type="slidenum">
              <a:rPr lang="ko-KR" altLang="en-US" smtClean="0"/>
              <a:t>‹#›</a:t>
            </a:fld>
            <a:endParaRPr lang="ko-KR" altLang="en-US"/>
          </a:p>
        </p:txBody>
      </p:sp>
    </p:spTree>
    <p:extLst>
      <p:ext uri="{BB962C8B-B14F-4D97-AF65-F5344CB8AC3E}">
        <p14:creationId xmlns:p14="http://schemas.microsoft.com/office/powerpoint/2010/main" val="2491430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672418"/>
            <a:ext cx="7772400" cy="1135062"/>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70D6F40B-9002-45B5-B346-D7EBED2D2A8F}" type="datetimeFigureOut">
              <a:rPr lang="ko-KR" altLang="en-US" smtClean="0"/>
              <a:t>2018-03-20</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01B9E3D-787A-4DF9-A7EA-177638C3F9FC}" type="slidenum">
              <a:rPr lang="ko-KR" altLang="en-US" smtClean="0"/>
              <a:t>‹#›</a:t>
            </a:fld>
            <a:endParaRPr lang="ko-KR" altLang="en-US"/>
          </a:p>
        </p:txBody>
      </p:sp>
    </p:spTree>
    <p:extLst>
      <p:ext uri="{BB962C8B-B14F-4D97-AF65-F5344CB8AC3E}">
        <p14:creationId xmlns:p14="http://schemas.microsoft.com/office/powerpoint/2010/main" val="3061526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000125"/>
            <a:ext cx="4038600" cy="28283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000125"/>
            <a:ext cx="4038600" cy="28283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70D6F40B-9002-45B5-B346-D7EBED2D2A8F}" type="datetimeFigureOut">
              <a:rPr lang="ko-KR" altLang="en-US" smtClean="0"/>
              <a:t>2018-03-20</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A01B9E3D-787A-4DF9-A7EA-177638C3F9FC}" type="slidenum">
              <a:rPr lang="ko-KR" altLang="en-US" smtClean="0"/>
              <a:t>‹#›</a:t>
            </a:fld>
            <a:endParaRPr lang="ko-KR" altLang="en-US"/>
          </a:p>
        </p:txBody>
      </p:sp>
    </p:spTree>
    <p:extLst>
      <p:ext uri="{BB962C8B-B14F-4D97-AF65-F5344CB8AC3E}">
        <p14:creationId xmlns:p14="http://schemas.microsoft.com/office/powerpoint/2010/main" val="3108335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28866"/>
            <a:ext cx="8229600" cy="952500"/>
          </a:xfr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279261"/>
            <a:ext cx="4040188"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7" y="1279261"/>
            <a:ext cx="4041775"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7"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70D6F40B-9002-45B5-B346-D7EBED2D2A8F}" type="datetimeFigureOut">
              <a:rPr lang="ko-KR" altLang="en-US" smtClean="0"/>
              <a:t>2018-03-20</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A01B9E3D-787A-4DF9-A7EA-177638C3F9FC}" type="slidenum">
              <a:rPr lang="ko-KR" altLang="en-US" smtClean="0"/>
              <a:t>‹#›</a:t>
            </a:fld>
            <a:endParaRPr lang="ko-KR" altLang="en-US"/>
          </a:p>
        </p:txBody>
      </p:sp>
    </p:spTree>
    <p:extLst>
      <p:ext uri="{BB962C8B-B14F-4D97-AF65-F5344CB8AC3E}">
        <p14:creationId xmlns:p14="http://schemas.microsoft.com/office/powerpoint/2010/main" val="412755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70D6F40B-9002-45B5-B346-D7EBED2D2A8F}" type="datetimeFigureOut">
              <a:rPr lang="ko-KR" altLang="en-US" smtClean="0"/>
              <a:t>2018-03-20</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A01B9E3D-787A-4DF9-A7EA-177638C3F9FC}" type="slidenum">
              <a:rPr lang="ko-KR" altLang="en-US" smtClean="0"/>
              <a:t>‹#›</a:t>
            </a:fld>
            <a:endParaRPr lang="ko-KR" altLang="en-US"/>
          </a:p>
        </p:txBody>
      </p:sp>
    </p:spTree>
    <p:extLst>
      <p:ext uri="{BB962C8B-B14F-4D97-AF65-F5344CB8AC3E}">
        <p14:creationId xmlns:p14="http://schemas.microsoft.com/office/powerpoint/2010/main" val="105522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70D6F40B-9002-45B5-B346-D7EBED2D2A8F}" type="datetimeFigureOut">
              <a:rPr lang="ko-KR" altLang="en-US" smtClean="0"/>
              <a:t>2018-03-20</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A01B9E3D-787A-4DF9-A7EA-177638C3F9FC}" type="slidenum">
              <a:rPr lang="ko-KR" altLang="en-US" smtClean="0"/>
              <a:t>‹#›</a:t>
            </a:fld>
            <a:endParaRPr lang="ko-KR" altLang="en-US"/>
          </a:p>
        </p:txBody>
      </p:sp>
    </p:spTree>
    <p:extLst>
      <p:ext uri="{BB962C8B-B14F-4D97-AF65-F5344CB8AC3E}">
        <p14:creationId xmlns:p14="http://schemas.microsoft.com/office/powerpoint/2010/main" val="3263399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2" y="227541"/>
            <a:ext cx="3008313" cy="968376"/>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27543"/>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2" y="1195918"/>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70D6F40B-9002-45B5-B346-D7EBED2D2A8F}" type="datetimeFigureOut">
              <a:rPr lang="ko-KR" altLang="en-US" smtClean="0"/>
              <a:t>2018-03-20</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A01B9E3D-787A-4DF9-A7EA-177638C3F9FC}" type="slidenum">
              <a:rPr lang="ko-KR" altLang="en-US" smtClean="0"/>
              <a:t>‹#›</a:t>
            </a:fld>
            <a:endParaRPr lang="ko-KR" altLang="en-US"/>
          </a:p>
        </p:txBody>
      </p:sp>
    </p:spTree>
    <p:extLst>
      <p:ext uri="{BB962C8B-B14F-4D97-AF65-F5344CB8AC3E}">
        <p14:creationId xmlns:p14="http://schemas.microsoft.com/office/powerpoint/2010/main" val="1677061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000500"/>
            <a:ext cx="5486400" cy="472282"/>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4472782"/>
            <a:ext cx="5486400" cy="6707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70D6F40B-9002-45B5-B346-D7EBED2D2A8F}" type="datetimeFigureOut">
              <a:rPr lang="ko-KR" altLang="en-US" smtClean="0"/>
              <a:t>2018-03-20</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A01B9E3D-787A-4DF9-A7EA-177638C3F9FC}" type="slidenum">
              <a:rPr lang="ko-KR" altLang="en-US" smtClean="0"/>
              <a:t>‹#›</a:t>
            </a:fld>
            <a:endParaRPr lang="ko-KR" altLang="en-US"/>
          </a:p>
        </p:txBody>
      </p:sp>
    </p:spTree>
    <p:extLst>
      <p:ext uri="{BB962C8B-B14F-4D97-AF65-F5344CB8AC3E}">
        <p14:creationId xmlns:p14="http://schemas.microsoft.com/office/powerpoint/2010/main" val="1383942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blip>
          <a:srcRect/>
          <a:tile tx="0" ty="0" sx="100000" sy="100000" flip="x" algn="tl"/>
        </a:blip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28866"/>
            <a:ext cx="8229600" cy="952500"/>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333501"/>
            <a:ext cx="8229600" cy="3771636"/>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70D6F40B-9002-45B5-B346-D7EBED2D2A8F}" type="datetimeFigureOut">
              <a:rPr lang="ko-KR" altLang="en-US" smtClean="0"/>
              <a:t>2018-03-20</a:t>
            </a:fld>
            <a:endParaRPr lang="ko-KR" altLang="en-US"/>
          </a:p>
        </p:txBody>
      </p:sp>
      <p:sp>
        <p:nvSpPr>
          <p:cNvPr id="5" name="바닥글 개체 틀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A01B9E3D-787A-4DF9-A7EA-177638C3F9FC}" type="slidenum">
              <a:rPr lang="ko-KR" altLang="en-US" smtClean="0"/>
              <a:t>‹#›</a:t>
            </a:fld>
            <a:endParaRPr lang="ko-KR" altLang="en-US"/>
          </a:p>
        </p:txBody>
      </p:sp>
    </p:spTree>
    <p:extLst>
      <p:ext uri="{BB962C8B-B14F-4D97-AF65-F5344CB8AC3E}">
        <p14:creationId xmlns:p14="http://schemas.microsoft.com/office/powerpoint/2010/main" val="4025250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hyperlink" Target="https://eslholidaylessons.com/03/saint_patricks_day.html"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jpe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Image result for st. patrick's d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ctrTitle"/>
          </p:nvPr>
        </p:nvSpPr>
        <p:spPr>
          <a:xfrm>
            <a:off x="685800" y="2280551"/>
            <a:ext cx="7772400" cy="1225021"/>
          </a:xfrm>
        </p:spPr>
        <p:txBody>
          <a:bodyPr/>
          <a:lstStyle/>
          <a:p>
            <a:r>
              <a:rPr lang="en-US" altLang="ko-KR" b="1" dirty="0" smtClean="0">
                <a:ln w="19050">
                  <a:solidFill>
                    <a:schemeClr val="tx2">
                      <a:tint val="1000"/>
                    </a:schemeClr>
                  </a:solidFill>
                  <a:prstDash val="solid"/>
                </a:ln>
                <a:solidFill>
                  <a:schemeClr val="accent3"/>
                </a:solidFill>
                <a:effectLst>
                  <a:glow rad="1905000">
                    <a:schemeClr val="bg2">
                      <a:lumMod val="10000"/>
                      <a:alpha val="84000"/>
                    </a:schemeClr>
                  </a:glow>
                  <a:outerShdw blurRad="50000" dist="50800" dir="7500000" algn="tl">
                    <a:srgbClr val="000000">
                      <a:shade val="5000"/>
                      <a:alpha val="35000"/>
                    </a:srgbClr>
                  </a:outerShdw>
                </a:effectLst>
                <a:latin typeface="Berlin Sans FB" pitchFamily="34" charset="0"/>
              </a:rPr>
              <a:t>St. Patrick’s Day </a:t>
            </a:r>
            <a:endParaRPr lang="ko-KR" altLang="en-US" b="1" dirty="0">
              <a:ln w="19050">
                <a:solidFill>
                  <a:schemeClr val="tx2">
                    <a:tint val="1000"/>
                  </a:schemeClr>
                </a:solidFill>
                <a:prstDash val="solid"/>
              </a:ln>
              <a:solidFill>
                <a:schemeClr val="accent3"/>
              </a:solidFill>
              <a:effectLst>
                <a:glow rad="1905000">
                  <a:schemeClr val="bg2">
                    <a:lumMod val="10000"/>
                    <a:alpha val="84000"/>
                  </a:schemeClr>
                </a:glow>
                <a:outerShdw blurRad="50000" dist="50800" dir="7500000" algn="tl">
                  <a:srgbClr val="000000">
                    <a:shade val="5000"/>
                    <a:alpha val="35000"/>
                  </a:srgbClr>
                </a:outerShdw>
              </a:effectLst>
              <a:latin typeface="Berlin Sans FB" pitchFamily="34" charset="0"/>
            </a:endParaRPr>
          </a:p>
        </p:txBody>
      </p:sp>
    </p:spTree>
    <p:extLst>
      <p:ext uri="{BB962C8B-B14F-4D97-AF65-F5344CB8AC3E}">
        <p14:creationId xmlns:p14="http://schemas.microsoft.com/office/powerpoint/2010/main" val="38154989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819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48231"/>
            <a:ext cx="9180512" cy="57378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9552" y="2966382"/>
            <a:ext cx="3475631" cy="646331"/>
          </a:xfrm>
          <a:prstGeom prst="rect">
            <a:avLst/>
          </a:prstGeom>
          <a:noFill/>
        </p:spPr>
        <p:txBody>
          <a:bodyPr wrap="none" rtlCol="0">
            <a:spAutoFit/>
          </a:bodyPr>
          <a:lstStyle/>
          <a:p>
            <a:r>
              <a:rPr lang="en-US" altLang="ko-KR" sz="3600" b="1" dirty="0" smtClean="0">
                <a:ln w="12700">
                  <a:solidFill>
                    <a:schemeClr val="accent3">
                      <a:lumMod val="50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lin Sans FB" pitchFamily="34" charset="0"/>
              </a:rPr>
              <a:t>Cliffs of </a:t>
            </a:r>
            <a:r>
              <a:rPr lang="en-US" altLang="ko-KR" sz="3600" b="1" dirty="0" err="1" smtClean="0">
                <a:ln w="12700">
                  <a:solidFill>
                    <a:schemeClr val="accent3">
                      <a:lumMod val="50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lin Sans FB" pitchFamily="34" charset="0"/>
              </a:rPr>
              <a:t>Moher</a:t>
            </a:r>
            <a:r>
              <a:rPr lang="en-US" altLang="ko-KR" sz="3600" b="1" dirty="0" smtClean="0">
                <a:ln w="12700">
                  <a:solidFill>
                    <a:schemeClr val="accent3">
                      <a:lumMod val="50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lin Sans FB" pitchFamily="34" charset="0"/>
              </a:rPr>
              <a:t> </a:t>
            </a:r>
            <a:endParaRPr lang="ko-KR" altLang="en-US" sz="3600" b="1" dirty="0">
              <a:ln w="12700">
                <a:solidFill>
                  <a:schemeClr val="accent3">
                    <a:lumMod val="50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lin Sans FB" pitchFamily="34" charset="0"/>
            </a:endParaRPr>
          </a:p>
        </p:txBody>
      </p:sp>
    </p:spTree>
    <p:extLst>
      <p:ext uri="{BB962C8B-B14F-4D97-AF65-F5344CB8AC3E}">
        <p14:creationId xmlns:p14="http://schemas.microsoft.com/office/powerpoint/2010/main" val="39734552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9218" name="Picture 2" descr="Image result for ire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2656" y="-61504"/>
            <a:ext cx="11521280"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1206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12290" name="Picture 2" descr="Image result for ire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624" y="-30613"/>
            <a:ext cx="10975756"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5654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13314" name="Picture 2" descr="Image result for ire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97260"/>
            <a:ext cx="8820472" cy="4410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2942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St. Patrick’s Day </a:t>
            </a:r>
            <a:endParaRPr lang="ko-KR" altLang="en-US" dirty="0"/>
          </a:p>
        </p:txBody>
      </p:sp>
      <p:sp>
        <p:nvSpPr>
          <p:cNvPr id="3" name="내용 개체 틀 2"/>
          <p:cNvSpPr>
            <a:spLocks noGrp="1"/>
          </p:cNvSpPr>
          <p:nvPr>
            <p:ph idx="1"/>
          </p:nvPr>
        </p:nvSpPr>
        <p:spPr/>
        <p:txBody>
          <a:bodyPr>
            <a:normAutofit/>
          </a:bodyPr>
          <a:lstStyle/>
          <a:p>
            <a:r>
              <a:rPr lang="en-US" altLang="ko-KR" dirty="0" smtClean="0"/>
              <a:t>Saint Patrick was a Christian missionary.  </a:t>
            </a:r>
          </a:p>
          <a:p>
            <a:endParaRPr lang="en-US" altLang="ko-KR" dirty="0" smtClean="0"/>
          </a:p>
          <a:p>
            <a:r>
              <a:rPr lang="en-US" altLang="ko-KR" dirty="0" smtClean="0"/>
              <a:t>He is considered the patron saint of Ireland. </a:t>
            </a:r>
            <a:endParaRPr lang="en-US" altLang="ko-KR" dirty="0"/>
          </a:p>
          <a:p>
            <a:endParaRPr lang="en-US" altLang="ko-KR" dirty="0"/>
          </a:p>
          <a:p>
            <a:endParaRPr lang="en-US" altLang="ko-KR" dirty="0"/>
          </a:p>
          <a:p>
            <a:endParaRPr lang="ko-KR" altLang="en-US" dirty="0"/>
          </a:p>
        </p:txBody>
      </p:sp>
      <p:pic>
        <p:nvPicPr>
          <p:cNvPr id="3074" name="Picture 2" descr="Image result for st. patrick"/>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80112" y="2735091"/>
            <a:ext cx="3991371" cy="2993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7820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57200" y="409228"/>
            <a:ext cx="8229600" cy="3771636"/>
          </a:xfrm>
        </p:spPr>
        <p:txBody>
          <a:bodyPr/>
          <a:lstStyle/>
          <a:p>
            <a:pPr algn="r"/>
            <a:r>
              <a:rPr lang="en-US" altLang="ko-KR" dirty="0"/>
              <a:t>According to legend, he drove all of the snakes out of Ireland. </a:t>
            </a:r>
          </a:p>
          <a:p>
            <a:pPr algn="r"/>
            <a:endParaRPr lang="ko-KR" altLang="en-US" dirty="0"/>
          </a:p>
        </p:txBody>
      </p:sp>
      <p:pic>
        <p:nvPicPr>
          <p:cNvPr id="2050" name="Picture 2" descr="Related image"/>
          <p:cNvPicPr>
            <a:picLocks noChangeAspect="1" noChangeArrowheads="1"/>
          </p:cNvPicPr>
          <p:nvPr/>
        </p:nvPicPr>
        <p:blipFill>
          <a:blip r:embed="rId2">
            <a:clrChange>
              <a:clrFrom>
                <a:srgbClr val="9CDAE9"/>
              </a:clrFrom>
              <a:clrTo>
                <a:srgbClr val="9CDAE9">
                  <a:alpha val="0"/>
                </a:srgbClr>
              </a:clrTo>
            </a:clrChange>
            <a:extLst>
              <a:ext uri="{28A0092B-C50C-407E-A947-70E740481C1C}">
                <a14:useLocalDpi xmlns:a14="http://schemas.microsoft.com/office/drawing/2010/main" val="0"/>
              </a:ext>
            </a:extLst>
          </a:blip>
          <a:srcRect/>
          <a:stretch>
            <a:fillRect/>
          </a:stretch>
        </p:blipFill>
        <p:spPr bwMode="auto">
          <a:xfrm>
            <a:off x="-35074" y="1089619"/>
            <a:ext cx="6191250" cy="4648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6259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St. Patrick's Day Symbols </a:t>
            </a:r>
            <a:endParaRPr lang="ko-KR" altLang="en-US" dirty="0"/>
          </a:p>
        </p:txBody>
      </p:sp>
      <p:pic>
        <p:nvPicPr>
          <p:cNvPr id="14340" name="Picture 4" descr="Image result for st. patrick's day g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801" y="1273324"/>
            <a:ext cx="6200503" cy="41388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4288" y="3865612"/>
            <a:ext cx="1697963" cy="18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75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St. Patrick's Day Symbols </a:t>
            </a:r>
            <a:endParaRPr lang="ko-KR" altLang="en-US" dirty="0"/>
          </a:p>
        </p:txBody>
      </p:sp>
      <p:pic>
        <p:nvPicPr>
          <p:cNvPr id="15362" name="4 leaf clover" descr="Image result for 4 leaf clove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2280" y="1057300"/>
            <a:ext cx="2181552" cy="1743489"/>
          </a:xfrm>
          <a:prstGeom prst="rect">
            <a:avLst/>
          </a:prstGeom>
          <a:noFill/>
          <a:extLst>
            <a:ext uri="{909E8E84-426E-40DD-AFC4-6F175D3DCCD1}">
              <a14:hiddenFill xmlns:a14="http://schemas.microsoft.com/office/drawing/2010/main">
                <a:solidFill>
                  <a:srgbClr val="FFFFFF"/>
                </a:solidFill>
              </a14:hiddenFill>
            </a:ext>
          </a:extLst>
        </p:spPr>
      </p:pic>
      <p:pic>
        <p:nvPicPr>
          <p:cNvPr id="15364" name="shamrock" descr="Image result"/>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992833"/>
            <a:ext cx="1800200" cy="180020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leprechaun" descr="Image result for leprechau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1310256"/>
            <a:ext cx="2744280" cy="2981065"/>
          </a:xfrm>
          <a:prstGeom prst="rect">
            <a:avLst/>
          </a:prstGeom>
          <a:noFill/>
          <a:extLst>
            <a:ext uri="{909E8E84-426E-40DD-AFC4-6F175D3DCCD1}">
              <a14:hiddenFill xmlns:a14="http://schemas.microsoft.com/office/drawing/2010/main">
                <a:solidFill>
                  <a:srgbClr val="FFFFFF"/>
                </a:solidFill>
              </a14:hiddenFill>
            </a:ext>
          </a:extLst>
        </p:spPr>
      </p:pic>
      <p:pic>
        <p:nvPicPr>
          <p:cNvPr id="15368" name="harp" descr="Image result for har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8144" y="3505572"/>
            <a:ext cx="3183962"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5370" name="cross" descr="Image result for celtic cross"/>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9632" y="3289548"/>
            <a:ext cx="1937420" cy="19374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1875" y="2643217"/>
            <a:ext cx="1255472" cy="707886"/>
          </a:xfrm>
          <a:prstGeom prst="rect">
            <a:avLst/>
          </a:prstGeom>
          <a:noFill/>
        </p:spPr>
        <p:txBody>
          <a:bodyPr wrap="none" rtlCol="0">
            <a:spAutoFit/>
          </a:bodyPr>
          <a:lstStyle/>
          <a:p>
            <a:pPr algn="ctr"/>
            <a:r>
              <a:rPr lang="en-US" altLang="ko-KR" sz="2000" dirty="0" smtClean="0">
                <a:effectLst>
                  <a:glow rad="292100">
                    <a:schemeClr val="bg1"/>
                  </a:glow>
                </a:effectLst>
                <a:latin typeface="Berlin Sans FB" pitchFamily="34" charset="0"/>
              </a:rPr>
              <a:t>Shamrock</a:t>
            </a:r>
          </a:p>
          <a:p>
            <a:pPr algn="ctr"/>
            <a:r>
              <a:rPr lang="en-US" altLang="ko-KR" sz="2000" dirty="0" smtClean="0">
                <a:effectLst>
                  <a:glow rad="292100">
                    <a:schemeClr val="bg1"/>
                  </a:glow>
                </a:effectLst>
                <a:latin typeface="Berlin Sans FB" pitchFamily="34" charset="0"/>
              </a:rPr>
              <a:t>(clover)</a:t>
            </a:r>
            <a:endParaRPr lang="ko-KR" altLang="en-US" sz="2000" dirty="0">
              <a:effectLst>
                <a:glow rad="292100">
                  <a:schemeClr val="bg1"/>
                </a:glow>
              </a:effectLst>
              <a:latin typeface="Berlin Sans FB" pitchFamily="34" charset="0"/>
            </a:endParaRPr>
          </a:p>
        </p:txBody>
      </p:sp>
      <p:sp>
        <p:nvSpPr>
          <p:cNvPr id="10" name="TextBox 9"/>
          <p:cNvSpPr txBox="1"/>
          <p:nvPr/>
        </p:nvSpPr>
        <p:spPr>
          <a:xfrm>
            <a:off x="7336513" y="2643217"/>
            <a:ext cx="1693092" cy="400110"/>
          </a:xfrm>
          <a:prstGeom prst="rect">
            <a:avLst/>
          </a:prstGeom>
          <a:noFill/>
        </p:spPr>
        <p:txBody>
          <a:bodyPr wrap="none" rtlCol="0">
            <a:spAutoFit/>
          </a:bodyPr>
          <a:lstStyle/>
          <a:p>
            <a:pPr algn="ctr"/>
            <a:r>
              <a:rPr lang="en-US" altLang="ko-KR" sz="2000" dirty="0" smtClean="0">
                <a:effectLst>
                  <a:glow rad="292100">
                    <a:schemeClr val="bg1"/>
                  </a:glow>
                </a:effectLst>
                <a:latin typeface="Berlin Sans FB" pitchFamily="34" charset="0"/>
              </a:rPr>
              <a:t>4-Leaf Clover </a:t>
            </a:r>
            <a:endParaRPr lang="ko-KR" altLang="en-US" sz="2000" dirty="0">
              <a:effectLst>
                <a:glow rad="292100">
                  <a:schemeClr val="bg1"/>
                </a:glow>
              </a:effectLst>
              <a:latin typeface="Berlin Sans FB" pitchFamily="34" charset="0"/>
            </a:endParaRPr>
          </a:p>
        </p:txBody>
      </p:sp>
      <p:sp>
        <p:nvSpPr>
          <p:cNvPr id="11" name="TextBox 10"/>
          <p:cNvSpPr txBox="1"/>
          <p:nvPr/>
        </p:nvSpPr>
        <p:spPr>
          <a:xfrm>
            <a:off x="3851920" y="4258258"/>
            <a:ext cx="1447832" cy="400110"/>
          </a:xfrm>
          <a:prstGeom prst="rect">
            <a:avLst/>
          </a:prstGeom>
          <a:noFill/>
        </p:spPr>
        <p:txBody>
          <a:bodyPr wrap="none" rtlCol="0">
            <a:spAutoFit/>
          </a:bodyPr>
          <a:lstStyle/>
          <a:p>
            <a:pPr algn="ctr"/>
            <a:r>
              <a:rPr lang="en-US" altLang="ko-KR" sz="2000" dirty="0" smtClean="0">
                <a:effectLst>
                  <a:glow rad="292100">
                    <a:schemeClr val="bg1"/>
                  </a:glow>
                </a:effectLst>
                <a:latin typeface="Berlin Sans FB" pitchFamily="34" charset="0"/>
              </a:rPr>
              <a:t>Leprechaun</a:t>
            </a:r>
          </a:p>
        </p:txBody>
      </p:sp>
      <p:sp>
        <p:nvSpPr>
          <p:cNvPr id="12" name="TextBox 11"/>
          <p:cNvSpPr txBox="1"/>
          <p:nvPr/>
        </p:nvSpPr>
        <p:spPr>
          <a:xfrm>
            <a:off x="1553321" y="5105517"/>
            <a:ext cx="1350050" cy="400110"/>
          </a:xfrm>
          <a:prstGeom prst="rect">
            <a:avLst/>
          </a:prstGeom>
          <a:noFill/>
        </p:spPr>
        <p:txBody>
          <a:bodyPr wrap="none" rtlCol="0">
            <a:spAutoFit/>
          </a:bodyPr>
          <a:lstStyle/>
          <a:p>
            <a:pPr algn="ctr"/>
            <a:r>
              <a:rPr lang="en-US" altLang="ko-KR" sz="2000" dirty="0" smtClean="0">
                <a:effectLst>
                  <a:glow rad="292100">
                    <a:schemeClr val="bg1"/>
                  </a:glow>
                </a:effectLst>
                <a:latin typeface="Berlin Sans FB" pitchFamily="34" charset="0"/>
              </a:rPr>
              <a:t>Celtic Cross</a:t>
            </a:r>
            <a:endParaRPr lang="ko-KR" altLang="en-US" sz="2000" dirty="0">
              <a:effectLst>
                <a:glow rad="292100">
                  <a:schemeClr val="bg1"/>
                </a:glow>
              </a:effectLst>
              <a:latin typeface="Berlin Sans FB" pitchFamily="34" charset="0"/>
            </a:endParaRPr>
          </a:p>
        </p:txBody>
      </p:sp>
      <p:sp>
        <p:nvSpPr>
          <p:cNvPr id="13" name="TextBox 12"/>
          <p:cNvSpPr txBox="1"/>
          <p:nvPr/>
        </p:nvSpPr>
        <p:spPr>
          <a:xfrm>
            <a:off x="6933999" y="5151684"/>
            <a:ext cx="805029" cy="400110"/>
          </a:xfrm>
          <a:prstGeom prst="rect">
            <a:avLst/>
          </a:prstGeom>
          <a:noFill/>
        </p:spPr>
        <p:txBody>
          <a:bodyPr wrap="none" rtlCol="0">
            <a:spAutoFit/>
          </a:bodyPr>
          <a:lstStyle/>
          <a:p>
            <a:pPr algn="ctr"/>
            <a:r>
              <a:rPr lang="en-US" altLang="ko-KR" sz="2000" dirty="0" smtClean="0">
                <a:effectLst>
                  <a:glow rad="292100">
                    <a:schemeClr val="bg1"/>
                  </a:glow>
                </a:effectLst>
                <a:latin typeface="Berlin Sans FB" pitchFamily="34" charset="0"/>
              </a:rPr>
              <a:t>Harp </a:t>
            </a:r>
            <a:endParaRPr lang="ko-KR" altLang="en-US" sz="2000" dirty="0">
              <a:effectLst>
                <a:glow rad="292100">
                  <a:schemeClr val="bg1"/>
                </a:glow>
              </a:effectLst>
              <a:latin typeface="Berlin Sans FB" pitchFamily="34" charset="0"/>
            </a:endParaRPr>
          </a:p>
        </p:txBody>
      </p:sp>
    </p:spTree>
    <p:extLst>
      <p:ext uri="{BB962C8B-B14F-4D97-AF65-F5344CB8AC3E}">
        <p14:creationId xmlns:p14="http://schemas.microsoft.com/office/powerpoint/2010/main" val="3292848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364"/>
                    </p:tgtEl>
                  </p:cond>
                </p:stCondLst>
                <p:endSync evt="end" delay="0">
                  <p:rtn val="all"/>
                </p:endSync>
                <p:childTnLst>
                  <p:par>
                    <p:cTn id="3" fill="hold">
                      <p:stCondLst>
                        <p:cond delay="0"/>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nextCondLst>
                <p:cond evt="onClick" delay="0">
                  <p:tgtEl>
                    <p:spTgt spid="15364"/>
                  </p:tgtEl>
                </p:cond>
              </p:nextCondLst>
            </p:seq>
            <p:seq concurrent="1" nextAc="seek">
              <p:cTn id="8" restart="whenNotActive" fill="hold" evtFilter="cancelBubble" nodeType="interactiveSeq">
                <p:stCondLst>
                  <p:cond evt="onClick" delay="0">
                    <p:tgtEl>
                      <p:spTgt spid="15366"/>
                    </p:tgtEl>
                  </p:cond>
                </p:stCondLst>
                <p:endSync evt="end" delay="0">
                  <p:rtn val="all"/>
                </p:endSync>
                <p:childTnLst>
                  <p:par>
                    <p:cTn id="9" fill="hold">
                      <p:stCondLst>
                        <p:cond delay="0"/>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outVertical)">
                                      <p:cBhvr>
                                        <p:cTn id="13" dur="500"/>
                                        <p:tgtEl>
                                          <p:spTgt spid="11"/>
                                        </p:tgtEl>
                                      </p:cBhvr>
                                    </p:animEffect>
                                  </p:childTnLst>
                                </p:cTn>
                              </p:par>
                            </p:childTnLst>
                          </p:cTn>
                        </p:par>
                      </p:childTnLst>
                    </p:cTn>
                  </p:par>
                </p:childTnLst>
              </p:cTn>
              <p:nextCondLst>
                <p:cond evt="onClick" delay="0">
                  <p:tgtEl>
                    <p:spTgt spid="15366"/>
                  </p:tgtEl>
                </p:cond>
              </p:nextCondLst>
            </p:seq>
            <p:seq concurrent="1" nextAc="seek">
              <p:cTn id="14" restart="whenNotActive" fill="hold" evtFilter="cancelBubble" nodeType="interactiveSeq">
                <p:stCondLst>
                  <p:cond evt="onClick" delay="0">
                    <p:tgtEl>
                      <p:spTgt spid="15362"/>
                    </p:tgtEl>
                  </p:cond>
                </p:stCondLst>
                <p:endSync evt="end" delay="0">
                  <p:rtn val="all"/>
                </p:endSync>
                <p:childTnLst>
                  <p:par>
                    <p:cTn id="15" fill="hold">
                      <p:stCondLst>
                        <p:cond delay="0"/>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Vertical)">
                                      <p:cBhvr>
                                        <p:cTn id="19" dur="500"/>
                                        <p:tgtEl>
                                          <p:spTgt spid="10"/>
                                        </p:tgtEl>
                                      </p:cBhvr>
                                    </p:animEffect>
                                  </p:childTnLst>
                                </p:cTn>
                              </p:par>
                            </p:childTnLst>
                          </p:cTn>
                        </p:par>
                      </p:childTnLst>
                    </p:cTn>
                  </p:par>
                </p:childTnLst>
              </p:cTn>
              <p:nextCondLst>
                <p:cond evt="onClick" delay="0">
                  <p:tgtEl>
                    <p:spTgt spid="15362"/>
                  </p:tgtEl>
                </p:cond>
              </p:nextCondLst>
            </p:seq>
            <p:seq concurrent="1" nextAc="seek">
              <p:cTn id="20" restart="whenNotActive" fill="hold" evtFilter="cancelBubble" nodeType="interactiveSeq">
                <p:stCondLst>
                  <p:cond evt="onClick" delay="0">
                    <p:tgtEl>
                      <p:spTgt spid="15370"/>
                    </p:tgtEl>
                  </p:cond>
                </p:stCondLst>
                <p:endSync evt="end" delay="0">
                  <p:rtn val="all"/>
                </p:endSync>
                <p:childTnLst>
                  <p:par>
                    <p:cTn id="21" fill="hold">
                      <p:stCondLst>
                        <p:cond delay="0"/>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outVertical)">
                                      <p:cBhvr>
                                        <p:cTn id="25" dur="500"/>
                                        <p:tgtEl>
                                          <p:spTgt spid="12"/>
                                        </p:tgtEl>
                                      </p:cBhvr>
                                    </p:animEffect>
                                  </p:childTnLst>
                                </p:cTn>
                              </p:par>
                            </p:childTnLst>
                          </p:cTn>
                        </p:par>
                      </p:childTnLst>
                    </p:cTn>
                  </p:par>
                </p:childTnLst>
              </p:cTn>
              <p:nextCondLst>
                <p:cond evt="onClick" delay="0">
                  <p:tgtEl>
                    <p:spTgt spid="15370"/>
                  </p:tgtEl>
                </p:cond>
              </p:nextCondLst>
            </p:seq>
            <p:seq concurrent="1" nextAc="seek">
              <p:cTn id="26" restart="whenNotActive" fill="hold" evtFilter="cancelBubble" nodeType="interactiveSeq">
                <p:stCondLst>
                  <p:cond evt="onClick" delay="0">
                    <p:tgtEl>
                      <p:spTgt spid="15368"/>
                    </p:tgtEl>
                  </p:cond>
                </p:stCondLst>
                <p:endSync evt="end" delay="0">
                  <p:rtn val="all"/>
                </p:endSync>
                <p:childTnLst>
                  <p:par>
                    <p:cTn id="27" fill="hold">
                      <p:stCondLst>
                        <p:cond delay="0"/>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outVertical)">
                                      <p:cBhvr>
                                        <p:cTn id="31" dur="500"/>
                                        <p:tgtEl>
                                          <p:spTgt spid="13"/>
                                        </p:tgtEl>
                                      </p:cBhvr>
                                    </p:animEffect>
                                  </p:childTnLst>
                                </p:cTn>
                              </p:par>
                            </p:childTnLst>
                          </p:cTn>
                        </p:par>
                      </p:childTnLst>
                    </p:cTn>
                  </p:par>
                </p:childTnLst>
              </p:cTn>
              <p:nextCondLst>
                <p:cond evt="onClick" delay="0">
                  <p:tgtEl>
                    <p:spTgt spid="15368"/>
                  </p:tgtEl>
                </p:cond>
              </p:nextCondLst>
            </p:seq>
          </p:childTnLst>
        </p:cTn>
      </p:par>
    </p:tnLst>
    <p:bldLst>
      <p:bldP spid="3" grpId="0"/>
      <p:bldP spid="10"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St. Patrick’s Day</a:t>
            </a:r>
            <a:endParaRPr lang="ko-KR" altLang="en-US" dirty="0"/>
          </a:p>
        </p:txBody>
      </p:sp>
      <p:sp>
        <p:nvSpPr>
          <p:cNvPr id="3" name="내용 개체 틀 2"/>
          <p:cNvSpPr>
            <a:spLocks noGrp="1"/>
          </p:cNvSpPr>
          <p:nvPr>
            <p:ph idx="1"/>
          </p:nvPr>
        </p:nvSpPr>
        <p:spPr/>
        <p:txBody>
          <a:bodyPr/>
          <a:lstStyle/>
          <a:p>
            <a:r>
              <a:rPr lang="en-US" altLang="ko-KR" dirty="0" smtClean="0"/>
              <a:t>Listen and choose the correct words</a:t>
            </a:r>
          </a:p>
          <a:p>
            <a:endParaRPr lang="en-US" altLang="ko-KR" dirty="0"/>
          </a:p>
          <a:p>
            <a:pPr marL="0" indent="0" algn="ctr">
              <a:buNone/>
            </a:pPr>
            <a:r>
              <a:rPr lang="en-US" altLang="ko-KR" sz="1800" dirty="0">
                <a:hlinkClick r:id="rId2"/>
              </a:rPr>
              <a:t>https://</a:t>
            </a:r>
            <a:r>
              <a:rPr lang="en-US" altLang="ko-KR" sz="1800" dirty="0" smtClean="0">
                <a:hlinkClick r:id="rId2"/>
              </a:rPr>
              <a:t>eslholidaylessons.com/03/saint_patricks_day.html</a:t>
            </a:r>
            <a:endParaRPr lang="en-US" altLang="ko-KR" sz="1800" dirty="0" smtClean="0"/>
          </a:p>
          <a:p>
            <a:pPr marL="0" indent="0" algn="ctr">
              <a:buNone/>
            </a:pPr>
            <a:r>
              <a:rPr lang="en-US" altLang="ko-KR" dirty="0" smtClean="0"/>
              <a:t> </a:t>
            </a:r>
            <a:endParaRPr lang="ko-KR" altLang="en-US" dirty="0"/>
          </a:p>
        </p:txBody>
      </p:sp>
    </p:spTree>
    <p:extLst>
      <p:ext uri="{BB962C8B-B14F-4D97-AF65-F5344CB8AC3E}">
        <p14:creationId xmlns:p14="http://schemas.microsoft.com/office/powerpoint/2010/main" val="12581999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내용 개체 틀 3"/>
          <p:cNvGraphicFramePr>
            <a:graphicFrameLocks noGrp="1"/>
          </p:cNvGraphicFramePr>
          <p:nvPr>
            <p:ph idx="1"/>
            <p:extLst>
              <p:ext uri="{D42A27DB-BD31-4B8C-83A1-F6EECF244321}">
                <p14:modId xmlns:p14="http://schemas.microsoft.com/office/powerpoint/2010/main" val="2893584298"/>
              </p:ext>
            </p:extLst>
          </p:nvPr>
        </p:nvGraphicFramePr>
        <p:xfrm>
          <a:off x="467544" y="3015228"/>
          <a:ext cx="8065004" cy="274320"/>
        </p:xfrm>
        <a:graphic>
          <a:graphicData uri="http://schemas.openxmlformats.org/drawingml/2006/table">
            <a:tbl>
              <a:tblPr/>
              <a:tblGrid>
                <a:gridCol w="509368"/>
                <a:gridCol w="509368"/>
                <a:gridCol w="1528106"/>
                <a:gridCol w="424474"/>
                <a:gridCol w="1443212"/>
                <a:gridCol w="424474"/>
                <a:gridCol w="1443212"/>
                <a:gridCol w="509368"/>
                <a:gridCol w="1273422"/>
              </a:tblGrid>
              <a:tr h="0">
                <a:tc>
                  <a:txBody>
                    <a:bodyPr/>
                    <a:lstStyle/>
                    <a:p>
                      <a:r>
                        <a:rPr lang="en-US" altLang="ko-KR" dirty="0"/>
                        <a:t>1.</a:t>
                      </a:r>
                    </a:p>
                  </a:txBody>
                  <a:tcPr marL="0" marR="0" marT="0" marB="0">
                    <a:lnL>
                      <a:noFill/>
                    </a:lnL>
                    <a:lnR>
                      <a:noFill/>
                    </a:lnR>
                    <a:lnT>
                      <a:noFill/>
                    </a:lnT>
                    <a:lnB>
                      <a:noFill/>
                    </a:lnB>
                  </a:tcPr>
                </a:tc>
                <a:tc>
                  <a:txBody>
                    <a:bodyPr/>
                    <a:lstStyle/>
                    <a:p>
                      <a:r>
                        <a:rPr lang="en-US" dirty="0"/>
                        <a:t>(a)</a:t>
                      </a:r>
                    </a:p>
                  </a:txBody>
                  <a:tcPr marL="0" marR="0" marT="0" marB="0">
                    <a:lnL>
                      <a:noFill/>
                    </a:lnL>
                    <a:lnR>
                      <a:noFill/>
                    </a:lnR>
                    <a:lnT>
                      <a:noFill/>
                    </a:lnT>
                    <a:lnB>
                      <a:noFill/>
                    </a:lnB>
                  </a:tcPr>
                </a:tc>
                <a:tc>
                  <a:txBody>
                    <a:bodyPr/>
                    <a:lstStyle/>
                    <a:p>
                      <a:r>
                        <a:rPr lang="en-US"/>
                        <a:t>celebrate</a:t>
                      </a:r>
                    </a:p>
                  </a:txBody>
                  <a:tcPr marL="0" marR="0" marT="0" marB="0">
                    <a:lnL>
                      <a:noFill/>
                    </a:lnL>
                    <a:lnR>
                      <a:noFill/>
                    </a:lnR>
                    <a:lnT>
                      <a:noFill/>
                    </a:lnT>
                    <a:lnB>
                      <a:noFill/>
                    </a:lnB>
                  </a:tcPr>
                </a:tc>
                <a:tc>
                  <a:txBody>
                    <a:bodyPr/>
                    <a:lstStyle/>
                    <a:p>
                      <a:r>
                        <a:rPr lang="en-US" dirty="0"/>
                        <a:t>(b)</a:t>
                      </a:r>
                    </a:p>
                  </a:txBody>
                  <a:tcPr marL="0" marR="0" marT="0" marB="0">
                    <a:lnL>
                      <a:noFill/>
                    </a:lnL>
                    <a:lnR>
                      <a:noFill/>
                    </a:lnR>
                    <a:lnT>
                      <a:noFill/>
                    </a:lnT>
                    <a:lnB>
                      <a:noFill/>
                    </a:lnB>
                  </a:tcPr>
                </a:tc>
                <a:tc>
                  <a:txBody>
                    <a:bodyPr/>
                    <a:lstStyle/>
                    <a:p>
                      <a:r>
                        <a:rPr lang="en-US" dirty="0"/>
                        <a:t>celebrations</a:t>
                      </a:r>
                    </a:p>
                  </a:txBody>
                  <a:tcPr marL="0" marR="0" marT="0" marB="0">
                    <a:lnL>
                      <a:noFill/>
                    </a:lnL>
                    <a:lnR>
                      <a:noFill/>
                    </a:lnR>
                    <a:lnT>
                      <a:noFill/>
                    </a:lnT>
                    <a:lnB>
                      <a:noFill/>
                    </a:lnB>
                  </a:tcPr>
                </a:tc>
                <a:tc>
                  <a:txBody>
                    <a:bodyPr/>
                    <a:lstStyle/>
                    <a:p>
                      <a:r>
                        <a:rPr lang="en-US"/>
                        <a:t>(c)</a:t>
                      </a:r>
                    </a:p>
                  </a:txBody>
                  <a:tcPr marL="0" marR="0" marT="0" marB="0">
                    <a:lnL>
                      <a:noFill/>
                    </a:lnL>
                    <a:lnR>
                      <a:noFill/>
                    </a:lnR>
                    <a:lnT>
                      <a:noFill/>
                    </a:lnT>
                    <a:lnB>
                      <a:noFill/>
                    </a:lnB>
                  </a:tcPr>
                </a:tc>
                <a:tc>
                  <a:txBody>
                    <a:bodyPr/>
                    <a:lstStyle/>
                    <a:p>
                      <a:r>
                        <a:rPr lang="en-US"/>
                        <a:t>celebration</a:t>
                      </a:r>
                    </a:p>
                  </a:txBody>
                  <a:tcPr marL="0" marR="0" marT="0" marB="0">
                    <a:lnL>
                      <a:noFill/>
                    </a:lnL>
                    <a:lnR>
                      <a:noFill/>
                    </a:lnR>
                    <a:lnT>
                      <a:noFill/>
                    </a:lnT>
                    <a:lnB>
                      <a:noFill/>
                    </a:lnB>
                  </a:tcPr>
                </a:tc>
                <a:tc>
                  <a:txBody>
                    <a:bodyPr/>
                    <a:lstStyle/>
                    <a:p>
                      <a:r>
                        <a:rPr lang="en-US"/>
                        <a:t>(d)</a:t>
                      </a:r>
                    </a:p>
                  </a:txBody>
                  <a:tcPr marL="0" marR="0" marT="0" marB="0">
                    <a:lnL>
                      <a:noFill/>
                    </a:lnL>
                    <a:lnR>
                      <a:noFill/>
                    </a:lnR>
                    <a:lnT>
                      <a:noFill/>
                    </a:lnT>
                    <a:lnB>
                      <a:noFill/>
                    </a:lnB>
                  </a:tcPr>
                </a:tc>
                <a:tc>
                  <a:txBody>
                    <a:bodyPr/>
                    <a:lstStyle/>
                    <a:p>
                      <a:r>
                        <a:rPr lang="en-US" dirty="0"/>
                        <a:t>celebrated</a:t>
                      </a:r>
                    </a:p>
                  </a:txBody>
                  <a:tcPr marL="0" marR="0" marT="0" marB="0">
                    <a:lnL>
                      <a:noFill/>
                    </a:lnL>
                    <a:lnR>
                      <a:noFill/>
                    </a:lnR>
                    <a:lnT>
                      <a:noFill/>
                    </a:lnT>
                    <a:lnB>
                      <a:noFill/>
                    </a:lnB>
                  </a:tcPr>
                </a:tc>
              </a:tr>
            </a:tbl>
          </a:graphicData>
        </a:graphic>
      </p:graphicFrame>
      <p:sp>
        <p:nvSpPr>
          <p:cNvPr id="5" name="직사각형 4"/>
          <p:cNvSpPr/>
          <p:nvPr/>
        </p:nvSpPr>
        <p:spPr>
          <a:xfrm>
            <a:off x="0" y="0"/>
            <a:ext cx="9144000" cy="2585323"/>
          </a:xfrm>
          <a:prstGeom prst="rect">
            <a:avLst/>
          </a:prstGeom>
        </p:spPr>
        <p:txBody>
          <a:bodyPr wrap="square" anchor="ctr">
            <a:spAutoFit/>
          </a:bodyPr>
          <a:lstStyle/>
          <a:p>
            <a:r>
              <a:rPr lang="en-US" altLang="ko-KR" dirty="0">
                <a:latin typeface="Arial Unicode MS" pitchFamily="50" charset="-127"/>
                <a:ea typeface="Arial Unicode MS" pitchFamily="50" charset="-127"/>
                <a:cs typeface="Arial Unicode MS" pitchFamily="50" charset="-127"/>
              </a:rPr>
              <a:t>	</a:t>
            </a:r>
            <a:r>
              <a:rPr lang="en-US" altLang="ko-KR" dirty="0" smtClean="0">
                <a:latin typeface="Arial Unicode MS" pitchFamily="50" charset="-127"/>
                <a:ea typeface="Arial Unicode MS" pitchFamily="50" charset="-127"/>
                <a:cs typeface="Arial Unicode MS" pitchFamily="50" charset="-127"/>
              </a:rPr>
              <a:t>Saint </a:t>
            </a:r>
            <a:r>
              <a:rPr lang="en-US" altLang="ko-KR" dirty="0">
                <a:latin typeface="Arial Unicode MS" pitchFamily="50" charset="-127"/>
                <a:ea typeface="Arial Unicode MS" pitchFamily="50" charset="-127"/>
                <a:cs typeface="Arial Unicode MS" pitchFamily="50" charset="-127"/>
              </a:rPr>
              <a:t>Patrick's Day, March 17, is an annual (1) ____ of the patron saint of Ireland. It is a national holiday in Ireland, and millions of Irish people all over the world where there are Irish (2) ____ celebrate. Celebrations are based on all (3) ____ Irish and the </a:t>
            </a:r>
            <a:r>
              <a:rPr lang="en-US" altLang="ko-KR" dirty="0" smtClean="0">
                <a:latin typeface="Arial Unicode MS" pitchFamily="50" charset="-127"/>
                <a:ea typeface="Arial Unicode MS" pitchFamily="50" charset="-127"/>
                <a:cs typeface="Arial Unicode MS" pitchFamily="50" charset="-127"/>
              </a:rPr>
              <a:t>color </a:t>
            </a:r>
            <a:r>
              <a:rPr lang="en-US" altLang="ko-KR" dirty="0">
                <a:latin typeface="Arial Unicode MS" pitchFamily="50" charset="-127"/>
                <a:ea typeface="Arial Unicode MS" pitchFamily="50" charset="-127"/>
                <a:cs typeface="Arial Unicode MS" pitchFamily="50" charset="-127"/>
              </a:rPr>
              <a:t>green. City authorities in Chicago even (4) ____ the city’s river green for this day. Many people wear green clothes, eat Irish food and drink the Irish drink Guinness, which many bars also try and dye green. There are also traditional St Patrick’s Day parades. The (5) ____ in Dublin is spread over five days and attracts half a million people. The New York parade is the largest, with two million spectators. Many people with (6) ____ Irish connections celebrate and declare themselves Irish for a day</a:t>
            </a:r>
            <a:r>
              <a:rPr lang="en-US" altLang="ko-KR" dirty="0" smtClean="0">
                <a:latin typeface="Arial Unicode MS" pitchFamily="50" charset="-127"/>
                <a:ea typeface="Arial Unicode MS" pitchFamily="50" charset="-127"/>
                <a:cs typeface="Arial Unicode MS" pitchFamily="50" charset="-127"/>
              </a:rPr>
              <a:t>.</a:t>
            </a:r>
            <a:endParaRPr lang="en-US" altLang="ko-KR" dirty="0">
              <a:latin typeface="Arial Unicode MS" pitchFamily="50" charset="-127"/>
              <a:ea typeface="Arial Unicode MS" pitchFamily="50" charset="-127"/>
              <a:cs typeface="Arial Unicode MS" pitchFamily="50" charset="-127"/>
            </a:endParaRPr>
          </a:p>
        </p:txBody>
      </p:sp>
      <p:graphicFrame>
        <p:nvGraphicFramePr>
          <p:cNvPr id="6" name="표 5"/>
          <p:cNvGraphicFramePr>
            <a:graphicFrameLocks noGrp="1"/>
          </p:cNvGraphicFramePr>
          <p:nvPr>
            <p:extLst>
              <p:ext uri="{D42A27DB-BD31-4B8C-83A1-F6EECF244321}">
                <p14:modId xmlns:p14="http://schemas.microsoft.com/office/powerpoint/2010/main" val="531511030"/>
              </p:ext>
            </p:extLst>
          </p:nvPr>
        </p:nvGraphicFramePr>
        <p:xfrm>
          <a:off x="467436" y="3433564"/>
          <a:ext cx="8065004" cy="274320"/>
        </p:xfrm>
        <a:graphic>
          <a:graphicData uri="http://schemas.openxmlformats.org/drawingml/2006/table">
            <a:tbl>
              <a:tblPr/>
              <a:tblGrid>
                <a:gridCol w="509368"/>
                <a:gridCol w="509368"/>
                <a:gridCol w="1528106"/>
                <a:gridCol w="424474"/>
                <a:gridCol w="1443212"/>
                <a:gridCol w="424474"/>
                <a:gridCol w="1443212"/>
                <a:gridCol w="509368"/>
                <a:gridCol w="1273422"/>
              </a:tblGrid>
              <a:tr h="0">
                <a:tc>
                  <a:txBody>
                    <a:bodyPr/>
                    <a:lstStyle/>
                    <a:p>
                      <a:r>
                        <a:rPr lang="en-US" altLang="ko-KR" dirty="0"/>
                        <a:t>2.</a:t>
                      </a:r>
                    </a:p>
                  </a:txBody>
                  <a:tcPr marL="0" marR="0" marT="0" marB="0">
                    <a:lnL>
                      <a:noFill/>
                    </a:lnL>
                    <a:lnR>
                      <a:noFill/>
                    </a:lnR>
                    <a:lnT>
                      <a:noFill/>
                    </a:lnT>
                    <a:lnB>
                      <a:noFill/>
                    </a:lnB>
                  </a:tcPr>
                </a:tc>
                <a:tc>
                  <a:txBody>
                    <a:bodyPr/>
                    <a:lstStyle/>
                    <a:p>
                      <a:r>
                        <a:rPr lang="en-US"/>
                        <a:t>(a)</a:t>
                      </a:r>
                    </a:p>
                  </a:txBody>
                  <a:tcPr marL="0" marR="0" marT="0" marB="0">
                    <a:lnL>
                      <a:noFill/>
                    </a:lnL>
                    <a:lnR>
                      <a:noFill/>
                    </a:lnR>
                    <a:lnT>
                      <a:noFill/>
                    </a:lnT>
                    <a:lnB>
                      <a:noFill/>
                    </a:lnB>
                  </a:tcPr>
                </a:tc>
                <a:tc>
                  <a:txBody>
                    <a:bodyPr/>
                    <a:lstStyle/>
                    <a:p>
                      <a:r>
                        <a:rPr lang="en-US"/>
                        <a:t>communities</a:t>
                      </a:r>
                    </a:p>
                  </a:txBody>
                  <a:tcPr marL="0" marR="0" marT="0" marB="0">
                    <a:lnL>
                      <a:noFill/>
                    </a:lnL>
                    <a:lnR>
                      <a:noFill/>
                    </a:lnR>
                    <a:lnT>
                      <a:noFill/>
                    </a:lnT>
                    <a:lnB>
                      <a:noFill/>
                    </a:lnB>
                  </a:tcPr>
                </a:tc>
                <a:tc>
                  <a:txBody>
                    <a:bodyPr/>
                    <a:lstStyle/>
                    <a:p>
                      <a:r>
                        <a:rPr lang="en-US"/>
                        <a:t>(b)</a:t>
                      </a:r>
                    </a:p>
                  </a:txBody>
                  <a:tcPr marL="0" marR="0" marT="0" marB="0">
                    <a:lnL>
                      <a:noFill/>
                    </a:lnL>
                    <a:lnR>
                      <a:noFill/>
                    </a:lnR>
                    <a:lnT>
                      <a:noFill/>
                    </a:lnT>
                    <a:lnB>
                      <a:noFill/>
                    </a:lnB>
                  </a:tcPr>
                </a:tc>
                <a:tc>
                  <a:txBody>
                    <a:bodyPr/>
                    <a:lstStyle/>
                    <a:p>
                      <a:r>
                        <a:rPr lang="en-US"/>
                        <a:t>community</a:t>
                      </a:r>
                    </a:p>
                  </a:txBody>
                  <a:tcPr marL="0" marR="0" marT="0" marB="0">
                    <a:lnL>
                      <a:noFill/>
                    </a:lnL>
                    <a:lnR>
                      <a:noFill/>
                    </a:lnR>
                    <a:lnT>
                      <a:noFill/>
                    </a:lnT>
                    <a:lnB>
                      <a:noFill/>
                    </a:lnB>
                  </a:tcPr>
                </a:tc>
                <a:tc>
                  <a:txBody>
                    <a:bodyPr/>
                    <a:lstStyle/>
                    <a:p>
                      <a:r>
                        <a:rPr lang="en-US"/>
                        <a:t>(c)</a:t>
                      </a:r>
                    </a:p>
                  </a:txBody>
                  <a:tcPr marL="0" marR="0" marT="0" marB="0">
                    <a:lnL>
                      <a:noFill/>
                    </a:lnL>
                    <a:lnR>
                      <a:noFill/>
                    </a:lnR>
                    <a:lnT>
                      <a:noFill/>
                    </a:lnT>
                    <a:lnB>
                      <a:noFill/>
                    </a:lnB>
                  </a:tcPr>
                </a:tc>
                <a:tc>
                  <a:txBody>
                    <a:bodyPr/>
                    <a:lstStyle/>
                    <a:p>
                      <a:r>
                        <a:rPr lang="en-US"/>
                        <a:t>commune</a:t>
                      </a:r>
                    </a:p>
                  </a:txBody>
                  <a:tcPr marL="0" marR="0" marT="0" marB="0">
                    <a:lnL>
                      <a:noFill/>
                    </a:lnL>
                    <a:lnR>
                      <a:noFill/>
                    </a:lnR>
                    <a:lnT>
                      <a:noFill/>
                    </a:lnT>
                    <a:lnB>
                      <a:noFill/>
                    </a:lnB>
                  </a:tcPr>
                </a:tc>
                <a:tc>
                  <a:txBody>
                    <a:bodyPr/>
                    <a:lstStyle/>
                    <a:p>
                      <a:r>
                        <a:rPr lang="en-US"/>
                        <a:t>(d)</a:t>
                      </a:r>
                    </a:p>
                  </a:txBody>
                  <a:tcPr marL="0" marR="0" marT="0" marB="0">
                    <a:lnL>
                      <a:noFill/>
                    </a:lnL>
                    <a:lnR>
                      <a:noFill/>
                    </a:lnR>
                    <a:lnT>
                      <a:noFill/>
                    </a:lnT>
                    <a:lnB>
                      <a:noFill/>
                    </a:lnB>
                  </a:tcPr>
                </a:tc>
                <a:tc>
                  <a:txBody>
                    <a:bodyPr/>
                    <a:lstStyle/>
                    <a:p>
                      <a:r>
                        <a:rPr lang="en-US" dirty="0"/>
                        <a:t>communal</a:t>
                      </a:r>
                    </a:p>
                  </a:txBody>
                  <a:tcPr marL="0" marR="0" marT="0" marB="0">
                    <a:lnL>
                      <a:noFill/>
                    </a:lnL>
                    <a:lnR>
                      <a:noFill/>
                    </a:lnR>
                    <a:lnT>
                      <a:noFill/>
                    </a:lnT>
                    <a:lnB>
                      <a:noFill/>
                    </a:lnB>
                  </a:tcPr>
                </a:tc>
              </a:tr>
            </a:tbl>
          </a:graphicData>
        </a:graphic>
      </p:graphicFrame>
      <p:sp>
        <p:nvSpPr>
          <p:cNvPr id="8" name="Rectangle 1"/>
          <p:cNvSpPr>
            <a:spLocks noChangeArrowheads="1"/>
          </p:cNvSpPr>
          <p:nvPr/>
        </p:nvSpPr>
        <p:spPr bwMode="auto">
          <a:xfrm>
            <a:off x="539750" y="2898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굴림" charset="-127"/>
                <a:ea typeface="굴림" charset="-127"/>
                <a:cs typeface="굴림" charset="-127"/>
              </a:rPr>
              <a:t/>
            </a:r>
            <a:br>
              <a:rPr kumimoji="1" lang="ko-KR" altLang="ko-KR" sz="1800" b="0" i="0" u="none" strike="noStrike" cap="none" normalizeH="0" baseline="0" smtClean="0">
                <a:ln>
                  <a:noFill/>
                </a:ln>
                <a:solidFill>
                  <a:schemeClr val="tx1"/>
                </a:solidFill>
                <a:effectLst/>
                <a:latin typeface="굴림" charset="-127"/>
                <a:ea typeface="굴림" charset="-127"/>
                <a:cs typeface="굴림" charset="-127"/>
              </a:rPr>
            </a:br>
            <a:endParaRPr kumimoji="1" lang="ko-KR" altLang="ko-KR" sz="1800" b="0" i="0" u="none" strike="noStrike" cap="none" normalizeH="0" baseline="0" smtClean="0">
              <a:ln>
                <a:noFill/>
              </a:ln>
              <a:solidFill>
                <a:schemeClr val="tx1"/>
              </a:solidFill>
              <a:effectLst/>
              <a:latin typeface="굴림" charset="-127"/>
              <a:ea typeface="굴림" charset="-127"/>
              <a:cs typeface="굴림" charset="-127"/>
            </a:endParaRPr>
          </a:p>
        </p:txBody>
      </p:sp>
      <p:graphicFrame>
        <p:nvGraphicFramePr>
          <p:cNvPr id="9" name="표 8"/>
          <p:cNvGraphicFramePr>
            <a:graphicFrameLocks noGrp="1"/>
          </p:cNvGraphicFramePr>
          <p:nvPr>
            <p:extLst>
              <p:ext uri="{D42A27DB-BD31-4B8C-83A1-F6EECF244321}">
                <p14:modId xmlns:p14="http://schemas.microsoft.com/office/powerpoint/2010/main" val="3874899146"/>
              </p:ext>
            </p:extLst>
          </p:nvPr>
        </p:nvGraphicFramePr>
        <p:xfrm>
          <a:off x="467544" y="3865612"/>
          <a:ext cx="8065004" cy="274320"/>
        </p:xfrm>
        <a:graphic>
          <a:graphicData uri="http://schemas.openxmlformats.org/drawingml/2006/table">
            <a:tbl>
              <a:tblPr/>
              <a:tblGrid>
                <a:gridCol w="509368"/>
                <a:gridCol w="509368"/>
                <a:gridCol w="1528106"/>
                <a:gridCol w="424474"/>
                <a:gridCol w="1443212"/>
                <a:gridCol w="424474"/>
                <a:gridCol w="1443212"/>
                <a:gridCol w="509368"/>
                <a:gridCol w="1273422"/>
              </a:tblGrid>
              <a:tr h="0">
                <a:tc>
                  <a:txBody>
                    <a:bodyPr/>
                    <a:lstStyle/>
                    <a:p>
                      <a:r>
                        <a:rPr lang="en-US" altLang="ko-KR" dirty="0"/>
                        <a:t>3.</a:t>
                      </a:r>
                    </a:p>
                  </a:txBody>
                  <a:tcPr marL="0" marR="0" marT="0" marB="0">
                    <a:lnL>
                      <a:noFill/>
                    </a:lnL>
                    <a:lnR>
                      <a:noFill/>
                    </a:lnR>
                    <a:lnT>
                      <a:noFill/>
                    </a:lnT>
                    <a:lnB>
                      <a:noFill/>
                    </a:lnB>
                  </a:tcPr>
                </a:tc>
                <a:tc>
                  <a:txBody>
                    <a:bodyPr/>
                    <a:lstStyle/>
                    <a:p>
                      <a:r>
                        <a:rPr lang="en-US"/>
                        <a:t>(a)</a:t>
                      </a:r>
                    </a:p>
                  </a:txBody>
                  <a:tcPr marL="0" marR="0" marT="0" marB="0">
                    <a:lnL>
                      <a:noFill/>
                    </a:lnL>
                    <a:lnR>
                      <a:noFill/>
                    </a:lnR>
                    <a:lnT>
                      <a:noFill/>
                    </a:lnT>
                    <a:lnB>
                      <a:noFill/>
                    </a:lnB>
                  </a:tcPr>
                </a:tc>
                <a:tc>
                  <a:txBody>
                    <a:bodyPr/>
                    <a:lstStyle/>
                    <a:p>
                      <a:r>
                        <a:rPr lang="en-US"/>
                        <a:t>thing</a:t>
                      </a:r>
                    </a:p>
                  </a:txBody>
                  <a:tcPr marL="0" marR="0" marT="0" marB="0">
                    <a:lnL>
                      <a:noFill/>
                    </a:lnL>
                    <a:lnR>
                      <a:noFill/>
                    </a:lnR>
                    <a:lnT>
                      <a:noFill/>
                    </a:lnT>
                    <a:lnB>
                      <a:noFill/>
                    </a:lnB>
                  </a:tcPr>
                </a:tc>
                <a:tc>
                  <a:txBody>
                    <a:bodyPr/>
                    <a:lstStyle/>
                    <a:p>
                      <a:r>
                        <a:rPr lang="en-US"/>
                        <a:t>(b)</a:t>
                      </a:r>
                    </a:p>
                  </a:txBody>
                  <a:tcPr marL="0" marR="0" marT="0" marB="0">
                    <a:lnL>
                      <a:noFill/>
                    </a:lnL>
                    <a:lnR>
                      <a:noFill/>
                    </a:lnR>
                    <a:lnT>
                      <a:noFill/>
                    </a:lnT>
                    <a:lnB>
                      <a:noFill/>
                    </a:lnB>
                  </a:tcPr>
                </a:tc>
                <a:tc>
                  <a:txBody>
                    <a:bodyPr/>
                    <a:lstStyle/>
                    <a:p>
                      <a:r>
                        <a:rPr lang="en-US"/>
                        <a:t>thingy</a:t>
                      </a:r>
                    </a:p>
                  </a:txBody>
                  <a:tcPr marL="0" marR="0" marT="0" marB="0">
                    <a:lnL>
                      <a:noFill/>
                    </a:lnL>
                    <a:lnR>
                      <a:noFill/>
                    </a:lnR>
                    <a:lnT>
                      <a:noFill/>
                    </a:lnT>
                    <a:lnB>
                      <a:noFill/>
                    </a:lnB>
                  </a:tcPr>
                </a:tc>
                <a:tc>
                  <a:txBody>
                    <a:bodyPr/>
                    <a:lstStyle/>
                    <a:p>
                      <a:r>
                        <a:rPr lang="en-US"/>
                        <a:t>(c)</a:t>
                      </a:r>
                    </a:p>
                  </a:txBody>
                  <a:tcPr marL="0" marR="0" marT="0" marB="0">
                    <a:lnL>
                      <a:noFill/>
                    </a:lnL>
                    <a:lnR>
                      <a:noFill/>
                    </a:lnR>
                    <a:lnT>
                      <a:noFill/>
                    </a:lnT>
                    <a:lnB>
                      <a:noFill/>
                    </a:lnB>
                  </a:tcPr>
                </a:tc>
                <a:tc>
                  <a:txBody>
                    <a:bodyPr/>
                    <a:lstStyle/>
                    <a:p>
                      <a:r>
                        <a:rPr lang="en-US"/>
                        <a:t>things</a:t>
                      </a:r>
                    </a:p>
                  </a:txBody>
                  <a:tcPr marL="0" marR="0" marT="0" marB="0">
                    <a:lnL>
                      <a:noFill/>
                    </a:lnL>
                    <a:lnR>
                      <a:noFill/>
                    </a:lnR>
                    <a:lnT>
                      <a:noFill/>
                    </a:lnT>
                    <a:lnB>
                      <a:noFill/>
                    </a:lnB>
                  </a:tcPr>
                </a:tc>
                <a:tc>
                  <a:txBody>
                    <a:bodyPr/>
                    <a:lstStyle/>
                    <a:p>
                      <a:r>
                        <a:rPr lang="en-US"/>
                        <a:t>(d)</a:t>
                      </a:r>
                    </a:p>
                  </a:txBody>
                  <a:tcPr marL="0" marR="0" marT="0" marB="0">
                    <a:lnL>
                      <a:noFill/>
                    </a:lnL>
                    <a:lnR>
                      <a:noFill/>
                    </a:lnR>
                    <a:lnT>
                      <a:noFill/>
                    </a:lnT>
                    <a:lnB>
                      <a:noFill/>
                    </a:lnB>
                  </a:tcPr>
                </a:tc>
                <a:tc>
                  <a:txBody>
                    <a:bodyPr/>
                    <a:lstStyle/>
                    <a:p>
                      <a:r>
                        <a:rPr lang="en-US" dirty="0" err="1"/>
                        <a:t>thingamy</a:t>
                      </a:r>
                      <a:endParaRPr lang="en-US" dirty="0"/>
                    </a:p>
                  </a:txBody>
                  <a:tcPr marL="0" marR="0" marT="0" marB="0">
                    <a:lnL>
                      <a:noFill/>
                    </a:lnL>
                    <a:lnR>
                      <a:noFill/>
                    </a:lnR>
                    <a:lnT>
                      <a:noFill/>
                    </a:lnT>
                    <a:lnB>
                      <a:noFill/>
                    </a:lnB>
                  </a:tcPr>
                </a:tc>
              </a:tr>
            </a:tbl>
          </a:graphicData>
        </a:graphic>
      </p:graphicFrame>
      <p:graphicFrame>
        <p:nvGraphicFramePr>
          <p:cNvPr id="10" name="표 9"/>
          <p:cNvGraphicFramePr>
            <a:graphicFrameLocks noGrp="1"/>
          </p:cNvGraphicFramePr>
          <p:nvPr>
            <p:extLst>
              <p:ext uri="{D42A27DB-BD31-4B8C-83A1-F6EECF244321}">
                <p14:modId xmlns:p14="http://schemas.microsoft.com/office/powerpoint/2010/main" val="2804960524"/>
              </p:ext>
            </p:extLst>
          </p:nvPr>
        </p:nvGraphicFramePr>
        <p:xfrm>
          <a:off x="467544" y="4311372"/>
          <a:ext cx="8065004" cy="274320"/>
        </p:xfrm>
        <a:graphic>
          <a:graphicData uri="http://schemas.openxmlformats.org/drawingml/2006/table">
            <a:tbl>
              <a:tblPr/>
              <a:tblGrid>
                <a:gridCol w="509368"/>
                <a:gridCol w="509368"/>
                <a:gridCol w="1528106"/>
                <a:gridCol w="424474"/>
                <a:gridCol w="1443212"/>
                <a:gridCol w="424474"/>
                <a:gridCol w="1443212"/>
                <a:gridCol w="509368"/>
                <a:gridCol w="1273422"/>
              </a:tblGrid>
              <a:tr h="0">
                <a:tc>
                  <a:txBody>
                    <a:bodyPr/>
                    <a:lstStyle/>
                    <a:p>
                      <a:r>
                        <a:rPr lang="en-US" altLang="ko-KR" dirty="0"/>
                        <a:t>4.</a:t>
                      </a:r>
                    </a:p>
                  </a:txBody>
                  <a:tcPr marL="0" marR="0" marT="0" marB="0">
                    <a:lnL>
                      <a:noFill/>
                    </a:lnL>
                    <a:lnR>
                      <a:noFill/>
                    </a:lnR>
                    <a:lnT>
                      <a:noFill/>
                    </a:lnT>
                    <a:lnB>
                      <a:noFill/>
                    </a:lnB>
                  </a:tcPr>
                </a:tc>
                <a:tc>
                  <a:txBody>
                    <a:bodyPr/>
                    <a:lstStyle/>
                    <a:p>
                      <a:r>
                        <a:rPr lang="en-US"/>
                        <a:t>(a)</a:t>
                      </a:r>
                    </a:p>
                  </a:txBody>
                  <a:tcPr marL="0" marR="0" marT="0" marB="0">
                    <a:lnL>
                      <a:noFill/>
                    </a:lnL>
                    <a:lnR>
                      <a:noFill/>
                    </a:lnR>
                    <a:lnT>
                      <a:noFill/>
                    </a:lnT>
                    <a:lnB>
                      <a:noFill/>
                    </a:lnB>
                  </a:tcPr>
                </a:tc>
                <a:tc>
                  <a:txBody>
                    <a:bodyPr/>
                    <a:lstStyle/>
                    <a:p>
                      <a:r>
                        <a:rPr lang="en-US"/>
                        <a:t>die</a:t>
                      </a:r>
                    </a:p>
                  </a:txBody>
                  <a:tcPr marL="0" marR="0" marT="0" marB="0">
                    <a:lnL>
                      <a:noFill/>
                    </a:lnL>
                    <a:lnR>
                      <a:noFill/>
                    </a:lnR>
                    <a:lnT>
                      <a:noFill/>
                    </a:lnT>
                    <a:lnB>
                      <a:noFill/>
                    </a:lnB>
                  </a:tcPr>
                </a:tc>
                <a:tc>
                  <a:txBody>
                    <a:bodyPr/>
                    <a:lstStyle/>
                    <a:p>
                      <a:r>
                        <a:rPr lang="en-US"/>
                        <a:t>(b)</a:t>
                      </a:r>
                    </a:p>
                  </a:txBody>
                  <a:tcPr marL="0" marR="0" marT="0" marB="0">
                    <a:lnL>
                      <a:noFill/>
                    </a:lnL>
                    <a:lnR>
                      <a:noFill/>
                    </a:lnR>
                    <a:lnT>
                      <a:noFill/>
                    </a:lnT>
                    <a:lnB>
                      <a:noFill/>
                    </a:lnB>
                  </a:tcPr>
                </a:tc>
                <a:tc>
                  <a:txBody>
                    <a:bodyPr/>
                    <a:lstStyle/>
                    <a:p>
                      <a:r>
                        <a:rPr lang="en-US"/>
                        <a:t>died</a:t>
                      </a:r>
                    </a:p>
                  </a:txBody>
                  <a:tcPr marL="0" marR="0" marT="0" marB="0">
                    <a:lnL>
                      <a:noFill/>
                    </a:lnL>
                    <a:lnR>
                      <a:noFill/>
                    </a:lnR>
                    <a:lnT>
                      <a:noFill/>
                    </a:lnT>
                    <a:lnB>
                      <a:noFill/>
                    </a:lnB>
                  </a:tcPr>
                </a:tc>
                <a:tc>
                  <a:txBody>
                    <a:bodyPr/>
                    <a:lstStyle/>
                    <a:p>
                      <a:r>
                        <a:rPr lang="en-US"/>
                        <a:t>(c)</a:t>
                      </a:r>
                    </a:p>
                  </a:txBody>
                  <a:tcPr marL="0" marR="0" marT="0" marB="0">
                    <a:lnL>
                      <a:noFill/>
                    </a:lnL>
                    <a:lnR>
                      <a:noFill/>
                    </a:lnR>
                    <a:lnT>
                      <a:noFill/>
                    </a:lnT>
                    <a:lnB>
                      <a:noFill/>
                    </a:lnB>
                  </a:tcPr>
                </a:tc>
                <a:tc>
                  <a:txBody>
                    <a:bodyPr/>
                    <a:lstStyle/>
                    <a:p>
                      <a:r>
                        <a:rPr lang="en-US"/>
                        <a:t>dyed</a:t>
                      </a:r>
                    </a:p>
                  </a:txBody>
                  <a:tcPr marL="0" marR="0" marT="0" marB="0">
                    <a:lnL>
                      <a:noFill/>
                    </a:lnL>
                    <a:lnR>
                      <a:noFill/>
                    </a:lnR>
                    <a:lnT>
                      <a:noFill/>
                    </a:lnT>
                    <a:lnB>
                      <a:noFill/>
                    </a:lnB>
                  </a:tcPr>
                </a:tc>
                <a:tc>
                  <a:txBody>
                    <a:bodyPr/>
                    <a:lstStyle/>
                    <a:p>
                      <a:r>
                        <a:rPr lang="en-US"/>
                        <a:t>(d)</a:t>
                      </a:r>
                    </a:p>
                  </a:txBody>
                  <a:tcPr marL="0" marR="0" marT="0" marB="0">
                    <a:lnL>
                      <a:noFill/>
                    </a:lnL>
                    <a:lnR>
                      <a:noFill/>
                    </a:lnR>
                    <a:lnT>
                      <a:noFill/>
                    </a:lnT>
                    <a:lnB>
                      <a:noFill/>
                    </a:lnB>
                  </a:tcPr>
                </a:tc>
                <a:tc>
                  <a:txBody>
                    <a:bodyPr/>
                    <a:lstStyle/>
                    <a:p>
                      <a:r>
                        <a:rPr lang="en-US" dirty="0"/>
                        <a:t>dye</a:t>
                      </a:r>
                    </a:p>
                  </a:txBody>
                  <a:tcPr marL="0" marR="0" marT="0" marB="0">
                    <a:lnL>
                      <a:noFill/>
                    </a:lnL>
                    <a:lnR>
                      <a:noFill/>
                    </a:lnR>
                    <a:lnT>
                      <a:noFill/>
                    </a:lnT>
                    <a:lnB>
                      <a:noFill/>
                    </a:lnB>
                  </a:tcPr>
                </a:tc>
              </a:tr>
            </a:tbl>
          </a:graphicData>
        </a:graphic>
      </p:graphicFrame>
      <p:graphicFrame>
        <p:nvGraphicFramePr>
          <p:cNvPr id="11" name="표 10"/>
          <p:cNvGraphicFramePr>
            <a:graphicFrameLocks noGrp="1"/>
          </p:cNvGraphicFramePr>
          <p:nvPr>
            <p:extLst>
              <p:ext uri="{D42A27DB-BD31-4B8C-83A1-F6EECF244321}">
                <p14:modId xmlns:p14="http://schemas.microsoft.com/office/powerpoint/2010/main" val="3827084598"/>
              </p:ext>
            </p:extLst>
          </p:nvPr>
        </p:nvGraphicFramePr>
        <p:xfrm>
          <a:off x="467436" y="4743420"/>
          <a:ext cx="8065004" cy="274320"/>
        </p:xfrm>
        <a:graphic>
          <a:graphicData uri="http://schemas.openxmlformats.org/drawingml/2006/table">
            <a:tbl>
              <a:tblPr/>
              <a:tblGrid>
                <a:gridCol w="509368"/>
                <a:gridCol w="509368"/>
                <a:gridCol w="1528106"/>
                <a:gridCol w="424474"/>
                <a:gridCol w="1443212"/>
                <a:gridCol w="424474"/>
                <a:gridCol w="1443212"/>
                <a:gridCol w="509368"/>
                <a:gridCol w="1273422"/>
              </a:tblGrid>
              <a:tr h="0">
                <a:tc>
                  <a:txBody>
                    <a:bodyPr/>
                    <a:lstStyle/>
                    <a:p>
                      <a:r>
                        <a:rPr lang="en-US" altLang="ko-KR" dirty="0"/>
                        <a:t>5.</a:t>
                      </a:r>
                    </a:p>
                  </a:txBody>
                  <a:tcPr marL="0" marR="0" marT="0" marB="0">
                    <a:lnL>
                      <a:noFill/>
                    </a:lnL>
                    <a:lnR>
                      <a:noFill/>
                    </a:lnR>
                    <a:lnT>
                      <a:noFill/>
                    </a:lnT>
                    <a:lnB>
                      <a:noFill/>
                    </a:lnB>
                  </a:tcPr>
                </a:tc>
                <a:tc>
                  <a:txBody>
                    <a:bodyPr/>
                    <a:lstStyle/>
                    <a:p>
                      <a:r>
                        <a:rPr lang="en-US"/>
                        <a:t>(a)</a:t>
                      </a:r>
                    </a:p>
                  </a:txBody>
                  <a:tcPr marL="0" marR="0" marT="0" marB="0">
                    <a:lnL>
                      <a:noFill/>
                    </a:lnL>
                    <a:lnR>
                      <a:noFill/>
                    </a:lnR>
                    <a:lnT>
                      <a:noFill/>
                    </a:lnT>
                    <a:lnB>
                      <a:noFill/>
                    </a:lnB>
                  </a:tcPr>
                </a:tc>
                <a:tc>
                  <a:txBody>
                    <a:bodyPr/>
                    <a:lstStyle/>
                    <a:p>
                      <a:r>
                        <a:rPr lang="en-US"/>
                        <a:t>this</a:t>
                      </a:r>
                    </a:p>
                  </a:txBody>
                  <a:tcPr marL="0" marR="0" marT="0" marB="0">
                    <a:lnL>
                      <a:noFill/>
                    </a:lnL>
                    <a:lnR>
                      <a:noFill/>
                    </a:lnR>
                    <a:lnT>
                      <a:noFill/>
                    </a:lnT>
                    <a:lnB>
                      <a:noFill/>
                    </a:lnB>
                  </a:tcPr>
                </a:tc>
                <a:tc>
                  <a:txBody>
                    <a:bodyPr/>
                    <a:lstStyle/>
                    <a:p>
                      <a:r>
                        <a:rPr lang="en-US"/>
                        <a:t>(b)</a:t>
                      </a:r>
                    </a:p>
                  </a:txBody>
                  <a:tcPr marL="0" marR="0" marT="0" marB="0">
                    <a:lnL>
                      <a:noFill/>
                    </a:lnL>
                    <a:lnR>
                      <a:noFill/>
                    </a:lnR>
                    <a:lnT>
                      <a:noFill/>
                    </a:lnT>
                    <a:lnB>
                      <a:noFill/>
                    </a:lnB>
                  </a:tcPr>
                </a:tc>
                <a:tc>
                  <a:txBody>
                    <a:bodyPr/>
                    <a:lstStyle/>
                    <a:p>
                      <a:r>
                        <a:rPr lang="en-US"/>
                        <a:t>one</a:t>
                      </a:r>
                    </a:p>
                  </a:txBody>
                  <a:tcPr marL="0" marR="0" marT="0" marB="0">
                    <a:lnL>
                      <a:noFill/>
                    </a:lnL>
                    <a:lnR>
                      <a:noFill/>
                    </a:lnR>
                    <a:lnT>
                      <a:noFill/>
                    </a:lnT>
                    <a:lnB>
                      <a:noFill/>
                    </a:lnB>
                  </a:tcPr>
                </a:tc>
                <a:tc>
                  <a:txBody>
                    <a:bodyPr/>
                    <a:lstStyle/>
                    <a:p>
                      <a:r>
                        <a:rPr lang="en-US"/>
                        <a:t>(c)</a:t>
                      </a:r>
                    </a:p>
                  </a:txBody>
                  <a:tcPr marL="0" marR="0" marT="0" marB="0">
                    <a:lnL>
                      <a:noFill/>
                    </a:lnL>
                    <a:lnR>
                      <a:noFill/>
                    </a:lnR>
                    <a:lnT>
                      <a:noFill/>
                    </a:lnT>
                    <a:lnB>
                      <a:noFill/>
                    </a:lnB>
                  </a:tcPr>
                </a:tc>
                <a:tc>
                  <a:txBody>
                    <a:bodyPr/>
                    <a:lstStyle/>
                    <a:p>
                      <a:r>
                        <a:rPr lang="en-US"/>
                        <a:t>ones</a:t>
                      </a:r>
                    </a:p>
                  </a:txBody>
                  <a:tcPr marL="0" marR="0" marT="0" marB="0">
                    <a:lnL>
                      <a:noFill/>
                    </a:lnL>
                    <a:lnR>
                      <a:noFill/>
                    </a:lnR>
                    <a:lnT>
                      <a:noFill/>
                    </a:lnT>
                    <a:lnB>
                      <a:noFill/>
                    </a:lnB>
                  </a:tcPr>
                </a:tc>
                <a:tc>
                  <a:txBody>
                    <a:bodyPr/>
                    <a:lstStyle/>
                    <a:p>
                      <a:r>
                        <a:rPr lang="en-US"/>
                        <a:t>(d)</a:t>
                      </a:r>
                    </a:p>
                  </a:txBody>
                  <a:tcPr marL="0" marR="0" marT="0" marB="0">
                    <a:lnL>
                      <a:noFill/>
                    </a:lnL>
                    <a:lnR>
                      <a:noFill/>
                    </a:lnR>
                    <a:lnT>
                      <a:noFill/>
                    </a:lnT>
                    <a:lnB>
                      <a:noFill/>
                    </a:lnB>
                  </a:tcPr>
                </a:tc>
                <a:tc>
                  <a:txBody>
                    <a:bodyPr/>
                    <a:lstStyle/>
                    <a:p>
                      <a:r>
                        <a:rPr lang="en-US" dirty="0"/>
                        <a:t>that</a:t>
                      </a:r>
                    </a:p>
                  </a:txBody>
                  <a:tcPr marL="0" marR="0" marT="0" marB="0">
                    <a:lnL>
                      <a:noFill/>
                    </a:lnL>
                    <a:lnR>
                      <a:noFill/>
                    </a:lnR>
                    <a:lnT>
                      <a:noFill/>
                    </a:lnT>
                    <a:lnB>
                      <a:noFill/>
                    </a:lnB>
                  </a:tcPr>
                </a:tc>
              </a:tr>
            </a:tbl>
          </a:graphicData>
        </a:graphic>
      </p:graphicFrame>
      <p:graphicFrame>
        <p:nvGraphicFramePr>
          <p:cNvPr id="12" name="표 11"/>
          <p:cNvGraphicFramePr>
            <a:graphicFrameLocks noGrp="1"/>
          </p:cNvGraphicFramePr>
          <p:nvPr>
            <p:extLst>
              <p:ext uri="{D42A27DB-BD31-4B8C-83A1-F6EECF244321}">
                <p14:modId xmlns:p14="http://schemas.microsoft.com/office/powerpoint/2010/main" val="1391645933"/>
              </p:ext>
            </p:extLst>
          </p:nvPr>
        </p:nvGraphicFramePr>
        <p:xfrm>
          <a:off x="467436" y="5175468"/>
          <a:ext cx="8065004" cy="274320"/>
        </p:xfrm>
        <a:graphic>
          <a:graphicData uri="http://schemas.openxmlformats.org/drawingml/2006/table">
            <a:tbl>
              <a:tblPr/>
              <a:tblGrid>
                <a:gridCol w="509368"/>
                <a:gridCol w="509368"/>
                <a:gridCol w="1528106"/>
                <a:gridCol w="424474"/>
                <a:gridCol w="1443212"/>
                <a:gridCol w="424474"/>
                <a:gridCol w="1443212"/>
                <a:gridCol w="509368"/>
                <a:gridCol w="1273422"/>
              </a:tblGrid>
              <a:tr h="0">
                <a:tc>
                  <a:txBody>
                    <a:bodyPr/>
                    <a:lstStyle/>
                    <a:p>
                      <a:r>
                        <a:rPr lang="en-US" altLang="ko-KR"/>
                        <a:t>6.</a:t>
                      </a:r>
                    </a:p>
                  </a:txBody>
                  <a:tcPr marL="0" marR="0" marT="0" marB="0">
                    <a:lnL>
                      <a:noFill/>
                    </a:lnL>
                    <a:lnR>
                      <a:noFill/>
                    </a:lnR>
                    <a:lnT>
                      <a:noFill/>
                    </a:lnT>
                    <a:lnB>
                      <a:noFill/>
                    </a:lnB>
                  </a:tcPr>
                </a:tc>
                <a:tc>
                  <a:txBody>
                    <a:bodyPr/>
                    <a:lstStyle/>
                    <a:p>
                      <a:r>
                        <a:rPr lang="en-US"/>
                        <a:t>(a)</a:t>
                      </a:r>
                    </a:p>
                  </a:txBody>
                  <a:tcPr marL="0" marR="0" marT="0" marB="0">
                    <a:lnL>
                      <a:noFill/>
                    </a:lnL>
                    <a:lnR>
                      <a:noFill/>
                    </a:lnR>
                    <a:lnT>
                      <a:noFill/>
                    </a:lnT>
                    <a:lnB>
                      <a:noFill/>
                    </a:lnB>
                  </a:tcPr>
                </a:tc>
                <a:tc>
                  <a:txBody>
                    <a:bodyPr/>
                    <a:lstStyle/>
                    <a:p>
                      <a:r>
                        <a:rPr lang="en-US"/>
                        <a:t>no</a:t>
                      </a:r>
                    </a:p>
                  </a:txBody>
                  <a:tcPr marL="0" marR="0" marT="0" marB="0">
                    <a:lnL>
                      <a:noFill/>
                    </a:lnL>
                    <a:lnR>
                      <a:noFill/>
                    </a:lnR>
                    <a:lnT>
                      <a:noFill/>
                    </a:lnT>
                    <a:lnB>
                      <a:noFill/>
                    </a:lnB>
                  </a:tcPr>
                </a:tc>
                <a:tc>
                  <a:txBody>
                    <a:bodyPr/>
                    <a:lstStyle/>
                    <a:p>
                      <a:r>
                        <a:rPr lang="en-US"/>
                        <a:t>(b)</a:t>
                      </a:r>
                    </a:p>
                  </a:txBody>
                  <a:tcPr marL="0" marR="0" marT="0" marB="0">
                    <a:lnL>
                      <a:noFill/>
                    </a:lnL>
                    <a:lnR>
                      <a:noFill/>
                    </a:lnR>
                    <a:lnT>
                      <a:noFill/>
                    </a:lnT>
                    <a:lnB>
                      <a:noFill/>
                    </a:lnB>
                  </a:tcPr>
                </a:tc>
                <a:tc>
                  <a:txBody>
                    <a:bodyPr/>
                    <a:lstStyle/>
                    <a:p>
                      <a:r>
                        <a:rPr lang="en-US"/>
                        <a:t>non</a:t>
                      </a:r>
                    </a:p>
                  </a:txBody>
                  <a:tcPr marL="0" marR="0" marT="0" marB="0">
                    <a:lnL>
                      <a:noFill/>
                    </a:lnL>
                    <a:lnR>
                      <a:noFill/>
                    </a:lnR>
                    <a:lnT>
                      <a:noFill/>
                    </a:lnT>
                    <a:lnB>
                      <a:noFill/>
                    </a:lnB>
                  </a:tcPr>
                </a:tc>
                <a:tc>
                  <a:txBody>
                    <a:bodyPr/>
                    <a:lstStyle/>
                    <a:p>
                      <a:r>
                        <a:rPr lang="en-US"/>
                        <a:t>(c)</a:t>
                      </a:r>
                    </a:p>
                  </a:txBody>
                  <a:tcPr marL="0" marR="0" marT="0" marB="0">
                    <a:lnL>
                      <a:noFill/>
                    </a:lnL>
                    <a:lnR>
                      <a:noFill/>
                    </a:lnR>
                    <a:lnT>
                      <a:noFill/>
                    </a:lnT>
                    <a:lnB>
                      <a:noFill/>
                    </a:lnB>
                  </a:tcPr>
                </a:tc>
                <a:tc>
                  <a:txBody>
                    <a:bodyPr/>
                    <a:lstStyle/>
                    <a:p>
                      <a:r>
                        <a:rPr lang="en-US"/>
                        <a:t>know</a:t>
                      </a:r>
                    </a:p>
                  </a:txBody>
                  <a:tcPr marL="0" marR="0" marT="0" marB="0">
                    <a:lnL>
                      <a:noFill/>
                    </a:lnL>
                    <a:lnR>
                      <a:noFill/>
                    </a:lnR>
                    <a:lnT>
                      <a:noFill/>
                    </a:lnT>
                    <a:lnB>
                      <a:noFill/>
                    </a:lnB>
                  </a:tcPr>
                </a:tc>
                <a:tc>
                  <a:txBody>
                    <a:bodyPr/>
                    <a:lstStyle/>
                    <a:p>
                      <a:r>
                        <a:rPr lang="en-US"/>
                        <a:t>(d)</a:t>
                      </a:r>
                    </a:p>
                  </a:txBody>
                  <a:tcPr marL="0" marR="0" marT="0" marB="0">
                    <a:lnL>
                      <a:noFill/>
                    </a:lnL>
                    <a:lnR>
                      <a:noFill/>
                    </a:lnR>
                    <a:lnT>
                      <a:noFill/>
                    </a:lnT>
                    <a:lnB>
                      <a:noFill/>
                    </a:lnB>
                  </a:tcPr>
                </a:tc>
                <a:tc>
                  <a:txBody>
                    <a:bodyPr/>
                    <a:lstStyle/>
                    <a:p>
                      <a:r>
                        <a:rPr lang="en-US" dirty="0"/>
                        <a:t>now</a:t>
                      </a:r>
                    </a:p>
                  </a:txBody>
                  <a:tcPr marL="0" marR="0" marT="0" marB="0">
                    <a:lnL>
                      <a:noFill/>
                    </a:lnL>
                    <a:lnR>
                      <a:noFill/>
                    </a:lnR>
                    <a:lnT>
                      <a:noFill/>
                    </a:lnT>
                    <a:lnB>
                      <a:noFill/>
                    </a:lnB>
                  </a:tcPr>
                </a:tc>
              </a:tr>
            </a:tbl>
          </a:graphicData>
        </a:graphic>
      </p:graphicFrame>
      <p:sp>
        <p:nvSpPr>
          <p:cNvPr id="3" name="액자 2"/>
          <p:cNvSpPr/>
          <p:nvPr/>
        </p:nvSpPr>
        <p:spPr>
          <a:xfrm>
            <a:off x="4788024" y="2929508"/>
            <a:ext cx="1872208" cy="432048"/>
          </a:xfrm>
          <a:prstGeom prst="fram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solidFill>
                <a:schemeClr val="tx1"/>
              </a:solidFill>
            </a:endParaRPr>
          </a:p>
        </p:txBody>
      </p:sp>
      <p:sp>
        <p:nvSpPr>
          <p:cNvPr id="13" name="액자 12"/>
          <p:cNvSpPr/>
          <p:nvPr/>
        </p:nvSpPr>
        <p:spPr>
          <a:xfrm>
            <a:off x="899592" y="3361556"/>
            <a:ext cx="2016224" cy="432048"/>
          </a:xfrm>
          <a:prstGeom prst="fram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solidFill>
                <a:schemeClr val="tx1"/>
              </a:solidFill>
            </a:endParaRPr>
          </a:p>
        </p:txBody>
      </p:sp>
      <p:sp>
        <p:nvSpPr>
          <p:cNvPr id="14" name="액자 13"/>
          <p:cNvSpPr/>
          <p:nvPr/>
        </p:nvSpPr>
        <p:spPr>
          <a:xfrm>
            <a:off x="4752096" y="3793604"/>
            <a:ext cx="1872208" cy="432048"/>
          </a:xfrm>
          <a:prstGeom prst="fram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solidFill>
                <a:schemeClr val="tx1"/>
              </a:solidFill>
            </a:endParaRPr>
          </a:p>
        </p:txBody>
      </p:sp>
      <p:sp>
        <p:nvSpPr>
          <p:cNvPr id="15" name="액자 14"/>
          <p:cNvSpPr/>
          <p:nvPr/>
        </p:nvSpPr>
        <p:spPr>
          <a:xfrm>
            <a:off x="6653200" y="4225652"/>
            <a:ext cx="1872208" cy="432048"/>
          </a:xfrm>
          <a:prstGeom prst="fram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solidFill>
                <a:schemeClr val="tx1"/>
              </a:solidFill>
            </a:endParaRPr>
          </a:p>
        </p:txBody>
      </p:sp>
      <p:sp>
        <p:nvSpPr>
          <p:cNvPr id="16" name="액자 15"/>
          <p:cNvSpPr/>
          <p:nvPr/>
        </p:nvSpPr>
        <p:spPr>
          <a:xfrm>
            <a:off x="2908800" y="4657700"/>
            <a:ext cx="1872208" cy="432048"/>
          </a:xfrm>
          <a:prstGeom prst="fram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solidFill>
                <a:schemeClr val="tx1"/>
              </a:solidFill>
            </a:endParaRPr>
          </a:p>
        </p:txBody>
      </p:sp>
      <p:sp>
        <p:nvSpPr>
          <p:cNvPr id="17" name="액자 16"/>
          <p:cNvSpPr/>
          <p:nvPr/>
        </p:nvSpPr>
        <p:spPr>
          <a:xfrm>
            <a:off x="899592" y="5089748"/>
            <a:ext cx="1872208" cy="432048"/>
          </a:xfrm>
          <a:prstGeom prst="fram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349889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b="1" dirty="0" smtClean="0"/>
              <a:t>St. Patrick’s Day</a:t>
            </a:r>
            <a:endParaRPr lang="ko-KR" altLang="en-US" b="1" dirty="0"/>
          </a:p>
        </p:txBody>
      </p:sp>
      <p:pic>
        <p:nvPicPr>
          <p:cNvPr id="2050" name="Picture 2" descr="Image result for st. patrick's day th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93404"/>
            <a:ext cx="9157715" cy="3726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6408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1"/>
            <a:ext cx="9144000" cy="2585323"/>
          </a:xfrm>
          <a:prstGeom prst="rect">
            <a:avLst/>
          </a:prstGeom>
        </p:spPr>
        <p:txBody>
          <a:bodyPr wrap="square" anchor="ctr">
            <a:spAutoFit/>
          </a:bodyPr>
          <a:lstStyle/>
          <a:p>
            <a:r>
              <a:rPr lang="en-US" altLang="ko-KR" dirty="0">
                <a:latin typeface="Arial Unicode MS" pitchFamily="50" charset="-127"/>
                <a:ea typeface="Arial Unicode MS" pitchFamily="50" charset="-127"/>
                <a:cs typeface="Arial Unicode MS" pitchFamily="50" charset="-127"/>
              </a:rPr>
              <a:t>	Saint Patrick was a Christian missionary. Some (7) ____ say he was born in England, while others believe he was Italian. Most agree he lived in the fifth century. When he was sixteen, he was captured and taken as a (8) ____ to Ireland. He lived as a slave for six years before (9) ____. He joined the church to train as a priest and became a missionary in the north and west of Ireland. Legend has it that Patrick (10) ____ all the snakes out of Ireland. There are many other legends about Patrick that have cemented him as a key part of Irish culture. March 17 is (11) ____ to be the date of his death. Unlike other saints, Patrick was never canonized by a Pope, although most Christian churches (12) ____ him as a “Saint in Heaven</a:t>
            </a:r>
            <a:r>
              <a:rPr lang="en-US" altLang="ko-KR" dirty="0" smtClean="0">
                <a:latin typeface="Arial Unicode MS" pitchFamily="50" charset="-127"/>
                <a:ea typeface="Arial Unicode MS" pitchFamily="50" charset="-127"/>
                <a:cs typeface="Arial Unicode MS" pitchFamily="50" charset="-127"/>
              </a:rPr>
              <a:t>”.</a:t>
            </a:r>
            <a:endParaRPr lang="en-US" altLang="ko-KR" dirty="0">
              <a:latin typeface="Arial Unicode MS" pitchFamily="50" charset="-127"/>
              <a:ea typeface="Arial Unicode MS" pitchFamily="50" charset="-127"/>
              <a:cs typeface="Arial Unicode MS" pitchFamily="50" charset="-127"/>
            </a:endParaRPr>
          </a:p>
        </p:txBody>
      </p:sp>
      <p:graphicFrame>
        <p:nvGraphicFramePr>
          <p:cNvPr id="3" name="표 2"/>
          <p:cNvGraphicFramePr>
            <a:graphicFrameLocks noGrp="1"/>
          </p:cNvGraphicFramePr>
          <p:nvPr>
            <p:extLst>
              <p:ext uri="{D42A27DB-BD31-4B8C-83A1-F6EECF244321}">
                <p14:modId xmlns:p14="http://schemas.microsoft.com/office/powerpoint/2010/main" val="3149487576"/>
              </p:ext>
            </p:extLst>
          </p:nvPr>
        </p:nvGraphicFramePr>
        <p:xfrm>
          <a:off x="539498" y="2929508"/>
          <a:ext cx="8065004" cy="274320"/>
        </p:xfrm>
        <a:graphic>
          <a:graphicData uri="http://schemas.openxmlformats.org/drawingml/2006/table">
            <a:tbl>
              <a:tblPr/>
              <a:tblGrid>
                <a:gridCol w="509368"/>
                <a:gridCol w="509368"/>
                <a:gridCol w="1528106"/>
                <a:gridCol w="424474"/>
                <a:gridCol w="1443212"/>
                <a:gridCol w="424474"/>
                <a:gridCol w="1443212"/>
                <a:gridCol w="509368"/>
                <a:gridCol w="1273422"/>
              </a:tblGrid>
              <a:tr h="0">
                <a:tc>
                  <a:txBody>
                    <a:bodyPr/>
                    <a:lstStyle/>
                    <a:p>
                      <a:r>
                        <a:rPr lang="en-US" altLang="ko-KR" dirty="0"/>
                        <a:t>7.</a:t>
                      </a:r>
                    </a:p>
                  </a:txBody>
                  <a:tcPr marL="0" marR="0" marT="0" marB="0">
                    <a:lnL>
                      <a:noFill/>
                    </a:lnL>
                    <a:lnR>
                      <a:noFill/>
                    </a:lnR>
                    <a:lnT>
                      <a:noFill/>
                    </a:lnT>
                    <a:lnB>
                      <a:noFill/>
                    </a:lnB>
                  </a:tcPr>
                </a:tc>
                <a:tc>
                  <a:txBody>
                    <a:bodyPr/>
                    <a:lstStyle/>
                    <a:p>
                      <a:r>
                        <a:rPr lang="en-US" dirty="0"/>
                        <a:t>(a)</a:t>
                      </a:r>
                    </a:p>
                  </a:txBody>
                  <a:tcPr marL="0" marR="0" marT="0" marB="0">
                    <a:lnL>
                      <a:noFill/>
                    </a:lnL>
                    <a:lnR>
                      <a:noFill/>
                    </a:lnR>
                    <a:lnT>
                      <a:noFill/>
                    </a:lnT>
                    <a:lnB>
                      <a:noFill/>
                    </a:lnB>
                  </a:tcPr>
                </a:tc>
                <a:tc>
                  <a:txBody>
                    <a:bodyPr/>
                    <a:lstStyle/>
                    <a:p>
                      <a:r>
                        <a:rPr lang="en-US" dirty="0"/>
                        <a:t>scholarly</a:t>
                      </a:r>
                    </a:p>
                  </a:txBody>
                  <a:tcPr marL="0" marR="0" marT="0" marB="0">
                    <a:lnL>
                      <a:noFill/>
                    </a:lnL>
                    <a:lnR>
                      <a:noFill/>
                    </a:lnR>
                    <a:lnT>
                      <a:noFill/>
                    </a:lnT>
                    <a:lnB>
                      <a:noFill/>
                    </a:lnB>
                  </a:tcPr>
                </a:tc>
                <a:tc>
                  <a:txBody>
                    <a:bodyPr/>
                    <a:lstStyle/>
                    <a:p>
                      <a:r>
                        <a:rPr lang="en-US"/>
                        <a:t>(b)</a:t>
                      </a:r>
                    </a:p>
                  </a:txBody>
                  <a:tcPr marL="0" marR="0" marT="0" marB="0">
                    <a:lnL>
                      <a:noFill/>
                    </a:lnL>
                    <a:lnR>
                      <a:noFill/>
                    </a:lnR>
                    <a:lnT>
                      <a:noFill/>
                    </a:lnT>
                    <a:lnB>
                      <a:noFill/>
                    </a:lnB>
                  </a:tcPr>
                </a:tc>
                <a:tc>
                  <a:txBody>
                    <a:bodyPr/>
                    <a:lstStyle/>
                    <a:p>
                      <a:r>
                        <a:rPr lang="en-US"/>
                        <a:t>scholars</a:t>
                      </a:r>
                    </a:p>
                  </a:txBody>
                  <a:tcPr marL="0" marR="0" marT="0" marB="0">
                    <a:lnL>
                      <a:noFill/>
                    </a:lnL>
                    <a:lnR>
                      <a:noFill/>
                    </a:lnR>
                    <a:lnT>
                      <a:noFill/>
                    </a:lnT>
                    <a:lnB>
                      <a:noFill/>
                    </a:lnB>
                  </a:tcPr>
                </a:tc>
                <a:tc>
                  <a:txBody>
                    <a:bodyPr/>
                    <a:lstStyle/>
                    <a:p>
                      <a:r>
                        <a:rPr lang="en-US"/>
                        <a:t>(c)</a:t>
                      </a:r>
                    </a:p>
                  </a:txBody>
                  <a:tcPr marL="0" marR="0" marT="0" marB="0">
                    <a:lnL>
                      <a:noFill/>
                    </a:lnL>
                    <a:lnR>
                      <a:noFill/>
                    </a:lnR>
                    <a:lnT>
                      <a:noFill/>
                    </a:lnT>
                    <a:lnB>
                      <a:noFill/>
                    </a:lnB>
                  </a:tcPr>
                </a:tc>
                <a:tc>
                  <a:txBody>
                    <a:bodyPr/>
                    <a:lstStyle/>
                    <a:p>
                      <a:r>
                        <a:rPr lang="en-US"/>
                        <a:t>scholar</a:t>
                      </a:r>
                    </a:p>
                  </a:txBody>
                  <a:tcPr marL="0" marR="0" marT="0" marB="0">
                    <a:lnL>
                      <a:noFill/>
                    </a:lnL>
                    <a:lnR>
                      <a:noFill/>
                    </a:lnR>
                    <a:lnT>
                      <a:noFill/>
                    </a:lnT>
                    <a:lnB>
                      <a:noFill/>
                    </a:lnB>
                  </a:tcPr>
                </a:tc>
                <a:tc>
                  <a:txBody>
                    <a:bodyPr/>
                    <a:lstStyle/>
                    <a:p>
                      <a:r>
                        <a:rPr lang="en-US"/>
                        <a:t>(d)</a:t>
                      </a:r>
                    </a:p>
                  </a:txBody>
                  <a:tcPr marL="0" marR="0" marT="0" marB="0">
                    <a:lnL>
                      <a:noFill/>
                    </a:lnL>
                    <a:lnR>
                      <a:noFill/>
                    </a:lnR>
                    <a:lnT>
                      <a:noFill/>
                    </a:lnT>
                    <a:lnB>
                      <a:noFill/>
                    </a:lnB>
                  </a:tcPr>
                </a:tc>
                <a:tc>
                  <a:txBody>
                    <a:bodyPr/>
                    <a:lstStyle/>
                    <a:p>
                      <a:r>
                        <a:rPr lang="en-US" dirty="0"/>
                        <a:t>school</a:t>
                      </a:r>
                    </a:p>
                  </a:txBody>
                  <a:tcPr marL="0" marR="0" marT="0" marB="0">
                    <a:lnL>
                      <a:noFill/>
                    </a:lnL>
                    <a:lnR>
                      <a:noFill/>
                    </a:lnR>
                    <a:lnT>
                      <a:noFill/>
                    </a:lnT>
                    <a:lnB>
                      <a:noFill/>
                    </a:lnB>
                  </a:tcPr>
                </a:tc>
              </a:tr>
            </a:tbl>
          </a:graphicData>
        </a:graphic>
      </p:graphicFrame>
      <p:graphicFrame>
        <p:nvGraphicFramePr>
          <p:cNvPr id="7" name="표 6"/>
          <p:cNvGraphicFramePr>
            <a:graphicFrameLocks noGrp="1"/>
          </p:cNvGraphicFramePr>
          <p:nvPr>
            <p:extLst>
              <p:ext uri="{D42A27DB-BD31-4B8C-83A1-F6EECF244321}">
                <p14:modId xmlns:p14="http://schemas.microsoft.com/office/powerpoint/2010/main" val="1307663786"/>
              </p:ext>
            </p:extLst>
          </p:nvPr>
        </p:nvGraphicFramePr>
        <p:xfrm>
          <a:off x="539498" y="3361556"/>
          <a:ext cx="8065004" cy="274320"/>
        </p:xfrm>
        <a:graphic>
          <a:graphicData uri="http://schemas.openxmlformats.org/drawingml/2006/table">
            <a:tbl>
              <a:tblPr/>
              <a:tblGrid>
                <a:gridCol w="509368"/>
                <a:gridCol w="509368"/>
                <a:gridCol w="1528106"/>
                <a:gridCol w="424474"/>
                <a:gridCol w="1443212"/>
                <a:gridCol w="424474"/>
                <a:gridCol w="1443212"/>
                <a:gridCol w="509368"/>
                <a:gridCol w="1273422"/>
              </a:tblGrid>
              <a:tr h="0">
                <a:tc>
                  <a:txBody>
                    <a:bodyPr/>
                    <a:lstStyle/>
                    <a:p>
                      <a:r>
                        <a:rPr lang="en-US" altLang="ko-KR" dirty="0"/>
                        <a:t>8.</a:t>
                      </a:r>
                    </a:p>
                  </a:txBody>
                  <a:tcPr marL="0" marR="0" marT="0" marB="0">
                    <a:lnL>
                      <a:noFill/>
                    </a:lnL>
                    <a:lnR>
                      <a:noFill/>
                    </a:lnR>
                    <a:lnT>
                      <a:noFill/>
                    </a:lnT>
                    <a:lnB>
                      <a:noFill/>
                    </a:lnB>
                  </a:tcPr>
                </a:tc>
                <a:tc>
                  <a:txBody>
                    <a:bodyPr/>
                    <a:lstStyle/>
                    <a:p>
                      <a:r>
                        <a:rPr lang="en-US"/>
                        <a:t>(a)</a:t>
                      </a:r>
                    </a:p>
                  </a:txBody>
                  <a:tcPr marL="0" marR="0" marT="0" marB="0">
                    <a:lnL>
                      <a:noFill/>
                    </a:lnL>
                    <a:lnR>
                      <a:noFill/>
                    </a:lnR>
                    <a:lnT>
                      <a:noFill/>
                    </a:lnT>
                    <a:lnB>
                      <a:noFill/>
                    </a:lnB>
                  </a:tcPr>
                </a:tc>
                <a:tc>
                  <a:txBody>
                    <a:bodyPr/>
                    <a:lstStyle/>
                    <a:p>
                      <a:r>
                        <a:rPr lang="en-US"/>
                        <a:t>slavery</a:t>
                      </a:r>
                    </a:p>
                  </a:txBody>
                  <a:tcPr marL="0" marR="0" marT="0" marB="0">
                    <a:lnL>
                      <a:noFill/>
                    </a:lnL>
                    <a:lnR>
                      <a:noFill/>
                    </a:lnR>
                    <a:lnT>
                      <a:noFill/>
                    </a:lnT>
                    <a:lnB>
                      <a:noFill/>
                    </a:lnB>
                  </a:tcPr>
                </a:tc>
                <a:tc>
                  <a:txBody>
                    <a:bodyPr/>
                    <a:lstStyle/>
                    <a:p>
                      <a:r>
                        <a:rPr lang="en-US"/>
                        <a:t>(b)</a:t>
                      </a:r>
                    </a:p>
                  </a:txBody>
                  <a:tcPr marL="0" marR="0" marT="0" marB="0">
                    <a:lnL>
                      <a:noFill/>
                    </a:lnL>
                    <a:lnR>
                      <a:noFill/>
                    </a:lnR>
                    <a:lnT>
                      <a:noFill/>
                    </a:lnT>
                    <a:lnB>
                      <a:noFill/>
                    </a:lnB>
                  </a:tcPr>
                </a:tc>
                <a:tc>
                  <a:txBody>
                    <a:bodyPr/>
                    <a:lstStyle/>
                    <a:p>
                      <a:r>
                        <a:rPr lang="en-US"/>
                        <a:t>slaved</a:t>
                      </a:r>
                    </a:p>
                  </a:txBody>
                  <a:tcPr marL="0" marR="0" marT="0" marB="0">
                    <a:lnL>
                      <a:noFill/>
                    </a:lnL>
                    <a:lnR>
                      <a:noFill/>
                    </a:lnR>
                    <a:lnT>
                      <a:noFill/>
                    </a:lnT>
                    <a:lnB>
                      <a:noFill/>
                    </a:lnB>
                  </a:tcPr>
                </a:tc>
                <a:tc>
                  <a:txBody>
                    <a:bodyPr/>
                    <a:lstStyle/>
                    <a:p>
                      <a:r>
                        <a:rPr lang="en-US"/>
                        <a:t>(c)</a:t>
                      </a:r>
                    </a:p>
                  </a:txBody>
                  <a:tcPr marL="0" marR="0" marT="0" marB="0">
                    <a:lnL>
                      <a:noFill/>
                    </a:lnL>
                    <a:lnR>
                      <a:noFill/>
                    </a:lnR>
                    <a:lnT>
                      <a:noFill/>
                    </a:lnT>
                    <a:lnB>
                      <a:noFill/>
                    </a:lnB>
                  </a:tcPr>
                </a:tc>
                <a:tc>
                  <a:txBody>
                    <a:bodyPr/>
                    <a:lstStyle/>
                    <a:p>
                      <a:r>
                        <a:rPr lang="en-US"/>
                        <a:t>slave</a:t>
                      </a:r>
                    </a:p>
                  </a:txBody>
                  <a:tcPr marL="0" marR="0" marT="0" marB="0">
                    <a:lnL>
                      <a:noFill/>
                    </a:lnL>
                    <a:lnR>
                      <a:noFill/>
                    </a:lnR>
                    <a:lnT>
                      <a:noFill/>
                    </a:lnT>
                    <a:lnB>
                      <a:noFill/>
                    </a:lnB>
                  </a:tcPr>
                </a:tc>
                <a:tc>
                  <a:txBody>
                    <a:bodyPr/>
                    <a:lstStyle/>
                    <a:p>
                      <a:r>
                        <a:rPr lang="en-US"/>
                        <a:t>(d)</a:t>
                      </a:r>
                    </a:p>
                  </a:txBody>
                  <a:tcPr marL="0" marR="0" marT="0" marB="0">
                    <a:lnL>
                      <a:noFill/>
                    </a:lnL>
                    <a:lnR>
                      <a:noFill/>
                    </a:lnR>
                    <a:lnT>
                      <a:noFill/>
                    </a:lnT>
                    <a:lnB>
                      <a:noFill/>
                    </a:lnB>
                  </a:tcPr>
                </a:tc>
                <a:tc>
                  <a:txBody>
                    <a:bodyPr/>
                    <a:lstStyle/>
                    <a:p>
                      <a:r>
                        <a:rPr lang="en-US" dirty="0"/>
                        <a:t>slaving</a:t>
                      </a:r>
                    </a:p>
                  </a:txBody>
                  <a:tcPr marL="0" marR="0" marT="0" marB="0">
                    <a:lnL>
                      <a:noFill/>
                    </a:lnL>
                    <a:lnR>
                      <a:noFill/>
                    </a:lnR>
                    <a:lnT>
                      <a:noFill/>
                    </a:lnT>
                    <a:lnB>
                      <a:noFill/>
                    </a:lnB>
                  </a:tcPr>
                </a:tc>
              </a:tr>
            </a:tbl>
          </a:graphicData>
        </a:graphic>
      </p:graphicFrame>
      <p:graphicFrame>
        <p:nvGraphicFramePr>
          <p:cNvPr id="13" name="표 12"/>
          <p:cNvGraphicFramePr>
            <a:graphicFrameLocks noGrp="1"/>
          </p:cNvGraphicFramePr>
          <p:nvPr>
            <p:extLst>
              <p:ext uri="{D42A27DB-BD31-4B8C-83A1-F6EECF244321}">
                <p14:modId xmlns:p14="http://schemas.microsoft.com/office/powerpoint/2010/main" val="2247686945"/>
              </p:ext>
            </p:extLst>
          </p:nvPr>
        </p:nvGraphicFramePr>
        <p:xfrm>
          <a:off x="539444" y="3735308"/>
          <a:ext cx="8065004" cy="274320"/>
        </p:xfrm>
        <a:graphic>
          <a:graphicData uri="http://schemas.openxmlformats.org/drawingml/2006/table">
            <a:tbl>
              <a:tblPr/>
              <a:tblGrid>
                <a:gridCol w="509368"/>
                <a:gridCol w="509368"/>
                <a:gridCol w="1528106"/>
                <a:gridCol w="424474"/>
                <a:gridCol w="1443212"/>
                <a:gridCol w="424474"/>
                <a:gridCol w="1443212"/>
                <a:gridCol w="509368"/>
                <a:gridCol w="1273422"/>
              </a:tblGrid>
              <a:tr h="0">
                <a:tc>
                  <a:txBody>
                    <a:bodyPr/>
                    <a:lstStyle/>
                    <a:p>
                      <a:r>
                        <a:rPr lang="en-US" altLang="ko-KR" dirty="0"/>
                        <a:t>9.</a:t>
                      </a:r>
                    </a:p>
                  </a:txBody>
                  <a:tcPr marL="0" marR="0" marT="0" marB="0">
                    <a:lnL>
                      <a:noFill/>
                    </a:lnL>
                    <a:lnR>
                      <a:noFill/>
                    </a:lnR>
                    <a:lnT>
                      <a:noFill/>
                    </a:lnT>
                    <a:lnB>
                      <a:noFill/>
                    </a:lnB>
                  </a:tcPr>
                </a:tc>
                <a:tc>
                  <a:txBody>
                    <a:bodyPr/>
                    <a:lstStyle/>
                    <a:p>
                      <a:r>
                        <a:rPr lang="en-US"/>
                        <a:t>(a)</a:t>
                      </a:r>
                    </a:p>
                  </a:txBody>
                  <a:tcPr marL="0" marR="0" marT="0" marB="0">
                    <a:lnL>
                      <a:noFill/>
                    </a:lnL>
                    <a:lnR>
                      <a:noFill/>
                    </a:lnR>
                    <a:lnT>
                      <a:noFill/>
                    </a:lnT>
                    <a:lnB>
                      <a:noFill/>
                    </a:lnB>
                  </a:tcPr>
                </a:tc>
                <a:tc>
                  <a:txBody>
                    <a:bodyPr/>
                    <a:lstStyle/>
                    <a:p>
                      <a:r>
                        <a:rPr lang="en-US"/>
                        <a:t>escaped</a:t>
                      </a:r>
                    </a:p>
                  </a:txBody>
                  <a:tcPr marL="0" marR="0" marT="0" marB="0">
                    <a:lnL>
                      <a:noFill/>
                    </a:lnL>
                    <a:lnR>
                      <a:noFill/>
                    </a:lnR>
                    <a:lnT>
                      <a:noFill/>
                    </a:lnT>
                    <a:lnB>
                      <a:noFill/>
                    </a:lnB>
                  </a:tcPr>
                </a:tc>
                <a:tc>
                  <a:txBody>
                    <a:bodyPr/>
                    <a:lstStyle/>
                    <a:p>
                      <a:r>
                        <a:rPr lang="en-US"/>
                        <a:t>(b)</a:t>
                      </a:r>
                    </a:p>
                  </a:txBody>
                  <a:tcPr marL="0" marR="0" marT="0" marB="0">
                    <a:lnL>
                      <a:noFill/>
                    </a:lnL>
                    <a:lnR>
                      <a:noFill/>
                    </a:lnR>
                    <a:lnT>
                      <a:noFill/>
                    </a:lnT>
                    <a:lnB>
                      <a:noFill/>
                    </a:lnB>
                  </a:tcPr>
                </a:tc>
                <a:tc>
                  <a:txBody>
                    <a:bodyPr/>
                    <a:lstStyle/>
                    <a:p>
                      <a:r>
                        <a:rPr lang="en-US"/>
                        <a:t>escapist</a:t>
                      </a:r>
                    </a:p>
                  </a:txBody>
                  <a:tcPr marL="0" marR="0" marT="0" marB="0">
                    <a:lnL>
                      <a:noFill/>
                    </a:lnL>
                    <a:lnR>
                      <a:noFill/>
                    </a:lnR>
                    <a:lnT>
                      <a:noFill/>
                    </a:lnT>
                    <a:lnB>
                      <a:noFill/>
                    </a:lnB>
                  </a:tcPr>
                </a:tc>
                <a:tc>
                  <a:txBody>
                    <a:bodyPr/>
                    <a:lstStyle/>
                    <a:p>
                      <a:r>
                        <a:rPr lang="en-US"/>
                        <a:t>(c)</a:t>
                      </a:r>
                    </a:p>
                  </a:txBody>
                  <a:tcPr marL="0" marR="0" marT="0" marB="0">
                    <a:lnL>
                      <a:noFill/>
                    </a:lnL>
                    <a:lnR>
                      <a:noFill/>
                    </a:lnR>
                    <a:lnT>
                      <a:noFill/>
                    </a:lnT>
                    <a:lnB>
                      <a:noFill/>
                    </a:lnB>
                  </a:tcPr>
                </a:tc>
                <a:tc>
                  <a:txBody>
                    <a:bodyPr/>
                    <a:lstStyle/>
                    <a:p>
                      <a:r>
                        <a:rPr lang="en-US"/>
                        <a:t>escape</a:t>
                      </a:r>
                    </a:p>
                  </a:txBody>
                  <a:tcPr marL="0" marR="0" marT="0" marB="0">
                    <a:lnL>
                      <a:noFill/>
                    </a:lnL>
                    <a:lnR>
                      <a:noFill/>
                    </a:lnR>
                    <a:lnT>
                      <a:noFill/>
                    </a:lnT>
                    <a:lnB>
                      <a:noFill/>
                    </a:lnB>
                  </a:tcPr>
                </a:tc>
                <a:tc>
                  <a:txBody>
                    <a:bodyPr/>
                    <a:lstStyle/>
                    <a:p>
                      <a:r>
                        <a:rPr lang="en-US"/>
                        <a:t>(d)</a:t>
                      </a:r>
                    </a:p>
                  </a:txBody>
                  <a:tcPr marL="0" marR="0" marT="0" marB="0">
                    <a:lnL>
                      <a:noFill/>
                    </a:lnL>
                    <a:lnR>
                      <a:noFill/>
                    </a:lnR>
                    <a:lnT>
                      <a:noFill/>
                    </a:lnT>
                    <a:lnB>
                      <a:noFill/>
                    </a:lnB>
                  </a:tcPr>
                </a:tc>
                <a:tc>
                  <a:txBody>
                    <a:bodyPr/>
                    <a:lstStyle/>
                    <a:p>
                      <a:r>
                        <a:rPr lang="en-US" dirty="0"/>
                        <a:t>escaping</a:t>
                      </a:r>
                    </a:p>
                  </a:txBody>
                  <a:tcPr marL="0" marR="0" marT="0" marB="0">
                    <a:lnL>
                      <a:noFill/>
                    </a:lnL>
                    <a:lnR>
                      <a:noFill/>
                    </a:lnR>
                    <a:lnT>
                      <a:noFill/>
                    </a:lnT>
                    <a:lnB>
                      <a:noFill/>
                    </a:lnB>
                  </a:tcPr>
                </a:tc>
              </a:tr>
            </a:tbl>
          </a:graphicData>
        </a:graphic>
      </p:graphicFrame>
      <p:graphicFrame>
        <p:nvGraphicFramePr>
          <p:cNvPr id="14" name="표 13"/>
          <p:cNvGraphicFramePr>
            <a:graphicFrameLocks noGrp="1"/>
          </p:cNvGraphicFramePr>
          <p:nvPr>
            <p:extLst>
              <p:ext uri="{D42A27DB-BD31-4B8C-83A1-F6EECF244321}">
                <p14:modId xmlns:p14="http://schemas.microsoft.com/office/powerpoint/2010/main" val="1009535332"/>
              </p:ext>
            </p:extLst>
          </p:nvPr>
        </p:nvGraphicFramePr>
        <p:xfrm>
          <a:off x="539444" y="4153644"/>
          <a:ext cx="8065004" cy="274320"/>
        </p:xfrm>
        <a:graphic>
          <a:graphicData uri="http://schemas.openxmlformats.org/drawingml/2006/table">
            <a:tbl>
              <a:tblPr/>
              <a:tblGrid>
                <a:gridCol w="509368"/>
                <a:gridCol w="509368"/>
                <a:gridCol w="1528106"/>
                <a:gridCol w="424474"/>
                <a:gridCol w="1443212"/>
                <a:gridCol w="424474"/>
                <a:gridCol w="1443212"/>
                <a:gridCol w="509368"/>
                <a:gridCol w="1273422"/>
              </a:tblGrid>
              <a:tr h="0">
                <a:tc>
                  <a:txBody>
                    <a:bodyPr/>
                    <a:lstStyle/>
                    <a:p>
                      <a:r>
                        <a:rPr lang="en-US" altLang="ko-KR" dirty="0"/>
                        <a:t>10.</a:t>
                      </a:r>
                    </a:p>
                  </a:txBody>
                  <a:tcPr marL="0" marR="0" marT="0" marB="0">
                    <a:lnL>
                      <a:noFill/>
                    </a:lnL>
                    <a:lnR>
                      <a:noFill/>
                    </a:lnR>
                    <a:lnT>
                      <a:noFill/>
                    </a:lnT>
                    <a:lnB>
                      <a:noFill/>
                    </a:lnB>
                  </a:tcPr>
                </a:tc>
                <a:tc>
                  <a:txBody>
                    <a:bodyPr/>
                    <a:lstStyle/>
                    <a:p>
                      <a:r>
                        <a:rPr lang="en-US"/>
                        <a:t>(a)</a:t>
                      </a:r>
                    </a:p>
                  </a:txBody>
                  <a:tcPr marL="0" marR="0" marT="0" marB="0">
                    <a:lnL>
                      <a:noFill/>
                    </a:lnL>
                    <a:lnR>
                      <a:noFill/>
                    </a:lnR>
                    <a:lnT>
                      <a:noFill/>
                    </a:lnT>
                    <a:lnB>
                      <a:noFill/>
                    </a:lnB>
                  </a:tcPr>
                </a:tc>
                <a:tc>
                  <a:txBody>
                    <a:bodyPr/>
                    <a:lstStyle/>
                    <a:p>
                      <a:r>
                        <a:rPr lang="en-US"/>
                        <a:t>drive</a:t>
                      </a:r>
                    </a:p>
                  </a:txBody>
                  <a:tcPr marL="0" marR="0" marT="0" marB="0">
                    <a:lnL>
                      <a:noFill/>
                    </a:lnL>
                    <a:lnR>
                      <a:noFill/>
                    </a:lnR>
                    <a:lnT>
                      <a:noFill/>
                    </a:lnT>
                    <a:lnB>
                      <a:noFill/>
                    </a:lnB>
                  </a:tcPr>
                </a:tc>
                <a:tc>
                  <a:txBody>
                    <a:bodyPr/>
                    <a:lstStyle/>
                    <a:p>
                      <a:r>
                        <a:rPr lang="en-US"/>
                        <a:t>(b)</a:t>
                      </a:r>
                    </a:p>
                  </a:txBody>
                  <a:tcPr marL="0" marR="0" marT="0" marB="0">
                    <a:lnL>
                      <a:noFill/>
                    </a:lnL>
                    <a:lnR>
                      <a:noFill/>
                    </a:lnR>
                    <a:lnT>
                      <a:noFill/>
                    </a:lnT>
                    <a:lnB>
                      <a:noFill/>
                    </a:lnB>
                  </a:tcPr>
                </a:tc>
                <a:tc>
                  <a:txBody>
                    <a:bodyPr/>
                    <a:lstStyle/>
                    <a:p>
                      <a:r>
                        <a:rPr lang="en-US"/>
                        <a:t>drove</a:t>
                      </a:r>
                    </a:p>
                  </a:txBody>
                  <a:tcPr marL="0" marR="0" marT="0" marB="0">
                    <a:lnL>
                      <a:noFill/>
                    </a:lnL>
                    <a:lnR>
                      <a:noFill/>
                    </a:lnR>
                    <a:lnT>
                      <a:noFill/>
                    </a:lnT>
                    <a:lnB>
                      <a:noFill/>
                    </a:lnB>
                  </a:tcPr>
                </a:tc>
                <a:tc>
                  <a:txBody>
                    <a:bodyPr/>
                    <a:lstStyle/>
                    <a:p>
                      <a:r>
                        <a:rPr lang="en-US"/>
                        <a:t>(c)</a:t>
                      </a:r>
                    </a:p>
                  </a:txBody>
                  <a:tcPr marL="0" marR="0" marT="0" marB="0">
                    <a:lnL>
                      <a:noFill/>
                    </a:lnL>
                    <a:lnR>
                      <a:noFill/>
                    </a:lnR>
                    <a:lnT>
                      <a:noFill/>
                    </a:lnT>
                    <a:lnB>
                      <a:noFill/>
                    </a:lnB>
                  </a:tcPr>
                </a:tc>
                <a:tc>
                  <a:txBody>
                    <a:bodyPr/>
                    <a:lstStyle/>
                    <a:p>
                      <a:r>
                        <a:rPr lang="en-US"/>
                        <a:t>driven</a:t>
                      </a:r>
                    </a:p>
                  </a:txBody>
                  <a:tcPr marL="0" marR="0" marT="0" marB="0">
                    <a:lnL>
                      <a:noFill/>
                    </a:lnL>
                    <a:lnR>
                      <a:noFill/>
                    </a:lnR>
                    <a:lnT>
                      <a:noFill/>
                    </a:lnT>
                    <a:lnB>
                      <a:noFill/>
                    </a:lnB>
                  </a:tcPr>
                </a:tc>
                <a:tc>
                  <a:txBody>
                    <a:bodyPr/>
                    <a:lstStyle/>
                    <a:p>
                      <a:r>
                        <a:rPr lang="en-US"/>
                        <a:t>(d)</a:t>
                      </a:r>
                    </a:p>
                  </a:txBody>
                  <a:tcPr marL="0" marR="0" marT="0" marB="0">
                    <a:lnL>
                      <a:noFill/>
                    </a:lnL>
                    <a:lnR>
                      <a:noFill/>
                    </a:lnR>
                    <a:lnT>
                      <a:noFill/>
                    </a:lnT>
                    <a:lnB>
                      <a:noFill/>
                    </a:lnB>
                  </a:tcPr>
                </a:tc>
                <a:tc>
                  <a:txBody>
                    <a:bodyPr/>
                    <a:lstStyle/>
                    <a:p>
                      <a:r>
                        <a:rPr lang="en-US" dirty="0"/>
                        <a:t>driver</a:t>
                      </a:r>
                    </a:p>
                  </a:txBody>
                  <a:tcPr marL="0" marR="0" marT="0" marB="0">
                    <a:lnL>
                      <a:noFill/>
                    </a:lnL>
                    <a:lnR>
                      <a:noFill/>
                    </a:lnR>
                    <a:lnT>
                      <a:noFill/>
                    </a:lnT>
                    <a:lnB>
                      <a:noFill/>
                    </a:lnB>
                  </a:tcPr>
                </a:tc>
              </a:tr>
            </a:tbl>
          </a:graphicData>
        </a:graphic>
      </p:graphicFrame>
      <p:graphicFrame>
        <p:nvGraphicFramePr>
          <p:cNvPr id="15" name="표 14"/>
          <p:cNvGraphicFramePr>
            <a:graphicFrameLocks noGrp="1"/>
          </p:cNvGraphicFramePr>
          <p:nvPr>
            <p:extLst>
              <p:ext uri="{D42A27DB-BD31-4B8C-83A1-F6EECF244321}">
                <p14:modId xmlns:p14="http://schemas.microsoft.com/office/powerpoint/2010/main" val="2885463799"/>
              </p:ext>
            </p:extLst>
          </p:nvPr>
        </p:nvGraphicFramePr>
        <p:xfrm>
          <a:off x="539498" y="4527396"/>
          <a:ext cx="8065004" cy="274320"/>
        </p:xfrm>
        <a:graphic>
          <a:graphicData uri="http://schemas.openxmlformats.org/drawingml/2006/table">
            <a:tbl>
              <a:tblPr/>
              <a:tblGrid>
                <a:gridCol w="509368"/>
                <a:gridCol w="509368"/>
                <a:gridCol w="1528106"/>
                <a:gridCol w="424474"/>
                <a:gridCol w="1443212"/>
                <a:gridCol w="424474"/>
                <a:gridCol w="1443212"/>
                <a:gridCol w="509368"/>
                <a:gridCol w="1273422"/>
              </a:tblGrid>
              <a:tr h="0">
                <a:tc>
                  <a:txBody>
                    <a:bodyPr/>
                    <a:lstStyle/>
                    <a:p>
                      <a:r>
                        <a:rPr lang="en-US" altLang="ko-KR" dirty="0"/>
                        <a:t>11.</a:t>
                      </a:r>
                    </a:p>
                  </a:txBody>
                  <a:tcPr marL="0" marR="0" marT="0" marB="0">
                    <a:lnL>
                      <a:noFill/>
                    </a:lnL>
                    <a:lnR>
                      <a:noFill/>
                    </a:lnR>
                    <a:lnT>
                      <a:noFill/>
                    </a:lnT>
                    <a:lnB>
                      <a:noFill/>
                    </a:lnB>
                  </a:tcPr>
                </a:tc>
                <a:tc>
                  <a:txBody>
                    <a:bodyPr/>
                    <a:lstStyle/>
                    <a:p>
                      <a:r>
                        <a:rPr lang="en-US"/>
                        <a:t>(a)</a:t>
                      </a:r>
                    </a:p>
                  </a:txBody>
                  <a:tcPr marL="0" marR="0" marT="0" marB="0">
                    <a:lnL>
                      <a:noFill/>
                    </a:lnL>
                    <a:lnR>
                      <a:noFill/>
                    </a:lnR>
                    <a:lnT>
                      <a:noFill/>
                    </a:lnT>
                    <a:lnB>
                      <a:noFill/>
                    </a:lnB>
                  </a:tcPr>
                </a:tc>
                <a:tc>
                  <a:txBody>
                    <a:bodyPr/>
                    <a:lstStyle/>
                    <a:p>
                      <a:r>
                        <a:rPr lang="en-US" dirty="0"/>
                        <a:t>belief</a:t>
                      </a:r>
                    </a:p>
                  </a:txBody>
                  <a:tcPr marL="0" marR="0" marT="0" marB="0">
                    <a:lnL>
                      <a:noFill/>
                    </a:lnL>
                    <a:lnR>
                      <a:noFill/>
                    </a:lnR>
                    <a:lnT>
                      <a:noFill/>
                    </a:lnT>
                    <a:lnB>
                      <a:noFill/>
                    </a:lnB>
                  </a:tcPr>
                </a:tc>
                <a:tc>
                  <a:txBody>
                    <a:bodyPr/>
                    <a:lstStyle/>
                    <a:p>
                      <a:r>
                        <a:rPr lang="en-US"/>
                        <a:t>(b)</a:t>
                      </a:r>
                    </a:p>
                  </a:txBody>
                  <a:tcPr marL="0" marR="0" marT="0" marB="0">
                    <a:lnL>
                      <a:noFill/>
                    </a:lnL>
                    <a:lnR>
                      <a:noFill/>
                    </a:lnR>
                    <a:lnT>
                      <a:noFill/>
                    </a:lnT>
                    <a:lnB>
                      <a:noFill/>
                    </a:lnB>
                  </a:tcPr>
                </a:tc>
                <a:tc>
                  <a:txBody>
                    <a:bodyPr/>
                    <a:lstStyle/>
                    <a:p>
                      <a:r>
                        <a:rPr lang="en-US"/>
                        <a:t>believer</a:t>
                      </a:r>
                    </a:p>
                  </a:txBody>
                  <a:tcPr marL="0" marR="0" marT="0" marB="0">
                    <a:lnL>
                      <a:noFill/>
                    </a:lnL>
                    <a:lnR>
                      <a:noFill/>
                    </a:lnR>
                    <a:lnT>
                      <a:noFill/>
                    </a:lnT>
                    <a:lnB>
                      <a:noFill/>
                    </a:lnB>
                  </a:tcPr>
                </a:tc>
                <a:tc>
                  <a:txBody>
                    <a:bodyPr/>
                    <a:lstStyle/>
                    <a:p>
                      <a:r>
                        <a:rPr lang="en-US"/>
                        <a:t>(c)</a:t>
                      </a:r>
                    </a:p>
                  </a:txBody>
                  <a:tcPr marL="0" marR="0" marT="0" marB="0">
                    <a:lnL>
                      <a:noFill/>
                    </a:lnL>
                    <a:lnR>
                      <a:noFill/>
                    </a:lnR>
                    <a:lnT>
                      <a:noFill/>
                    </a:lnT>
                    <a:lnB>
                      <a:noFill/>
                    </a:lnB>
                  </a:tcPr>
                </a:tc>
                <a:tc>
                  <a:txBody>
                    <a:bodyPr/>
                    <a:lstStyle/>
                    <a:p>
                      <a:r>
                        <a:rPr lang="en-US"/>
                        <a:t>believing</a:t>
                      </a:r>
                    </a:p>
                  </a:txBody>
                  <a:tcPr marL="0" marR="0" marT="0" marB="0">
                    <a:lnL>
                      <a:noFill/>
                    </a:lnL>
                    <a:lnR>
                      <a:noFill/>
                    </a:lnR>
                    <a:lnT>
                      <a:noFill/>
                    </a:lnT>
                    <a:lnB>
                      <a:noFill/>
                    </a:lnB>
                  </a:tcPr>
                </a:tc>
                <a:tc>
                  <a:txBody>
                    <a:bodyPr/>
                    <a:lstStyle/>
                    <a:p>
                      <a:r>
                        <a:rPr lang="en-US"/>
                        <a:t>(d)</a:t>
                      </a:r>
                    </a:p>
                  </a:txBody>
                  <a:tcPr marL="0" marR="0" marT="0" marB="0">
                    <a:lnL>
                      <a:noFill/>
                    </a:lnL>
                    <a:lnR>
                      <a:noFill/>
                    </a:lnR>
                    <a:lnT>
                      <a:noFill/>
                    </a:lnT>
                    <a:lnB>
                      <a:noFill/>
                    </a:lnB>
                  </a:tcPr>
                </a:tc>
                <a:tc>
                  <a:txBody>
                    <a:bodyPr/>
                    <a:lstStyle/>
                    <a:p>
                      <a:r>
                        <a:rPr lang="en-US" dirty="0"/>
                        <a:t>believed</a:t>
                      </a:r>
                    </a:p>
                  </a:txBody>
                  <a:tcPr marL="0" marR="0" marT="0" marB="0">
                    <a:lnL>
                      <a:noFill/>
                    </a:lnL>
                    <a:lnR>
                      <a:noFill/>
                    </a:lnR>
                    <a:lnT>
                      <a:noFill/>
                    </a:lnT>
                    <a:lnB>
                      <a:noFill/>
                    </a:lnB>
                  </a:tcPr>
                </a:tc>
              </a:tr>
            </a:tbl>
          </a:graphicData>
        </a:graphic>
      </p:graphicFrame>
      <p:graphicFrame>
        <p:nvGraphicFramePr>
          <p:cNvPr id="16" name="표 15"/>
          <p:cNvGraphicFramePr>
            <a:graphicFrameLocks noGrp="1"/>
          </p:cNvGraphicFramePr>
          <p:nvPr>
            <p:extLst>
              <p:ext uri="{D42A27DB-BD31-4B8C-83A1-F6EECF244321}">
                <p14:modId xmlns:p14="http://schemas.microsoft.com/office/powerpoint/2010/main" val="462871929"/>
              </p:ext>
            </p:extLst>
          </p:nvPr>
        </p:nvGraphicFramePr>
        <p:xfrm>
          <a:off x="539444" y="4887436"/>
          <a:ext cx="8065004" cy="274320"/>
        </p:xfrm>
        <a:graphic>
          <a:graphicData uri="http://schemas.openxmlformats.org/drawingml/2006/table">
            <a:tbl>
              <a:tblPr/>
              <a:tblGrid>
                <a:gridCol w="509368"/>
                <a:gridCol w="509368"/>
                <a:gridCol w="1528106"/>
                <a:gridCol w="424474"/>
                <a:gridCol w="1443212"/>
                <a:gridCol w="424474"/>
                <a:gridCol w="1443212"/>
                <a:gridCol w="509368"/>
                <a:gridCol w="1273422"/>
              </a:tblGrid>
              <a:tr h="0">
                <a:tc>
                  <a:txBody>
                    <a:bodyPr/>
                    <a:lstStyle/>
                    <a:p>
                      <a:r>
                        <a:rPr lang="en-US" altLang="ko-KR" dirty="0"/>
                        <a:t>12.</a:t>
                      </a:r>
                    </a:p>
                  </a:txBody>
                  <a:tcPr marL="0" marR="0" marT="0" marB="0">
                    <a:lnL>
                      <a:noFill/>
                    </a:lnL>
                    <a:lnR>
                      <a:noFill/>
                    </a:lnR>
                    <a:lnT>
                      <a:noFill/>
                    </a:lnT>
                    <a:lnB>
                      <a:noFill/>
                    </a:lnB>
                  </a:tcPr>
                </a:tc>
                <a:tc>
                  <a:txBody>
                    <a:bodyPr/>
                    <a:lstStyle/>
                    <a:p>
                      <a:r>
                        <a:rPr lang="en-US"/>
                        <a:t>(a)</a:t>
                      </a:r>
                    </a:p>
                  </a:txBody>
                  <a:tcPr marL="0" marR="0" marT="0" marB="0">
                    <a:lnL>
                      <a:noFill/>
                    </a:lnL>
                    <a:lnR>
                      <a:noFill/>
                    </a:lnR>
                    <a:lnT>
                      <a:noFill/>
                    </a:lnT>
                    <a:lnB>
                      <a:noFill/>
                    </a:lnB>
                  </a:tcPr>
                </a:tc>
                <a:tc>
                  <a:txBody>
                    <a:bodyPr/>
                    <a:lstStyle/>
                    <a:p>
                      <a:r>
                        <a:rPr lang="en-US"/>
                        <a:t>list</a:t>
                      </a:r>
                    </a:p>
                  </a:txBody>
                  <a:tcPr marL="0" marR="0" marT="0" marB="0">
                    <a:lnL>
                      <a:noFill/>
                    </a:lnL>
                    <a:lnR>
                      <a:noFill/>
                    </a:lnR>
                    <a:lnT>
                      <a:noFill/>
                    </a:lnT>
                    <a:lnB>
                      <a:noFill/>
                    </a:lnB>
                  </a:tcPr>
                </a:tc>
                <a:tc>
                  <a:txBody>
                    <a:bodyPr/>
                    <a:lstStyle/>
                    <a:p>
                      <a:r>
                        <a:rPr lang="en-US"/>
                        <a:t>(b)</a:t>
                      </a:r>
                    </a:p>
                  </a:txBody>
                  <a:tcPr marL="0" marR="0" marT="0" marB="0">
                    <a:lnL>
                      <a:noFill/>
                    </a:lnL>
                    <a:lnR>
                      <a:noFill/>
                    </a:lnR>
                    <a:lnT>
                      <a:noFill/>
                    </a:lnT>
                    <a:lnB>
                      <a:noFill/>
                    </a:lnB>
                  </a:tcPr>
                </a:tc>
                <a:tc>
                  <a:txBody>
                    <a:bodyPr/>
                    <a:lstStyle/>
                    <a:p>
                      <a:r>
                        <a:rPr lang="en-US"/>
                        <a:t>listing</a:t>
                      </a:r>
                    </a:p>
                  </a:txBody>
                  <a:tcPr marL="0" marR="0" marT="0" marB="0">
                    <a:lnL>
                      <a:noFill/>
                    </a:lnL>
                    <a:lnR>
                      <a:noFill/>
                    </a:lnR>
                    <a:lnT>
                      <a:noFill/>
                    </a:lnT>
                    <a:lnB>
                      <a:noFill/>
                    </a:lnB>
                  </a:tcPr>
                </a:tc>
                <a:tc>
                  <a:txBody>
                    <a:bodyPr/>
                    <a:lstStyle/>
                    <a:p>
                      <a:r>
                        <a:rPr lang="en-US"/>
                        <a:t>(c)</a:t>
                      </a:r>
                    </a:p>
                  </a:txBody>
                  <a:tcPr marL="0" marR="0" marT="0" marB="0">
                    <a:lnL>
                      <a:noFill/>
                    </a:lnL>
                    <a:lnR>
                      <a:noFill/>
                    </a:lnR>
                    <a:lnT>
                      <a:noFill/>
                    </a:lnT>
                    <a:lnB>
                      <a:noFill/>
                    </a:lnB>
                  </a:tcPr>
                </a:tc>
                <a:tc>
                  <a:txBody>
                    <a:bodyPr/>
                    <a:lstStyle/>
                    <a:p>
                      <a:r>
                        <a:rPr lang="en-US"/>
                        <a:t>lists</a:t>
                      </a:r>
                    </a:p>
                  </a:txBody>
                  <a:tcPr marL="0" marR="0" marT="0" marB="0">
                    <a:lnL>
                      <a:noFill/>
                    </a:lnL>
                    <a:lnR>
                      <a:noFill/>
                    </a:lnR>
                    <a:lnT>
                      <a:noFill/>
                    </a:lnT>
                    <a:lnB>
                      <a:noFill/>
                    </a:lnB>
                  </a:tcPr>
                </a:tc>
                <a:tc>
                  <a:txBody>
                    <a:bodyPr/>
                    <a:lstStyle/>
                    <a:p>
                      <a:r>
                        <a:rPr lang="en-US"/>
                        <a:t>(d)</a:t>
                      </a:r>
                    </a:p>
                  </a:txBody>
                  <a:tcPr marL="0" marR="0" marT="0" marB="0">
                    <a:lnL>
                      <a:noFill/>
                    </a:lnL>
                    <a:lnR>
                      <a:noFill/>
                    </a:lnR>
                    <a:lnT>
                      <a:noFill/>
                    </a:lnT>
                    <a:lnB>
                      <a:noFill/>
                    </a:lnB>
                  </a:tcPr>
                </a:tc>
                <a:tc>
                  <a:txBody>
                    <a:bodyPr/>
                    <a:lstStyle/>
                    <a:p>
                      <a:r>
                        <a:rPr lang="en-US" dirty="0"/>
                        <a:t>list of</a:t>
                      </a:r>
                    </a:p>
                  </a:txBody>
                  <a:tcPr marL="0" marR="0" marT="0" marB="0">
                    <a:lnL>
                      <a:noFill/>
                    </a:lnL>
                    <a:lnR>
                      <a:noFill/>
                    </a:lnR>
                    <a:lnT>
                      <a:noFill/>
                    </a:lnT>
                    <a:lnB>
                      <a:noFill/>
                    </a:lnB>
                  </a:tcPr>
                </a:tc>
              </a:tr>
            </a:tbl>
          </a:graphicData>
        </a:graphic>
      </p:graphicFrame>
      <p:sp>
        <p:nvSpPr>
          <p:cNvPr id="9" name="액자 8"/>
          <p:cNvSpPr/>
          <p:nvPr/>
        </p:nvSpPr>
        <p:spPr>
          <a:xfrm>
            <a:off x="2987824" y="2857500"/>
            <a:ext cx="1872208" cy="432048"/>
          </a:xfrm>
          <a:prstGeom prst="fram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solidFill>
                <a:schemeClr val="tx1"/>
              </a:solidFill>
            </a:endParaRPr>
          </a:p>
        </p:txBody>
      </p:sp>
      <p:sp>
        <p:nvSpPr>
          <p:cNvPr id="10" name="액자 9"/>
          <p:cNvSpPr/>
          <p:nvPr/>
        </p:nvSpPr>
        <p:spPr>
          <a:xfrm>
            <a:off x="4860032" y="3267056"/>
            <a:ext cx="1872208" cy="432048"/>
          </a:xfrm>
          <a:prstGeom prst="fram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solidFill>
                <a:schemeClr val="tx1"/>
              </a:solidFill>
            </a:endParaRPr>
          </a:p>
        </p:txBody>
      </p:sp>
      <p:sp>
        <p:nvSpPr>
          <p:cNvPr id="11" name="액자 10"/>
          <p:cNvSpPr/>
          <p:nvPr/>
        </p:nvSpPr>
        <p:spPr>
          <a:xfrm>
            <a:off x="6660232" y="3662212"/>
            <a:ext cx="1872208" cy="432048"/>
          </a:xfrm>
          <a:prstGeom prst="fram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solidFill>
                <a:schemeClr val="tx1"/>
              </a:solidFill>
            </a:endParaRPr>
          </a:p>
        </p:txBody>
      </p:sp>
      <p:sp>
        <p:nvSpPr>
          <p:cNvPr id="12" name="액자 11"/>
          <p:cNvSpPr/>
          <p:nvPr/>
        </p:nvSpPr>
        <p:spPr>
          <a:xfrm>
            <a:off x="2987824" y="4057368"/>
            <a:ext cx="1872208" cy="432048"/>
          </a:xfrm>
          <a:prstGeom prst="fram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solidFill>
                <a:schemeClr val="tx1"/>
              </a:solidFill>
            </a:endParaRPr>
          </a:p>
        </p:txBody>
      </p:sp>
      <p:sp>
        <p:nvSpPr>
          <p:cNvPr id="17" name="액자 16"/>
          <p:cNvSpPr/>
          <p:nvPr/>
        </p:nvSpPr>
        <p:spPr>
          <a:xfrm>
            <a:off x="6732240" y="4452524"/>
            <a:ext cx="1872208" cy="432048"/>
          </a:xfrm>
          <a:prstGeom prst="fram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solidFill>
                <a:schemeClr val="tx1"/>
              </a:solidFill>
            </a:endParaRPr>
          </a:p>
        </p:txBody>
      </p:sp>
      <p:sp>
        <p:nvSpPr>
          <p:cNvPr id="18" name="액자 17"/>
          <p:cNvSpPr/>
          <p:nvPr/>
        </p:nvSpPr>
        <p:spPr>
          <a:xfrm>
            <a:off x="964552" y="4801716"/>
            <a:ext cx="1872208" cy="432048"/>
          </a:xfrm>
          <a:prstGeom prst="fram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17302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St. Patrick’s Day</a:t>
            </a:r>
            <a:endParaRPr lang="ko-KR" altLang="en-US" dirty="0"/>
          </a:p>
        </p:txBody>
      </p:sp>
      <p:sp>
        <p:nvSpPr>
          <p:cNvPr id="3" name="내용 개체 틀 2"/>
          <p:cNvSpPr>
            <a:spLocks noGrp="1"/>
          </p:cNvSpPr>
          <p:nvPr>
            <p:ph idx="1"/>
          </p:nvPr>
        </p:nvSpPr>
        <p:spPr/>
        <p:txBody>
          <a:bodyPr>
            <a:normAutofit fontScale="70000" lnSpcReduction="20000"/>
          </a:bodyPr>
          <a:lstStyle/>
          <a:p>
            <a:pPr marL="0" indent="0">
              <a:buNone/>
            </a:pPr>
            <a:r>
              <a:rPr lang="en-US" altLang="ko-KR" dirty="0" smtClean="0"/>
              <a:t>	Saint </a:t>
            </a:r>
            <a:r>
              <a:rPr lang="en-US" altLang="ko-KR" dirty="0"/>
              <a:t>Patrick's Day, March </a:t>
            </a:r>
            <a:r>
              <a:rPr lang="en-US" altLang="ko-KR" dirty="0" smtClean="0"/>
              <a:t>17</a:t>
            </a:r>
            <a:r>
              <a:rPr lang="en-US" altLang="ko-KR" baseline="30000" dirty="0" smtClean="0"/>
              <a:t>th</a:t>
            </a:r>
            <a:r>
              <a:rPr lang="en-US" altLang="ko-KR" dirty="0" smtClean="0"/>
              <a:t>, </a:t>
            </a:r>
            <a:r>
              <a:rPr lang="en-US" altLang="ko-KR" dirty="0"/>
              <a:t>is an annual </a:t>
            </a:r>
            <a:r>
              <a:rPr lang="en-US" altLang="ko-KR" b="1" dirty="0"/>
              <a:t>celebration</a:t>
            </a:r>
            <a:r>
              <a:rPr lang="en-US" altLang="ko-KR" dirty="0"/>
              <a:t> of the patron saint of Ireland. It is a national holiday in Ireland, and millions of Irish people all over the world where there are Irish </a:t>
            </a:r>
            <a:r>
              <a:rPr lang="en-US" altLang="ko-KR" b="1" dirty="0"/>
              <a:t>communities</a:t>
            </a:r>
            <a:r>
              <a:rPr lang="en-US" altLang="ko-KR" dirty="0"/>
              <a:t> celebrate. Celebrations are based on all </a:t>
            </a:r>
            <a:r>
              <a:rPr lang="en-US" altLang="ko-KR" b="1" dirty="0"/>
              <a:t>things</a:t>
            </a:r>
            <a:r>
              <a:rPr lang="en-US" altLang="ko-KR" dirty="0"/>
              <a:t> Irish and the </a:t>
            </a:r>
            <a:r>
              <a:rPr lang="en-US" altLang="ko-KR" dirty="0" smtClean="0"/>
              <a:t>color </a:t>
            </a:r>
            <a:r>
              <a:rPr lang="en-US" altLang="ko-KR" dirty="0"/>
              <a:t>green. City authorities in Chicago even </a:t>
            </a:r>
            <a:r>
              <a:rPr lang="en-US" altLang="ko-KR" b="1" dirty="0"/>
              <a:t>dye</a:t>
            </a:r>
            <a:r>
              <a:rPr lang="en-US" altLang="ko-KR" dirty="0"/>
              <a:t> the city’s river green for this day. Many people wear green clothes, eat Irish food and drink the Irish drink Guinness, which many bars also try and dye green. There are also traditional St Patrick’s Day parades. The </a:t>
            </a:r>
            <a:r>
              <a:rPr lang="en-US" altLang="ko-KR" b="1" dirty="0"/>
              <a:t>one</a:t>
            </a:r>
            <a:r>
              <a:rPr lang="en-US" altLang="ko-KR" dirty="0"/>
              <a:t> in Dublin is spread over five days and attracts half a million people. The New York parade is the largest, with two million spectators. Many people with </a:t>
            </a:r>
            <a:r>
              <a:rPr lang="en-US" altLang="ko-KR" b="1" dirty="0"/>
              <a:t>no</a:t>
            </a:r>
            <a:r>
              <a:rPr lang="en-US" altLang="ko-KR" dirty="0"/>
              <a:t> Irish connections celebrate and declare themselves Irish for a day.</a:t>
            </a:r>
          </a:p>
          <a:p>
            <a:pPr marL="0" indent="0">
              <a:buNone/>
            </a:pPr>
            <a:endParaRPr lang="ko-KR" altLang="en-US" dirty="0"/>
          </a:p>
        </p:txBody>
      </p:sp>
      <p:pic>
        <p:nvPicPr>
          <p:cNvPr id="3075" name="patron pic"/>
          <p:cNvPicPr>
            <a:picLocks noChangeAspect="1" noChangeArrowheads="1"/>
          </p:cNvPicPr>
          <p:nvPr/>
        </p:nvPicPr>
        <p:blipFill>
          <a:blip r:embed="rId2">
            <a:clrChange>
              <a:clrFrom>
                <a:srgbClr val="EFE4B0"/>
              </a:clrFrom>
              <a:clrTo>
                <a:srgbClr val="EFE4B0">
                  <a:alpha val="0"/>
                </a:srgbClr>
              </a:clrTo>
            </a:clrChange>
            <a:extLst>
              <a:ext uri="{28A0092B-C50C-407E-A947-70E740481C1C}">
                <a14:useLocalDpi xmlns:a14="http://schemas.microsoft.com/office/drawing/2010/main" val="0"/>
              </a:ext>
            </a:extLst>
          </a:blip>
          <a:srcRect/>
          <a:stretch>
            <a:fillRect/>
          </a:stretch>
        </p:blipFill>
        <p:spPr bwMode="auto">
          <a:xfrm>
            <a:off x="-22000" y="-94828"/>
            <a:ext cx="1293436" cy="1801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atron saint"/>
          <p:cNvSpPr/>
          <p:nvPr/>
        </p:nvSpPr>
        <p:spPr>
          <a:xfrm>
            <a:off x="1403648" y="1633364"/>
            <a:ext cx="2880320"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a:effectLst>
                  <a:outerShdw blurRad="38100" dist="38100" dir="2700000" algn="tl">
                    <a:srgbClr val="000000">
                      <a:alpha val="43137"/>
                    </a:srgbClr>
                  </a:outerShdw>
                </a:effectLst>
                <a:latin typeface="Verdana" pitchFamily="34" charset="0"/>
                <a:ea typeface="Verdana" pitchFamily="34" charset="0"/>
                <a:cs typeface="Verdana" pitchFamily="34" charset="0"/>
              </a:rPr>
              <a:t>p</a:t>
            </a:r>
            <a:r>
              <a:rPr lang="en-US" altLang="ko-KR" dirty="0" smtClean="0">
                <a:effectLst>
                  <a:outerShdw blurRad="38100" dist="38100" dir="2700000" algn="tl">
                    <a:srgbClr val="000000">
                      <a:alpha val="43137"/>
                    </a:srgbClr>
                  </a:outerShdw>
                </a:effectLst>
                <a:latin typeface="Verdana" pitchFamily="34" charset="0"/>
                <a:ea typeface="Verdana" pitchFamily="34" charset="0"/>
                <a:cs typeface="Verdana" pitchFamily="34" charset="0"/>
              </a:rPr>
              <a:t>atron saint of Ireland</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sp>
        <p:nvSpPr>
          <p:cNvPr id="7" name="anual celebration"/>
          <p:cNvSpPr/>
          <p:nvPr/>
        </p:nvSpPr>
        <p:spPr>
          <a:xfrm>
            <a:off x="6156176" y="1345332"/>
            <a:ext cx="2376264"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a:effectLst>
                  <a:outerShdw blurRad="38100" dist="38100" dir="2700000" algn="tl">
                    <a:srgbClr val="000000">
                      <a:alpha val="43137"/>
                    </a:srgbClr>
                  </a:outerShdw>
                </a:effectLst>
                <a:latin typeface="Verdana" pitchFamily="34" charset="0"/>
                <a:ea typeface="Verdana" pitchFamily="34" charset="0"/>
                <a:cs typeface="Verdana" pitchFamily="34" charset="0"/>
              </a:rPr>
              <a:t>a</a:t>
            </a:r>
            <a:r>
              <a:rPr lang="en-US" altLang="ko-KR" dirty="0" smtClean="0">
                <a:effectLst>
                  <a:outerShdw blurRad="38100" dist="38100" dir="2700000" algn="tl">
                    <a:srgbClr val="000000">
                      <a:alpha val="43137"/>
                    </a:srgbClr>
                  </a:outerShdw>
                </a:effectLst>
                <a:latin typeface="Verdana" pitchFamily="34" charset="0"/>
                <a:ea typeface="Verdana" pitchFamily="34" charset="0"/>
                <a:cs typeface="Verdana" pitchFamily="34" charset="0"/>
              </a:rPr>
              <a:t>nnual celebration</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sp>
        <p:nvSpPr>
          <p:cNvPr id="8" name="Irish communities"/>
          <p:cNvSpPr/>
          <p:nvPr/>
        </p:nvSpPr>
        <p:spPr>
          <a:xfrm>
            <a:off x="467544" y="2143640"/>
            <a:ext cx="2448272"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smtClean="0">
                <a:effectLst>
                  <a:outerShdw blurRad="38100" dist="38100" dir="2700000" algn="tl">
                    <a:srgbClr val="000000">
                      <a:alpha val="43137"/>
                    </a:srgbClr>
                  </a:outerShdw>
                </a:effectLst>
                <a:latin typeface="Verdana" pitchFamily="34" charset="0"/>
                <a:ea typeface="Verdana" pitchFamily="34" charset="0"/>
                <a:cs typeface="Verdana" pitchFamily="34" charset="0"/>
              </a:rPr>
              <a:t>Irish communities</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sp>
        <p:nvSpPr>
          <p:cNvPr id="9" name="dye the river green"/>
          <p:cNvSpPr/>
          <p:nvPr/>
        </p:nvSpPr>
        <p:spPr>
          <a:xfrm>
            <a:off x="1187624" y="2713484"/>
            <a:ext cx="3240360"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a:effectLst>
                  <a:outerShdw blurRad="38100" dist="38100" dir="2700000" algn="tl">
                    <a:srgbClr val="000000">
                      <a:alpha val="43137"/>
                    </a:srgbClr>
                  </a:outerShdw>
                </a:effectLst>
                <a:latin typeface="Verdana" pitchFamily="34" charset="0"/>
                <a:ea typeface="Verdana" pitchFamily="34" charset="0"/>
                <a:cs typeface="Verdana" pitchFamily="34" charset="0"/>
              </a:rPr>
              <a:t>d</a:t>
            </a:r>
            <a:r>
              <a:rPr lang="en-US" altLang="ko-KR" dirty="0" smtClean="0">
                <a:effectLst>
                  <a:outerShdw blurRad="38100" dist="38100" dir="2700000" algn="tl">
                    <a:srgbClr val="000000">
                      <a:alpha val="43137"/>
                    </a:srgbClr>
                  </a:outerShdw>
                </a:effectLst>
                <a:latin typeface="Verdana" pitchFamily="34" charset="0"/>
                <a:ea typeface="Verdana" pitchFamily="34" charset="0"/>
                <a:cs typeface="Verdana" pitchFamily="34" charset="0"/>
              </a:rPr>
              <a:t>ye the city’s river green</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sp>
        <p:nvSpPr>
          <p:cNvPr id="10" name="st.patty day parades"/>
          <p:cNvSpPr/>
          <p:nvPr/>
        </p:nvSpPr>
        <p:spPr>
          <a:xfrm>
            <a:off x="1907704" y="3505572"/>
            <a:ext cx="3168352"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smtClean="0">
                <a:effectLst>
                  <a:outerShdw blurRad="38100" dist="38100" dir="2700000" algn="tl">
                    <a:srgbClr val="000000">
                      <a:alpha val="43137"/>
                    </a:srgbClr>
                  </a:outerShdw>
                </a:effectLst>
                <a:latin typeface="Verdana" pitchFamily="34" charset="0"/>
                <a:ea typeface="Verdana" pitchFamily="34" charset="0"/>
                <a:cs typeface="Verdana" pitchFamily="34" charset="0"/>
              </a:rPr>
              <a:t>St. Patrick’s Day parades</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sp>
        <p:nvSpPr>
          <p:cNvPr id="11" name="spread over 5 days"/>
          <p:cNvSpPr/>
          <p:nvPr/>
        </p:nvSpPr>
        <p:spPr>
          <a:xfrm>
            <a:off x="467544" y="3785644"/>
            <a:ext cx="2808312"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a:effectLst>
                  <a:outerShdw blurRad="38100" dist="38100" dir="2700000" algn="tl">
                    <a:srgbClr val="000000">
                      <a:alpha val="43137"/>
                    </a:srgbClr>
                  </a:outerShdw>
                </a:effectLst>
                <a:latin typeface="Verdana" pitchFamily="34" charset="0"/>
                <a:ea typeface="Verdana" pitchFamily="34" charset="0"/>
                <a:cs typeface="Verdana" pitchFamily="34" charset="0"/>
              </a:rPr>
              <a:t>s</a:t>
            </a:r>
            <a:r>
              <a:rPr lang="en-US" altLang="ko-KR" dirty="0" smtClean="0">
                <a:effectLst>
                  <a:outerShdw blurRad="38100" dist="38100" dir="2700000" algn="tl">
                    <a:srgbClr val="000000">
                      <a:alpha val="43137"/>
                    </a:srgbClr>
                  </a:outerShdw>
                </a:effectLst>
                <a:latin typeface="Verdana" pitchFamily="34" charset="0"/>
                <a:ea typeface="Verdana" pitchFamily="34" charset="0"/>
                <a:cs typeface="Verdana" pitchFamily="34" charset="0"/>
              </a:rPr>
              <a:t>pread over five days</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sp>
        <p:nvSpPr>
          <p:cNvPr id="12" name="irish connections"/>
          <p:cNvSpPr/>
          <p:nvPr/>
        </p:nvSpPr>
        <p:spPr>
          <a:xfrm>
            <a:off x="3347864" y="4297660"/>
            <a:ext cx="2232248"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smtClean="0">
                <a:effectLst>
                  <a:outerShdw blurRad="38100" dist="38100" dir="2700000" algn="tl">
                    <a:srgbClr val="000000">
                      <a:alpha val="43137"/>
                    </a:srgbClr>
                  </a:outerShdw>
                </a:effectLst>
                <a:latin typeface="Verdana" pitchFamily="34" charset="0"/>
                <a:ea typeface="Verdana" pitchFamily="34" charset="0"/>
                <a:cs typeface="Verdana" pitchFamily="34" charset="0"/>
              </a:rPr>
              <a:t>Irish connections</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sp>
        <p:nvSpPr>
          <p:cNvPr id="13" name="Irish communities"/>
          <p:cNvSpPr/>
          <p:nvPr/>
        </p:nvSpPr>
        <p:spPr>
          <a:xfrm>
            <a:off x="2000928" y="4570532"/>
            <a:ext cx="1923000"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smtClean="0">
                <a:effectLst>
                  <a:outerShdw blurRad="38100" dist="38100" dir="2700000" algn="tl">
                    <a:srgbClr val="000000">
                      <a:alpha val="43137"/>
                    </a:srgbClr>
                  </a:outerShdw>
                </a:effectLst>
                <a:latin typeface="Verdana" pitchFamily="34" charset="0"/>
                <a:ea typeface="Verdana" pitchFamily="34" charset="0"/>
                <a:cs typeface="Verdana" pitchFamily="34" charset="0"/>
              </a:rPr>
              <a:t>Irish for a day</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pic>
        <p:nvPicPr>
          <p:cNvPr id="3077" name="Picture 5" descr="Image result for celebrations"/>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4308" y="-101615"/>
            <a:ext cx="2340180" cy="175513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Image result for irish commun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46094"/>
            <a:ext cx="4850236" cy="1803294"/>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Image result for green river chica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2820"/>
            <a:ext cx="4966210" cy="272164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Image result for st. patrick's day parad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5816" y="-22820"/>
            <a:ext cx="6233318" cy="3506242"/>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Image result for spread"/>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0403" y="4585691"/>
            <a:ext cx="2543597" cy="1215325"/>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descr="Image result for hanbo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516" y="806155"/>
            <a:ext cx="3384376" cy="33843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91" name="Picture 19"/>
          <p:cNvPicPr>
            <a:picLocks noChangeAspect="1" noChangeArrowheads="1"/>
          </p:cNvPicPr>
          <p:nvPr/>
        </p:nvPicPr>
        <p:blipFill>
          <a:blip r:embed="rId9" cstate="print">
            <a:clrChange>
              <a:clrFrom>
                <a:srgbClr val="EFE4B0"/>
              </a:clrFrom>
              <a:clrTo>
                <a:srgbClr val="EFE4B0">
                  <a:alpha val="0"/>
                </a:srgbClr>
              </a:clrTo>
            </a:clrChange>
            <a:extLst>
              <a:ext uri="{28A0092B-C50C-407E-A947-70E740481C1C}">
                <a14:useLocalDpi xmlns:a14="http://schemas.microsoft.com/office/drawing/2010/main" val="0"/>
              </a:ext>
            </a:extLst>
          </a:blip>
          <a:srcRect/>
          <a:stretch>
            <a:fillRect/>
          </a:stretch>
        </p:blipFill>
        <p:spPr bwMode="auto">
          <a:xfrm>
            <a:off x="1403648" y="1413522"/>
            <a:ext cx="1163626" cy="1460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98639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heel(1)">
                                      <p:cBhvr>
                                        <p:cTn id="7" dur="2000"/>
                                        <p:tgtEl>
                                          <p:spTgt spid="3075"/>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6" presetClass="entr" presetSubtype="32" fill="hold" nodeType="clickEffect">
                                  <p:stCondLst>
                                    <p:cond delay="0"/>
                                  </p:stCondLst>
                                  <p:childTnLst>
                                    <p:set>
                                      <p:cBhvr>
                                        <p:cTn id="12" dur="1" fill="hold">
                                          <p:stCondLst>
                                            <p:cond delay="0"/>
                                          </p:stCondLst>
                                        </p:cTn>
                                        <p:tgtEl>
                                          <p:spTgt spid="3077"/>
                                        </p:tgtEl>
                                        <p:attrNameLst>
                                          <p:attrName>style.visibility</p:attrName>
                                        </p:attrNameLst>
                                      </p:cBhvr>
                                      <p:to>
                                        <p:strVal val="visible"/>
                                      </p:to>
                                    </p:set>
                                    <p:animEffect transition="in" filter="circle(out)">
                                      <p:cBhvr>
                                        <p:cTn id="13" dur="2000"/>
                                        <p:tgtEl>
                                          <p:spTgt spid="3077"/>
                                        </p:tgtEl>
                                      </p:cBhvr>
                                    </p:animEffec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9"/>
                                        </p:tgtEl>
                                        <p:attrNameLst>
                                          <p:attrName>style.visibility</p:attrName>
                                        </p:attrNameLst>
                                      </p:cBhvr>
                                      <p:to>
                                        <p:strVal val="visible"/>
                                      </p:to>
                                    </p:set>
                                    <p:animEffect transition="in" filter="fade">
                                      <p:cBhvr>
                                        <p:cTn id="19" dur="1000"/>
                                        <p:tgtEl>
                                          <p:spTgt spid="3079"/>
                                        </p:tgtEl>
                                      </p:cBhvr>
                                    </p:animEffect>
                                    <p:anim calcmode="lin" valueType="num">
                                      <p:cBhvr>
                                        <p:cTn id="20" dur="1000" fill="hold"/>
                                        <p:tgtEl>
                                          <p:spTgt spid="3079"/>
                                        </p:tgtEl>
                                        <p:attrNameLst>
                                          <p:attrName>ppt_x</p:attrName>
                                        </p:attrNameLst>
                                      </p:cBhvr>
                                      <p:tavLst>
                                        <p:tav tm="0">
                                          <p:val>
                                            <p:strVal val="#ppt_x"/>
                                          </p:val>
                                        </p:tav>
                                        <p:tav tm="100000">
                                          <p:val>
                                            <p:strVal val="#ppt_x"/>
                                          </p:val>
                                        </p:tav>
                                      </p:tavLst>
                                    </p:anim>
                                    <p:anim calcmode="lin" valueType="num">
                                      <p:cBhvr>
                                        <p:cTn id="21" dur="1000" fill="hold"/>
                                        <p:tgtEl>
                                          <p:spTgt spid="307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081"/>
                                        </p:tgtEl>
                                        <p:attrNameLst>
                                          <p:attrName>style.visibility</p:attrName>
                                        </p:attrNameLst>
                                      </p:cBhvr>
                                      <p:to>
                                        <p:strVal val="visible"/>
                                      </p:to>
                                    </p:set>
                                    <p:anim calcmode="lin" valueType="num">
                                      <p:cBhvr>
                                        <p:cTn id="27" dur="500" fill="hold"/>
                                        <p:tgtEl>
                                          <p:spTgt spid="3081"/>
                                        </p:tgtEl>
                                        <p:attrNameLst>
                                          <p:attrName>ppt_w</p:attrName>
                                        </p:attrNameLst>
                                      </p:cBhvr>
                                      <p:tavLst>
                                        <p:tav tm="0">
                                          <p:val>
                                            <p:fltVal val="0"/>
                                          </p:val>
                                        </p:tav>
                                        <p:tav tm="100000">
                                          <p:val>
                                            <p:strVal val="#ppt_w"/>
                                          </p:val>
                                        </p:tav>
                                      </p:tavLst>
                                    </p:anim>
                                    <p:anim calcmode="lin" valueType="num">
                                      <p:cBhvr>
                                        <p:cTn id="28" dur="500" fill="hold"/>
                                        <p:tgtEl>
                                          <p:spTgt spid="3081"/>
                                        </p:tgtEl>
                                        <p:attrNameLst>
                                          <p:attrName>ppt_h</p:attrName>
                                        </p:attrNameLst>
                                      </p:cBhvr>
                                      <p:tavLst>
                                        <p:tav tm="0">
                                          <p:val>
                                            <p:fltVal val="0"/>
                                          </p:val>
                                        </p:tav>
                                        <p:tav tm="100000">
                                          <p:val>
                                            <p:strVal val="#ppt_h"/>
                                          </p:val>
                                        </p:tav>
                                      </p:tavLst>
                                    </p:anim>
                                    <p:animEffect transition="in" filter="fade">
                                      <p:cBhvr>
                                        <p:cTn id="29" dur="500"/>
                                        <p:tgtEl>
                                          <p:spTgt spid="3081"/>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83"/>
                                        </p:tgtEl>
                                        <p:attrNameLst>
                                          <p:attrName>style.visibility</p:attrName>
                                        </p:attrNameLst>
                                      </p:cBhvr>
                                      <p:to>
                                        <p:strVal val="visible"/>
                                      </p:to>
                                    </p:set>
                                    <p:animEffect transition="in" filter="fade">
                                      <p:cBhvr>
                                        <p:cTn id="35" dur="500"/>
                                        <p:tgtEl>
                                          <p:spTgt spid="3083"/>
                                        </p:tgtEl>
                                      </p:cBhvr>
                                    </p:animEffect>
                                  </p:child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085"/>
                                        </p:tgtEl>
                                        <p:attrNameLst>
                                          <p:attrName>style.visibility</p:attrName>
                                        </p:attrNameLst>
                                      </p:cBhvr>
                                      <p:to>
                                        <p:strVal val="visible"/>
                                      </p:to>
                                    </p:set>
                                    <p:animEffect transition="in" filter="fade">
                                      <p:cBhvr>
                                        <p:cTn id="41" dur="500"/>
                                        <p:tgtEl>
                                          <p:spTgt spid="3085"/>
                                        </p:tgtEl>
                                      </p:cBhvr>
                                    </p:animEffec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3087"/>
                                        </p:tgtEl>
                                        <p:attrNameLst>
                                          <p:attrName>style.visibility</p:attrName>
                                        </p:attrNameLst>
                                      </p:cBhvr>
                                      <p:to>
                                        <p:strVal val="visible"/>
                                      </p:to>
                                    </p:set>
                                    <p:anim calcmode="lin" valueType="num">
                                      <p:cBhvr>
                                        <p:cTn id="47" dur="1000" fill="hold"/>
                                        <p:tgtEl>
                                          <p:spTgt spid="3087"/>
                                        </p:tgtEl>
                                        <p:attrNameLst>
                                          <p:attrName>ppt_w</p:attrName>
                                        </p:attrNameLst>
                                      </p:cBhvr>
                                      <p:tavLst>
                                        <p:tav tm="0">
                                          <p:val>
                                            <p:fltVal val="0"/>
                                          </p:val>
                                        </p:tav>
                                        <p:tav tm="100000">
                                          <p:val>
                                            <p:strVal val="#ppt_w"/>
                                          </p:val>
                                        </p:tav>
                                      </p:tavLst>
                                    </p:anim>
                                    <p:anim calcmode="lin" valueType="num">
                                      <p:cBhvr>
                                        <p:cTn id="48" dur="1000" fill="hold"/>
                                        <p:tgtEl>
                                          <p:spTgt spid="3087"/>
                                        </p:tgtEl>
                                        <p:attrNameLst>
                                          <p:attrName>ppt_h</p:attrName>
                                        </p:attrNameLst>
                                      </p:cBhvr>
                                      <p:tavLst>
                                        <p:tav tm="0">
                                          <p:val>
                                            <p:fltVal val="0"/>
                                          </p:val>
                                        </p:tav>
                                        <p:tav tm="100000">
                                          <p:val>
                                            <p:strVal val="#ppt_h"/>
                                          </p:val>
                                        </p:tav>
                                      </p:tavLst>
                                    </p:anim>
                                    <p:anim calcmode="lin" valueType="num">
                                      <p:cBhvr>
                                        <p:cTn id="49" dur="1000" fill="hold"/>
                                        <p:tgtEl>
                                          <p:spTgt spid="3087"/>
                                        </p:tgtEl>
                                        <p:attrNameLst>
                                          <p:attrName>style.rotation</p:attrName>
                                        </p:attrNameLst>
                                      </p:cBhvr>
                                      <p:tavLst>
                                        <p:tav tm="0">
                                          <p:val>
                                            <p:fltVal val="90"/>
                                          </p:val>
                                        </p:tav>
                                        <p:tav tm="100000">
                                          <p:val>
                                            <p:fltVal val="0"/>
                                          </p:val>
                                        </p:tav>
                                      </p:tavLst>
                                    </p:anim>
                                    <p:animEffect transition="in" filter="fade">
                                      <p:cBhvr>
                                        <p:cTn id="50" dur="1000"/>
                                        <p:tgtEl>
                                          <p:spTgt spid="3087"/>
                                        </p:tgtEl>
                                      </p:cBhvr>
                                    </p:animEffect>
                                  </p:childTnLst>
                                </p:cTn>
                              </p:par>
                            </p:childTnLst>
                          </p:cTn>
                        </p:par>
                      </p:childTnLst>
                    </p:cTn>
                  </p:par>
                </p:childTnLst>
              </p:cTn>
              <p:nextCondLst>
                <p:cond evt="onClick" delay="0">
                  <p:tgtEl>
                    <p:spTgt spid="12"/>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p:stCondLst>
                        <p:cond delay="0"/>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3091"/>
                                        </p:tgtEl>
                                        <p:attrNameLst>
                                          <p:attrName>style.visibility</p:attrName>
                                        </p:attrNameLst>
                                      </p:cBhvr>
                                      <p:to>
                                        <p:strVal val="visible"/>
                                      </p:to>
                                    </p:set>
                                    <p:anim calcmode="lin" valueType="num">
                                      <p:cBhvr additive="base">
                                        <p:cTn id="56" dur="500" fill="hold"/>
                                        <p:tgtEl>
                                          <p:spTgt spid="3091"/>
                                        </p:tgtEl>
                                        <p:attrNameLst>
                                          <p:attrName>ppt_x</p:attrName>
                                        </p:attrNameLst>
                                      </p:cBhvr>
                                      <p:tavLst>
                                        <p:tav tm="0">
                                          <p:val>
                                            <p:strVal val="#ppt_x"/>
                                          </p:val>
                                        </p:tav>
                                        <p:tav tm="100000">
                                          <p:val>
                                            <p:strVal val="#ppt_x"/>
                                          </p:val>
                                        </p:tav>
                                      </p:tavLst>
                                    </p:anim>
                                    <p:anim calcmode="lin" valueType="num">
                                      <p:cBhvr additive="base">
                                        <p:cTn id="57" dur="500" fill="hold"/>
                                        <p:tgtEl>
                                          <p:spTgt spid="309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schol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6296" y="-202404"/>
            <a:ext cx="1834716" cy="1834716"/>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lstStyle/>
          <a:p>
            <a:r>
              <a:rPr lang="en-US" altLang="ko-KR" dirty="0"/>
              <a:t>St. Patrick’s Day</a:t>
            </a:r>
            <a:endParaRPr lang="ko-KR" altLang="en-US" dirty="0"/>
          </a:p>
        </p:txBody>
      </p:sp>
      <p:sp>
        <p:nvSpPr>
          <p:cNvPr id="3" name="내용 개체 틀 2"/>
          <p:cNvSpPr>
            <a:spLocks noGrp="1"/>
          </p:cNvSpPr>
          <p:nvPr>
            <p:ph idx="1"/>
          </p:nvPr>
        </p:nvSpPr>
        <p:spPr>
          <a:xfrm>
            <a:off x="457200" y="1333501"/>
            <a:ext cx="8229600" cy="3540224"/>
          </a:xfrm>
        </p:spPr>
        <p:txBody>
          <a:bodyPr>
            <a:normAutofit fontScale="70000" lnSpcReduction="20000"/>
          </a:bodyPr>
          <a:lstStyle/>
          <a:p>
            <a:pPr marL="0" indent="0">
              <a:buNone/>
            </a:pPr>
            <a:r>
              <a:rPr lang="en-US" altLang="ko-KR" dirty="0" smtClean="0"/>
              <a:t>	Saint </a:t>
            </a:r>
            <a:r>
              <a:rPr lang="en-US" altLang="ko-KR" dirty="0"/>
              <a:t>Patrick was a Christian missionary. Some </a:t>
            </a:r>
            <a:r>
              <a:rPr lang="en-US" altLang="ko-KR" b="1" dirty="0"/>
              <a:t>scholars</a:t>
            </a:r>
            <a:r>
              <a:rPr lang="en-US" altLang="ko-KR" dirty="0"/>
              <a:t> say he was born in England, while others believe he was Italian. Most agree he lived in the fifth century. When he was sixteen, he was captured and taken as a </a:t>
            </a:r>
            <a:r>
              <a:rPr lang="en-US" altLang="ko-KR" b="1" dirty="0"/>
              <a:t>slave</a:t>
            </a:r>
            <a:r>
              <a:rPr lang="en-US" altLang="ko-KR" dirty="0"/>
              <a:t> to Ireland. He lived as a slave for six years before </a:t>
            </a:r>
            <a:r>
              <a:rPr lang="en-US" altLang="ko-KR" b="1" dirty="0"/>
              <a:t>escaping</a:t>
            </a:r>
            <a:r>
              <a:rPr lang="en-US" altLang="ko-KR" dirty="0"/>
              <a:t>. He joined the church to train as a priest and became a missionary in the north and west of Ireland. Legend has it that Patrick </a:t>
            </a:r>
            <a:r>
              <a:rPr lang="en-US" altLang="ko-KR" b="1" dirty="0"/>
              <a:t>drove</a:t>
            </a:r>
            <a:r>
              <a:rPr lang="en-US" altLang="ko-KR" dirty="0"/>
              <a:t> all the snakes out of Ireland. There are many other legends about Patrick that have cemented him as a key part of Irish culture. March 17 is </a:t>
            </a:r>
            <a:r>
              <a:rPr lang="en-US" altLang="ko-KR" b="1" dirty="0"/>
              <a:t>believed</a:t>
            </a:r>
            <a:r>
              <a:rPr lang="en-US" altLang="ko-KR" dirty="0"/>
              <a:t> to be the date of his death. Unlike other saints, Patrick was never canonized by a Pope, although most Christian churches </a:t>
            </a:r>
            <a:r>
              <a:rPr lang="en-US" altLang="ko-KR" b="1" dirty="0"/>
              <a:t>list</a:t>
            </a:r>
            <a:r>
              <a:rPr lang="en-US" altLang="ko-KR" dirty="0"/>
              <a:t> him as a “Saint in Heaven</a:t>
            </a:r>
            <a:r>
              <a:rPr lang="en-US" altLang="ko-KR" dirty="0" smtClean="0"/>
              <a:t>”.</a:t>
            </a:r>
          </a:p>
        </p:txBody>
      </p:sp>
      <p:sp>
        <p:nvSpPr>
          <p:cNvPr id="4" name="christian missionary"/>
          <p:cNvSpPr/>
          <p:nvPr/>
        </p:nvSpPr>
        <p:spPr>
          <a:xfrm>
            <a:off x="3851920" y="1345332"/>
            <a:ext cx="2664296"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smtClean="0">
                <a:effectLst>
                  <a:outerShdw blurRad="38100" dist="38100" dir="2700000" algn="tl">
                    <a:srgbClr val="000000">
                      <a:alpha val="43137"/>
                    </a:srgbClr>
                  </a:outerShdw>
                </a:effectLst>
                <a:latin typeface="Verdana" pitchFamily="34" charset="0"/>
                <a:cs typeface="Verdana" pitchFamily="34" charset="0"/>
              </a:rPr>
              <a:t>Christian missionary </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sp>
        <p:nvSpPr>
          <p:cNvPr id="5" name="scholars"/>
          <p:cNvSpPr/>
          <p:nvPr/>
        </p:nvSpPr>
        <p:spPr>
          <a:xfrm>
            <a:off x="7380312" y="1344280"/>
            <a:ext cx="1332148"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smtClean="0">
                <a:effectLst>
                  <a:outerShdw blurRad="38100" dist="38100" dir="2700000" algn="tl">
                    <a:srgbClr val="000000">
                      <a:alpha val="43137"/>
                    </a:srgbClr>
                  </a:outerShdw>
                </a:effectLst>
                <a:latin typeface="Verdana" pitchFamily="34" charset="0"/>
                <a:cs typeface="Verdana" pitchFamily="34" charset="0"/>
              </a:rPr>
              <a:t>scholars</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sp>
        <p:nvSpPr>
          <p:cNvPr id="6" name="fifth century"/>
          <p:cNvSpPr/>
          <p:nvPr/>
        </p:nvSpPr>
        <p:spPr>
          <a:xfrm>
            <a:off x="4932040" y="1849388"/>
            <a:ext cx="1656184"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a:effectLst>
                  <a:outerShdw blurRad="38100" dist="38100" dir="2700000" algn="tl">
                    <a:srgbClr val="000000">
                      <a:alpha val="43137"/>
                    </a:srgbClr>
                  </a:outerShdw>
                </a:effectLst>
                <a:latin typeface="Verdana" pitchFamily="34" charset="0"/>
                <a:cs typeface="Verdana" pitchFamily="34" charset="0"/>
              </a:rPr>
              <a:t>f</a:t>
            </a:r>
            <a:r>
              <a:rPr lang="en-US" altLang="ko-KR" dirty="0" smtClean="0">
                <a:effectLst>
                  <a:outerShdw blurRad="38100" dist="38100" dir="2700000" algn="tl">
                    <a:srgbClr val="000000">
                      <a:alpha val="43137"/>
                    </a:srgbClr>
                  </a:outerShdw>
                </a:effectLst>
                <a:latin typeface="Verdana" pitchFamily="34" charset="0"/>
                <a:cs typeface="Verdana" pitchFamily="34" charset="0"/>
              </a:rPr>
              <a:t>ifth century </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sp>
        <p:nvSpPr>
          <p:cNvPr id="7" name="captured"/>
          <p:cNvSpPr/>
          <p:nvPr/>
        </p:nvSpPr>
        <p:spPr>
          <a:xfrm>
            <a:off x="2519772" y="2137420"/>
            <a:ext cx="3924436"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a:effectLst>
                  <a:outerShdw blurRad="38100" dist="38100" dir="2700000" algn="tl">
                    <a:srgbClr val="000000">
                      <a:alpha val="43137"/>
                    </a:srgbClr>
                  </a:outerShdw>
                </a:effectLst>
                <a:latin typeface="Verdana" pitchFamily="34" charset="0"/>
                <a:cs typeface="Verdana" pitchFamily="34" charset="0"/>
              </a:rPr>
              <a:t>c</a:t>
            </a:r>
            <a:r>
              <a:rPr lang="en-US" altLang="ko-KR" dirty="0" smtClean="0">
                <a:effectLst>
                  <a:outerShdw blurRad="38100" dist="38100" dir="2700000" algn="tl">
                    <a:srgbClr val="000000">
                      <a:alpha val="43137"/>
                    </a:srgbClr>
                  </a:outerShdw>
                </a:effectLst>
                <a:latin typeface="Verdana" pitchFamily="34" charset="0"/>
                <a:cs typeface="Verdana" pitchFamily="34" charset="0"/>
              </a:rPr>
              <a:t>aptured and taken as a slave</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sp>
        <p:nvSpPr>
          <p:cNvPr id="8" name="escaping"/>
          <p:cNvSpPr/>
          <p:nvPr/>
        </p:nvSpPr>
        <p:spPr>
          <a:xfrm>
            <a:off x="5112060" y="2425452"/>
            <a:ext cx="1260140"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smtClean="0">
                <a:effectLst>
                  <a:outerShdw blurRad="38100" dist="38100" dir="2700000" algn="tl">
                    <a:srgbClr val="000000">
                      <a:alpha val="43137"/>
                    </a:srgbClr>
                  </a:outerShdw>
                </a:effectLst>
                <a:latin typeface="Verdana" pitchFamily="34" charset="0"/>
                <a:cs typeface="Verdana" pitchFamily="34" charset="0"/>
              </a:rPr>
              <a:t>escaping </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sp>
        <p:nvSpPr>
          <p:cNvPr id="9" name="train as a priest"/>
          <p:cNvSpPr/>
          <p:nvPr/>
        </p:nvSpPr>
        <p:spPr>
          <a:xfrm>
            <a:off x="1763688" y="2712640"/>
            <a:ext cx="2135022"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a:effectLst>
                  <a:outerShdw blurRad="38100" dist="38100" dir="2700000" algn="tl">
                    <a:srgbClr val="000000">
                      <a:alpha val="43137"/>
                    </a:srgbClr>
                  </a:outerShdw>
                </a:effectLst>
                <a:latin typeface="Verdana" pitchFamily="34" charset="0"/>
                <a:cs typeface="Verdana" pitchFamily="34" charset="0"/>
              </a:rPr>
              <a:t>t</a:t>
            </a:r>
            <a:r>
              <a:rPr lang="en-US" altLang="ko-KR" dirty="0" smtClean="0">
                <a:effectLst>
                  <a:outerShdw blurRad="38100" dist="38100" dir="2700000" algn="tl">
                    <a:srgbClr val="000000">
                      <a:alpha val="43137"/>
                    </a:srgbClr>
                  </a:outerShdw>
                </a:effectLst>
                <a:latin typeface="Verdana" pitchFamily="34" charset="0"/>
                <a:cs typeface="Verdana" pitchFamily="34" charset="0"/>
              </a:rPr>
              <a:t>rain as a priest</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sp>
        <p:nvSpPr>
          <p:cNvPr id="10" name="drove all"/>
          <p:cNvSpPr/>
          <p:nvPr/>
        </p:nvSpPr>
        <p:spPr>
          <a:xfrm>
            <a:off x="7308304" y="2929508"/>
            <a:ext cx="1404156"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smtClean="0">
                <a:effectLst>
                  <a:outerShdw blurRad="38100" dist="38100" dir="2700000" algn="tl">
                    <a:srgbClr val="000000">
                      <a:alpha val="43137"/>
                    </a:srgbClr>
                  </a:outerShdw>
                </a:effectLst>
                <a:latin typeface="Verdana" pitchFamily="34" charset="0"/>
                <a:cs typeface="Verdana" pitchFamily="34" charset="0"/>
              </a:rPr>
              <a:t>drove all</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sp>
        <p:nvSpPr>
          <p:cNvPr id="11" name="cemented"/>
          <p:cNvSpPr/>
          <p:nvPr/>
        </p:nvSpPr>
        <p:spPr>
          <a:xfrm>
            <a:off x="2699792" y="3505572"/>
            <a:ext cx="1404156"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smtClean="0">
                <a:effectLst>
                  <a:outerShdw blurRad="38100" dist="38100" dir="2700000" algn="tl">
                    <a:srgbClr val="000000">
                      <a:alpha val="43137"/>
                    </a:srgbClr>
                  </a:outerShdw>
                </a:effectLst>
                <a:latin typeface="Verdana" pitchFamily="34" charset="0"/>
                <a:cs typeface="Verdana" pitchFamily="34" charset="0"/>
              </a:rPr>
              <a:t>cemented</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sp>
        <p:nvSpPr>
          <p:cNvPr id="12" name="key part of irish"/>
          <p:cNvSpPr/>
          <p:nvPr/>
        </p:nvSpPr>
        <p:spPr>
          <a:xfrm>
            <a:off x="5256076" y="3504520"/>
            <a:ext cx="2988332"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a:effectLst>
                  <a:outerShdw blurRad="38100" dist="38100" dir="2700000" algn="tl">
                    <a:srgbClr val="000000">
                      <a:alpha val="43137"/>
                    </a:srgbClr>
                  </a:outerShdw>
                </a:effectLst>
                <a:latin typeface="Verdana" pitchFamily="34" charset="0"/>
                <a:cs typeface="Verdana" pitchFamily="34" charset="0"/>
              </a:rPr>
              <a:t>k</a:t>
            </a:r>
            <a:r>
              <a:rPr lang="en-US" altLang="ko-KR" dirty="0" smtClean="0">
                <a:effectLst>
                  <a:outerShdw blurRad="38100" dist="38100" dir="2700000" algn="tl">
                    <a:srgbClr val="000000">
                      <a:alpha val="43137"/>
                    </a:srgbClr>
                  </a:outerShdw>
                </a:effectLst>
                <a:latin typeface="Verdana" pitchFamily="34" charset="0"/>
                <a:cs typeface="Verdana" pitchFamily="34" charset="0"/>
              </a:rPr>
              <a:t>ey part of Irish culture</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pic>
        <p:nvPicPr>
          <p:cNvPr id="1026" name="Picture 2" descr="Image result for missiona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03130"/>
            <a:ext cx="3059832" cy="2036494"/>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49" y="7937"/>
            <a:ext cx="3899269" cy="2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직사각형 13"/>
          <p:cNvSpPr/>
          <p:nvPr/>
        </p:nvSpPr>
        <p:spPr>
          <a:xfrm>
            <a:off x="3743908" y="193204"/>
            <a:ext cx="2376264" cy="15841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600" b="1" dirty="0" smtClean="0">
                <a:latin typeface="MS Mincho" pitchFamily="49" charset="-128"/>
                <a:ea typeface="MS Mincho" pitchFamily="49" charset="-128"/>
              </a:rPr>
              <a:t>1</a:t>
            </a:r>
            <a:r>
              <a:rPr lang="en-US" altLang="ko-KR" sz="1600" b="1" baseline="30000" dirty="0" smtClean="0">
                <a:latin typeface="MS Mincho" pitchFamily="49" charset="-128"/>
                <a:ea typeface="MS Mincho" pitchFamily="49" charset="-128"/>
              </a:rPr>
              <a:t>st</a:t>
            </a:r>
            <a:r>
              <a:rPr lang="en-US" altLang="ko-KR" sz="1600" b="1" dirty="0" smtClean="0">
                <a:latin typeface="MS Mincho" pitchFamily="49" charset="-128"/>
                <a:ea typeface="MS Mincho" pitchFamily="49" charset="-128"/>
              </a:rPr>
              <a:t> century = 1-100</a:t>
            </a:r>
          </a:p>
          <a:p>
            <a:pPr algn="ctr"/>
            <a:r>
              <a:rPr lang="en-US" altLang="ko-KR" sz="1600" b="1" dirty="0" smtClean="0">
                <a:latin typeface="MS Mincho" pitchFamily="49" charset="-128"/>
                <a:ea typeface="MS Mincho" pitchFamily="49" charset="-128"/>
              </a:rPr>
              <a:t>2</a:t>
            </a:r>
            <a:r>
              <a:rPr lang="en-US" altLang="ko-KR" sz="1600" b="1" baseline="30000" dirty="0" smtClean="0">
                <a:latin typeface="MS Mincho" pitchFamily="49" charset="-128"/>
                <a:ea typeface="MS Mincho" pitchFamily="49" charset="-128"/>
              </a:rPr>
              <a:t>nd</a:t>
            </a:r>
            <a:r>
              <a:rPr lang="en-US" altLang="ko-KR" sz="1600" b="1" dirty="0" smtClean="0">
                <a:latin typeface="MS Mincho" pitchFamily="49" charset="-128"/>
                <a:ea typeface="MS Mincho" pitchFamily="49" charset="-128"/>
              </a:rPr>
              <a:t> century = 101–200</a:t>
            </a:r>
          </a:p>
          <a:p>
            <a:pPr algn="ctr"/>
            <a:r>
              <a:rPr lang="en-US" altLang="ko-KR" sz="1600" b="1" dirty="0" smtClean="0">
                <a:latin typeface="MS Mincho" pitchFamily="49" charset="-128"/>
                <a:ea typeface="MS Mincho" pitchFamily="49" charset="-128"/>
              </a:rPr>
              <a:t>3</a:t>
            </a:r>
            <a:r>
              <a:rPr lang="en-US" altLang="ko-KR" sz="1600" b="1" baseline="30000" dirty="0" smtClean="0">
                <a:latin typeface="MS Mincho" pitchFamily="49" charset="-128"/>
                <a:ea typeface="MS Mincho" pitchFamily="49" charset="-128"/>
              </a:rPr>
              <a:t>rd</a:t>
            </a:r>
            <a:r>
              <a:rPr lang="en-US" altLang="ko-KR" sz="1600" b="1" dirty="0" smtClean="0">
                <a:latin typeface="MS Mincho" pitchFamily="49" charset="-128"/>
                <a:ea typeface="MS Mincho" pitchFamily="49" charset="-128"/>
              </a:rPr>
              <a:t> century = 201-300</a:t>
            </a:r>
          </a:p>
          <a:p>
            <a:pPr algn="ctr"/>
            <a:r>
              <a:rPr lang="en-US" altLang="ko-KR" sz="1600" b="1" dirty="0" smtClean="0">
                <a:latin typeface="MS Mincho" pitchFamily="49" charset="-128"/>
                <a:ea typeface="MS Mincho" pitchFamily="49" charset="-128"/>
              </a:rPr>
              <a:t>4</a:t>
            </a:r>
            <a:r>
              <a:rPr lang="en-US" altLang="ko-KR" sz="1600" b="1" baseline="30000" dirty="0" smtClean="0">
                <a:latin typeface="MS Mincho" pitchFamily="49" charset="-128"/>
                <a:ea typeface="MS Mincho" pitchFamily="49" charset="-128"/>
              </a:rPr>
              <a:t>th</a:t>
            </a:r>
            <a:r>
              <a:rPr lang="en-US" altLang="ko-KR" sz="1600" b="1" dirty="0" smtClean="0">
                <a:latin typeface="MS Mincho" pitchFamily="49" charset="-128"/>
                <a:ea typeface="MS Mincho" pitchFamily="49" charset="-128"/>
              </a:rPr>
              <a:t> century = 301-400</a:t>
            </a:r>
          </a:p>
          <a:p>
            <a:pPr algn="ctr"/>
            <a:r>
              <a:rPr lang="en-US" altLang="ko-KR" sz="1600" b="1" dirty="0" smtClean="0">
                <a:latin typeface="MS Mincho" pitchFamily="49" charset="-128"/>
                <a:ea typeface="MS Mincho" pitchFamily="49" charset="-128"/>
              </a:rPr>
              <a:t>5</a:t>
            </a:r>
            <a:r>
              <a:rPr lang="en-US" altLang="ko-KR" sz="1600" b="1" baseline="30000" dirty="0" smtClean="0">
                <a:latin typeface="MS Mincho" pitchFamily="49" charset="-128"/>
                <a:ea typeface="MS Mincho" pitchFamily="49" charset="-128"/>
              </a:rPr>
              <a:t>th</a:t>
            </a:r>
            <a:r>
              <a:rPr lang="en-US" altLang="ko-KR" sz="1600" b="1" dirty="0" smtClean="0">
                <a:latin typeface="MS Mincho" pitchFamily="49" charset="-128"/>
                <a:ea typeface="MS Mincho" pitchFamily="49" charset="-128"/>
              </a:rPr>
              <a:t> century = 401-500</a:t>
            </a:r>
            <a:endParaRPr lang="ko-KR" altLang="en-US" sz="1600" b="1" dirty="0">
              <a:latin typeface="MS Mincho" pitchFamily="49" charset="-128"/>
            </a:endParaRPr>
          </a:p>
        </p:txBody>
      </p:sp>
      <p:pic>
        <p:nvPicPr>
          <p:cNvPr id="1030" name="Picture 6" descr="Image result for cap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5760" y="-8276"/>
            <a:ext cx="2594316" cy="2190756"/>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8" descr="Image result for escape"/>
          <p:cNvSpPr>
            <a:spLocks noChangeAspect="1" noChangeArrowheads="1"/>
          </p:cNvSpPr>
          <p:nvPr/>
        </p:nvSpPr>
        <p:spPr bwMode="auto">
          <a:xfrm>
            <a:off x="1682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6" name="AutoShape 10" descr="Image result for escape"/>
          <p:cNvSpPr>
            <a:spLocks noChangeAspect="1" noChangeArrowheads="1"/>
          </p:cNvSpPr>
          <p:nvPr/>
        </p:nvSpPr>
        <p:spPr bwMode="auto">
          <a:xfrm>
            <a:off x="3206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1037" name="Picture 13" descr="Image result for priest train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104" y="-29806"/>
            <a:ext cx="3681974" cy="2761481"/>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Image result for patrick snak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9792" y="50306"/>
            <a:ext cx="3348372" cy="3162352"/>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Image result for cem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85152" y="648207"/>
            <a:ext cx="3404926" cy="2281301"/>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Image result for irish cultur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15" y="621559"/>
            <a:ext cx="3417085" cy="2278057"/>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Image result for pope blessi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1385181" y="1633364"/>
            <a:ext cx="3690875" cy="2448030"/>
          </a:xfrm>
          <a:prstGeom prst="rect">
            <a:avLst/>
          </a:prstGeom>
          <a:noFill/>
          <a:extLst>
            <a:ext uri="{909E8E84-426E-40DD-AFC4-6F175D3DCCD1}">
              <a14:hiddenFill xmlns:a14="http://schemas.microsoft.com/office/drawing/2010/main">
                <a:solidFill>
                  <a:srgbClr val="FFFFFF"/>
                </a:solidFill>
              </a14:hiddenFill>
            </a:ext>
          </a:extLst>
        </p:spPr>
      </p:pic>
      <p:sp>
        <p:nvSpPr>
          <p:cNvPr id="13" name="canon"/>
          <p:cNvSpPr/>
          <p:nvPr/>
        </p:nvSpPr>
        <p:spPr>
          <a:xfrm>
            <a:off x="1439652" y="4009628"/>
            <a:ext cx="3564396"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smtClean="0">
                <a:effectLst>
                  <a:outerShdw blurRad="38100" dist="38100" dir="2700000" algn="tl">
                    <a:srgbClr val="000000">
                      <a:alpha val="43137"/>
                    </a:srgbClr>
                  </a:outerShdw>
                </a:effectLst>
                <a:latin typeface="Verdana" pitchFamily="34" charset="0"/>
                <a:cs typeface="Verdana" pitchFamily="34" charset="0"/>
              </a:rPr>
              <a:t>Patrick was never canonized</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spTree>
    <p:extLst>
      <p:ext uri="{BB962C8B-B14F-4D97-AF65-F5344CB8AC3E}">
        <p14:creationId xmlns:p14="http://schemas.microsoft.com/office/powerpoint/2010/main" val="33116122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wipe(down)">
                                      <p:cBhvr>
                                        <p:cTn id="13" dur="500"/>
                                        <p:tgtEl>
                                          <p:spTgt spid="1028"/>
                                        </p:tgtEl>
                                      </p:cBhvr>
                                    </p:animEffec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 calcmode="lin" valueType="num">
                                      <p:cBhvr additive="base">
                                        <p:cTn id="27" dur="500" fill="hold"/>
                                        <p:tgtEl>
                                          <p:spTgt spid="1030"/>
                                        </p:tgtEl>
                                        <p:attrNameLst>
                                          <p:attrName>ppt_x</p:attrName>
                                        </p:attrNameLst>
                                      </p:cBhvr>
                                      <p:tavLst>
                                        <p:tav tm="0">
                                          <p:val>
                                            <p:strVal val="1+#ppt_w/2"/>
                                          </p:val>
                                        </p:tav>
                                        <p:tav tm="100000">
                                          <p:val>
                                            <p:strVal val="#ppt_x"/>
                                          </p:val>
                                        </p:tav>
                                      </p:tavLst>
                                    </p:anim>
                                    <p:anim calcmode="lin" valueType="num">
                                      <p:cBhvr additive="base">
                                        <p:cTn id="28" dur="500" fill="hold"/>
                                        <p:tgtEl>
                                          <p:spTgt spid="1030"/>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35"/>
                                        </p:tgtEl>
                                        <p:attrNameLst>
                                          <p:attrName>style.visibility</p:attrName>
                                        </p:attrNameLst>
                                      </p:cBhvr>
                                      <p:to>
                                        <p:strVal val="visible"/>
                                      </p:to>
                                    </p:set>
                                    <p:animEffect transition="in" filter="fade">
                                      <p:cBhvr>
                                        <p:cTn id="34" dur="500"/>
                                        <p:tgtEl>
                                          <p:spTgt spid="1035"/>
                                        </p:tgtEl>
                                      </p:cBhvr>
                                    </p:animEffect>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37"/>
                                        </p:tgtEl>
                                        <p:attrNameLst>
                                          <p:attrName>style.visibility</p:attrName>
                                        </p:attrNameLst>
                                      </p:cBhvr>
                                      <p:to>
                                        <p:strVal val="visible"/>
                                      </p:to>
                                    </p:set>
                                    <p:animEffect transition="in" filter="fade">
                                      <p:cBhvr>
                                        <p:cTn id="40" dur="500"/>
                                        <p:tgtEl>
                                          <p:spTgt spid="1037"/>
                                        </p:tgtEl>
                                      </p:cBhvr>
                                    </p:animEffect>
                                  </p:childTnLst>
                                </p:cTn>
                              </p:par>
                            </p:childTnLst>
                          </p:cTn>
                        </p:par>
                      </p:childTnLst>
                    </p:cTn>
                  </p:par>
                </p:childTnLst>
              </p:cTn>
              <p:nextCondLst>
                <p:cond evt="onClick" delay="0">
                  <p:tgtEl>
                    <p:spTgt spid="9"/>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039"/>
                                        </p:tgtEl>
                                        <p:attrNameLst>
                                          <p:attrName>style.visibility</p:attrName>
                                        </p:attrNameLst>
                                      </p:cBhvr>
                                      <p:to>
                                        <p:strVal val="visible"/>
                                      </p:to>
                                    </p:set>
                                    <p:animEffect transition="in" filter="fade">
                                      <p:cBhvr>
                                        <p:cTn id="46" dur="1000"/>
                                        <p:tgtEl>
                                          <p:spTgt spid="1039"/>
                                        </p:tgtEl>
                                      </p:cBhvr>
                                    </p:animEffect>
                                    <p:anim calcmode="lin" valueType="num">
                                      <p:cBhvr>
                                        <p:cTn id="47" dur="1000" fill="hold"/>
                                        <p:tgtEl>
                                          <p:spTgt spid="1039"/>
                                        </p:tgtEl>
                                        <p:attrNameLst>
                                          <p:attrName>ppt_x</p:attrName>
                                        </p:attrNameLst>
                                      </p:cBhvr>
                                      <p:tavLst>
                                        <p:tav tm="0">
                                          <p:val>
                                            <p:strVal val="#ppt_x"/>
                                          </p:val>
                                        </p:tav>
                                        <p:tav tm="100000">
                                          <p:val>
                                            <p:strVal val="#ppt_x"/>
                                          </p:val>
                                        </p:tav>
                                      </p:tavLst>
                                    </p:anim>
                                    <p:anim calcmode="lin" valueType="num">
                                      <p:cBhvr>
                                        <p:cTn id="48" dur="1000" fill="hold"/>
                                        <p:tgtEl>
                                          <p:spTgt spid="10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6" presetClass="entr" presetSubtype="37" fill="hold" nodeType="clickEffect">
                                  <p:stCondLst>
                                    <p:cond delay="0"/>
                                  </p:stCondLst>
                                  <p:childTnLst>
                                    <p:set>
                                      <p:cBhvr>
                                        <p:cTn id="53" dur="1" fill="hold">
                                          <p:stCondLst>
                                            <p:cond delay="0"/>
                                          </p:stCondLst>
                                        </p:cTn>
                                        <p:tgtEl>
                                          <p:spTgt spid="1041"/>
                                        </p:tgtEl>
                                        <p:attrNameLst>
                                          <p:attrName>style.visibility</p:attrName>
                                        </p:attrNameLst>
                                      </p:cBhvr>
                                      <p:to>
                                        <p:strVal val="visible"/>
                                      </p:to>
                                    </p:set>
                                    <p:animEffect transition="in" filter="barn(outVertical)">
                                      <p:cBhvr>
                                        <p:cTn id="54" dur="500"/>
                                        <p:tgtEl>
                                          <p:spTgt spid="1041"/>
                                        </p:tgtEl>
                                      </p:cBhvr>
                                    </p:animEffect>
                                  </p:childTnLst>
                                </p:cTn>
                              </p:par>
                            </p:childTnLst>
                          </p:cTn>
                        </p:par>
                      </p:childTnLst>
                    </p:cTn>
                  </p:par>
                </p:childTnLst>
              </p:cTn>
              <p:nextCondLst>
                <p:cond evt="onClick" delay="0">
                  <p:tgtEl>
                    <p:spTgt spid="11"/>
                  </p:tgtEl>
                </p:cond>
              </p:nextCondLst>
            </p:seq>
            <p:seq concurrent="1" nextAc="seek">
              <p:cTn id="55" restart="whenNotActive" fill="hold" evtFilter="cancelBubble" nodeType="interactiveSeq">
                <p:stCondLst>
                  <p:cond evt="onClick" delay="0">
                    <p:tgtEl>
                      <p:spTgt spid="12"/>
                    </p:tgtEl>
                  </p:cond>
                </p:stCondLst>
                <p:endSync evt="end" delay="0">
                  <p:rtn val="all"/>
                </p:endSync>
                <p:childTnLst>
                  <p:par>
                    <p:cTn id="56" fill="hold">
                      <p:stCondLst>
                        <p:cond delay="0"/>
                      </p:stCondLst>
                      <p:childTnLst>
                        <p:par>
                          <p:cTn id="57" fill="hold">
                            <p:stCondLst>
                              <p:cond delay="0"/>
                            </p:stCondLst>
                            <p:childTnLst>
                              <p:par>
                                <p:cTn id="58" presetID="16" presetClass="entr" presetSubtype="37" fill="hold" nodeType="clickEffect">
                                  <p:stCondLst>
                                    <p:cond delay="0"/>
                                  </p:stCondLst>
                                  <p:childTnLst>
                                    <p:set>
                                      <p:cBhvr>
                                        <p:cTn id="59" dur="1" fill="hold">
                                          <p:stCondLst>
                                            <p:cond delay="0"/>
                                          </p:stCondLst>
                                        </p:cTn>
                                        <p:tgtEl>
                                          <p:spTgt spid="1043"/>
                                        </p:tgtEl>
                                        <p:attrNameLst>
                                          <p:attrName>style.visibility</p:attrName>
                                        </p:attrNameLst>
                                      </p:cBhvr>
                                      <p:to>
                                        <p:strVal val="visible"/>
                                      </p:to>
                                    </p:set>
                                    <p:animEffect transition="in" filter="barn(outVertical)">
                                      <p:cBhvr>
                                        <p:cTn id="60" dur="500"/>
                                        <p:tgtEl>
                                          <p:spTgt spid="1043"/>
                                        </p:tgtEl>
                                      </p:cBhvr>
                                    </p:animEffect>
                                  </p:childTnLst>
                                </p:cTn>
                              </p:par>
                            </p:childTnLst>
                          </p:cTn>
                        </p:par>
                      </p:childTnLst>
                    </p:cTn>
                  </p:par>
                </p:childTnLst>
              </p:cTn>
              <p:nextCondLst>
                <p:cond evt="onClick" delay="0">
                  <p:tgtEl>
                    <p:spTgt spid="12"/>
                  </p:tgtEl>
                </p:cond>
              </p:nextCondLst>
            </p:seq>
            <p:seq concurrent="1" nextAc="seek">
              <p:cTn id="61" restart="whenNotActive" fill="hold" evtFilter="cancelBubble" nodeType="interactiveSeq">
                <p:stCondLst>
                  <p:cond evt="onClick" delay="0">
                    <p:tgtEl>
                      <p:spTgt spid="13"/>
                    </p:tgtEl>
                  </p:cond>
                </p:stCondLst>
                <p:endSync evt="end" delay="0">
                  <p:rtn val="all"/>
                </p:endSync>
                <p:childTnLst>
                  <p:par>
                    <p:cTn id="62" fill="hold">
                      <p:stCondLst>
                        <p:cond delay="0"/>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1045"/>
                                        </p:tgtEl>
                                        <p:attrNameLst>
                                          <p:attrName>style.visibility</p:attrName>
                                        </p:attrNameLst>
                                      </p:cBhvr>
                                      <p:to>
                                        <p:strVal val="visible"/>
                                      </p:to>
                                    </p:set>
                                    <p:animEffect transition="in" filter="wipe(down)">
                                      <p:cBhvr>
                                        <p:cTn id="66" dur="500"/>
                                        <p:tgtEl>
                                          <p:spTgt spid="1045"/>
                                        </p:tgtEl>
                                      </p:cBhvr>
                                    </p:animEffect>
                                  </p:childTnLst>
                                </p:cTn>
                              </p:par>
                            </p:childTnLst>
                          </p:cTn>
                        </p:par>
                      </p:childTnLst>
                    </p:cTn>
                  </p:par>
                </p:childTnLst>
              </p:cTn>
              <p:nextCondLst>
                <p:cond evt="onClick" delay="0">
                  <p:tgtEl>
                    <p:spTgt spid="13"/>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Unscramble</a:t>
            </a:r>
            <a:r>
              <a:rPr lang="ko-KR" altLang="en-US" dirty="0" smtClean="0"/>
              <a:t>  </a:t>
            </a:r>
            <a:endParaRPr lang="ko-KR" altLang="en-US" dirty="0"/>
          </a:p>
        </p:txBody>
      </p:sp>
      <p:sp>
        <p:nvSpPr>
          <p:cNvPr id="3" name="내용 개체 틀 2"/>
          <p:cNvSpPr>
            <a:spLocks noGrp="1"/>
          </p:cNvSpPr>
          <p:nvPr>
            <p:ph idx="1"/>
          </p:nvPr>
        </p:nvSpPr>
        <p:spPr/>
        <p:txBody>
          <a:bodyPr/>
          <a:lstStyle/>
          <a:p>
            <a:endParaRPr lang="ko-KR"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73324"/>
            <a:ext cx="4320480" cy="38454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직사각형 3"/>
          <p:cNvSpPr/>
          <p:nvPr/>
        </p:nvSpPr>
        <p:spPr>
          <a:xfrm>
            <a:off x="1331640" y="1777380"/>
            <a:ext cx="33843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An annual celebration</a:t>
            </a:r>
            <a:endParaRPr lang="ko-KR" altLang="en-US" dirty="0"/>
          </a:p>
        </p:txBody>
      </p:sp>
      <p:sp>
        <p:nvSpPr>
          <p:cNvPr id="8" name="직사각형 7"/>
          <p:cNvSpPr/>
          <p:nvPr/>
        </p:nvSpPr>
        <p:spPr>
          <a:xfrm>
            <a:off x="4716016" y="1777380"/>
            <a:ext cx="4392488" cy="4320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Celebrate every year</a:t>
            </a:r>
            <a:endParaRPr lang="ko-KR" altLang="en-US" dirty="0"/>
          </a:p>
        </p:txBody>
      </p:sp>
      <p:sp>
        <p:nvSpPr>
          <p:cNvPr id="9" name="직사각형 8"/>
          <p:cNvSpPr/>
          <p:nvPr/>
        </p:nvSpPr>
        <p:spPr>
          <a:xfrm>
            <a:off x="1331640" y="2302168"/>
            <a:ext cx="33843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A national holiday</a:t>
            </a:r>
            <a:endParaRPr lang="ko-KR" altLang="en-US" dirty="0"/>
          </a:p>
        </p:txBody>
      </p:sp>
      <p:sp>
        <p:nvSpPr>
          <p:cNvPr id="10" name="직사각형 9"/>
          <p:cNvSpPr/>
          <p:nvPr/>
        </p:nvSpPr>
        <p:spPr>
          <a:xfrm>
            <a:off x="4716016" y="2302168"/>
            <a:ext cx="4392488" cy="4320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They don’t go to work </a:t>
            </a:r>
            <a:endParaRPr lang="ko-KR" altLang="en-US" dirty="0"/>
          </a:p>
        </p:txBody>
      </p:sp>
      <p:sp>
        <p:nvSpPr>
          <p:cNvPr id="11" name="직사각형 10"/>
          <p:cNvSpPr/>
          <p:nvPr/>
        </p:nvSpPr>
        <p:spPr>
          <a:xfrm>
            <a:off x="1331640" y="2892688"/>
            <a:ext cx="33843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Based on all things Irish</a:t>
            </a:r>
            <a:endParaRPr lang="ko-KR" altLang="en-US" dirty="0"/>
          </a:p>
        </p:txBody>
      </p:sp>
      <p:sp>
        <p:nvSpPr>
          <p:cNvPr id="12" name="직사각형 11"/>
          <p:cNvSpPr/>
          <p:nvPr/>
        </p:nvSpPr>
        <p:spPr>
          <a:xfrm>
            <a:off x="4716016" y="2892688"/>
            <a:ext cx="4392488" cy="4320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Everything is about Ireland</a:t>
            </a:r>
            <a:endParaRPr lang="ko-KR" altLang="en-US" dirty="0"/>
          </a:p>
        </p:txBody>
      </p:sp>
      <p:sp>
        <p:nvSpPr>
          <p:cNvPr id="13" name="직사각형 12"/>
          <p:cNvSpPr/>
          <p:nvPr/>
        </p:nvSpPr>
        <p:spPr>
          <a:xfrm>
            <a:off x="1331528" y="3505572"/>
            <a:ext cx="33843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Dye the city’s river green</a:t>
            </a:r>
          </a:p>
        </p:txBody>
      </p:sp>
      <p:sp>
        <p:nvSpPr>
          <p:cNvPr id="14" name="직사각형 13"/>
          <p:cNvSpPr/>
          <p:nvPr/>
        </p:nvSpPr>
        <p:spPr>
          <a:xfrm>
            <a:off x="4715904" y="3505572"/>
            <a:ext cx="4392488" cy="4320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Change the color  </a:t>
            </a:r>
            <a:endParaRPr lang="ko-KR" altLang="en-US" dirty="0"/>
          </a:p>
        </p:txBody>
      </p:sp>
      <p:sp>
        <p:nvSpPr>
          <p:cNvPr id="15" name="직사각형 14"/>
          <p:cNvSpPr/>
          <p:nvPr/>
        </p:nvSpPr>
        <p:spPr>
          <a:xfrm>
            <a:off x="1331480" y="4081636"/>
            <a:ext cx="33843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Spread over 5 days</a:t>
            </a:r>
            <a:endParaRPr lang="ko-KR" altLang="en-US" dirty="0"/>
          </a:p>
        </p:txBody>
      </p:sp>
      <p:sp>
        <p:nvSpPr>
          <p:cNvPr id="16" name="직사각형 15"/>
          <p:cNvSpPr/>
          <p:nvPr/>
        </p:nvSpPr>
        <p:spPr>
          <a:xfrm>
            <a:off x="4715856" y="4081636"/>
            <a:ext cx="4392488" cy="4320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During 5 days</a:t>
            </a:r>
            <a:endParaRPr lang="ko-KR" altLang="en-US" dirty="0"/>
          </a:p>
        </p:txBody>
      </p:sp>
      <p:sp>
        <p:nvSpPr>
          <p:cNvPr id="17" name="직사각형 16"/>
          <p:cNvSpPr/>
          <p:nvPr/>
        </p:nvSpPr>
        <p:spPr>
          <a:xfrm>
            <a:off x="1331416" y="4678917"/>
            <a:ext cx="33843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The New York parade</a:t>
            </a:r>
            <a:endParaRPr lang="ko-KR" altLang="en-US" dirty="0"/>
          </a:p>
        </p:txBody>
      </p:sp>
      <p:sp>
        <p:nvSpPr>
          <p:cNvPr id="18" name="직사각형 17"/>
          <p:cNvSpPr/>
          <p:nvPr/>
        </p:nvSpPr>
        <p:spPr>
          <a:xfrm>
            <a:off x="4715792" y="4678917"/>
            <a:ext cx="4392488" cy="4320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It’s the largest parade</a:t>
            </a:r>
            <a:endParaRPr lang="ko-KR" altLang="en-US" dirty="0"/>
          </a:p>
        </p:txBody>
      </p:sp>
    </p:spTree>
    <p:extLst>
      <p:ext uri="{BB962C8B-B14F-4D97-AF65-F5344CB8AC3E}">
        <p14:creationId xmlns:p14="http://schemas.microsoft.com/office/powerpoint/2010/main" val="356154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Unscramble </a:t>
            </a:r>
            <a:endParaRPr lang="ko-KR"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968" y="1345332"/>
            <a:ext cx="5177271" cy="39604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직사각형 4"/>
          <p:cNvSpPr/>
          <p:nvPr/>
        </p:nvSpPr>
        <p:spPr>
          <a:xfrm>
            <a:off x="1352736" y="1849388"/>
            <a:ext cx="33843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Others believe he was Italian</a:t>
            </a:r>
            <a:endParaRPr lang="ko-KR" altLang="en-US" dirty="0"/>
          </a:p>
        </p:txBody>
      </p:sp>
      <p:sp>
        <p:nvSpPr>
          <p:cNvPr id="6" name="직사각형 5"/>
          <p:cNvSpPr/>
          <p:nvPr/>
        </p:nvSpPr>
        <p:spPr>
          <a:xfrm>
            <a:off x="4737112" y="1849388"/>
            <a:ext cx="4392488" cy="4320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Other people think this</a:t>
            </a:r>
            <a:endParaRPr lang="ko-KR" altLang="en-US" dirty="0"/>
          </a:p>
        </p:txBody>
      </p:sp>
      <p:sp>
        <p:nvSpPr>
          <p:cNvPr id="7" name="직사각형 6"/>
          <p:cNvSpPr/>
          <p:nvPr/>
        </p:nvSpPr>
        <p:spPr>
          <a:xfrm>
            <a:off x="1331640" y="2425452"/>
            <a:ext cx="33843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He lived in the fifth century</a:t>
            </a:r>
            <a:endParaRPr lang="ko-KR" altLang="en-US" dirty="0"/>
          </a:p>
        </p:txBody>
      </p:sp>
      <p:sp>
        <p:nvSpPr>
          <p:cNvPr id="8" name="직사각형 7"/>
          <p:cNvSpPr/>
          <p:nvPr/>
        </p:nvSpPr>
        <p:spPr>
          <a:xfrm>
            <a:off x="4716016" y="2425452"/>
            <a:ext cx="4392488" cy="4320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401 – 500 AD</a:t>
            </a:r>
            <a:endParaRPr lang="ko-KR" altLang="en-US" dirty="0"/>
          </a:p>
        </p:txBody>
      </p:sp>
      <p:sp>
        <p:nvSpPr>
          <p:cNvPr id="9" name="직사각형 8"/>
          <p:cNvSpPr/>
          <p:nvPr/>
        </p:nvSpPr>
        <p:spPr>
          <a:xfrm>
            <a:off x="1309984" y="3007888"/>
            <a:ext cx="33843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Taken as a slave</a:t>
            </a:r>
            <a:endParaRPr lang="ko-KR" altLang="en-US" dirty="0"/>
          </a:p>
        </p:txBody>
      </p:sp>
      <p:sp>
        <p:nvSpPr>
          <p:cNvPr id="10" name="직사각형 9"/>
          <p:cNvSpPr/>
          <p:nvPr/>
        </p:nvSpPr>
        <p:spPr>
          <a:xfrm>
            <a:off x="4694360" y="3007888"/>
            <a:ext cx="4392488" cy="4320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Work with no pay</a:t>
            </a:r>
            <a:endParaRPr lang="ko-KR" altLang="en-US" dirty="0"/>
          </a:p>
        </p:txBody>
      </p:sp>
      <p:sp>
        <p:nvSpPr>
          <p:cNvPr id="11" name="직사각형 10"/>
          <p:cNvSpPr/>
          <p:nvPr/>
        </p:nvSpPr>
        <p:spPr>
          <a:xfrm>
            <a:off x="1309928" y="3649588"/>
            <a:ext cx="33843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Train as a priest </a:t>
            </a:r>
            <a:endParaRPr lang="ko-KR" altLang="en-US" dirty="0"/>
          </a:p>
        </p:txBody>
      </p:sp>
      <p:sp>
        <p:nvSpPr>
          <p:cNvPr id="12" name="직사각형 11"/>
          <p:cNvSpPr/>
          <p:nvPr/>
        </p:nvSpPr>
        <p:spPr>
          <a:xfrm>
            <a:off x="4694304" y="3649588"/>
            <a:ext cx="4392488" cy="4320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Training, education</a:t>
            </a:r>
            <a:endParaRPr lang="ko-KR" altLang="en-US" dirty="0"/>
          </a:p>
        </p:txBody>
      </p:sp>
      <p:sp>
        <p:nvSpPr>
          <p:cNvPr id="13" name="직사각형 12"/>
          <p:cNvSpPr/>
          <p:nvPr/>
        </p:nvSpPr>
        <p:spPr>
          <a:xfrm>
            <a:off x="1302664" y="4297660"/>
            <a:ext cx="33843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Legends about Patrick </a:t>
            </a:r>
            <a:endParaRPr lang="ko-KR" altLang="en-US" dirty="0"/>
          </a:p>
        </p:txBody>
      </p:sp>
      <p:sp>
        <p:nvSpPr>
          <p:cNvPr id="14" name="직사각형 13"/>
          <p:cNvSpPr/>
          <p:nvPr/>
        </p:nvSpPr>
        <p:spPr>
          <a:xfrm>
            <a:off x="4687040" y="4297660"/>
            <a:ext cx="4392488" cy="4320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Stories</a:t>
            </a:r>
            <a:endParaRPr lang="ko-KR" altLang="en-US" dirty="0"/>
          </a:p>
        </p:txBody>
      </p:sp>
      <p:sp>
        <p:nvSpPr>
          <p:cNvPr id="15" name="직사각형 14"/>
          <p:cNvSpPr/>
          <p:nvPr/>
        </p:nvSpPr>
        <p:spPr>
          <a:xfrm>
            <a:off x="1270415" y="4858304"/>
            <a:ext cx="33843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The date of his death</a:t>
            </a:r>
            <a:endParaRPr lang="ko-KR" altLang="en-US" dirty="0"/>
          </a:p>
        </p:txBody>
      </p:sp>
      <p:sp>
        <p:nvSpPr>
          <p:cNvPr id="16" name="직사각형 15"/>
          <p:cNvSpPr/>
          <p:nvPr/>
        </p:nvSpPr>
        <p:spPr>
          <a:xfrm>
            <a:off x="4654791" y="4858304"/>
            <a:ext cx="4392488" cy="4320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When he died</a:t>
            </a:r>
            <a:endParaRPr lang="ko-KR" altLang="en-US" dirty="0"/>
          </a:p>
        </p:txBody>
      </p:sp>
    </p:spTree>
    <p:extLst>
      <p:ext uri="{BB962C8B-B14F-4D97-AF65-F5344CB8AC3E}">
        <p14:creationId xmlns:p14="http://schemas.microsoft.com/office/powerpoint/2010/main" val="107952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228866"/>
            <a:ext cx="5220072" cy="1692530"/>
          </a:xfrm>
        </p:spPr>
        <p:txBody>
          <a:bodyPr>
            <a:normAutofit/>
          </a:bodyPr>
          <a:lstStyle/>
          <a:p>
            <a:r>
              <a:rPr lang="en-US" altLang="ko-KR" dirty="0" smtClean="0"/>
              <a:t>When is St. Patrick's Day? </a:t>
            </a:r>
            <a:endParaRPr lang="ko-KR" altLang="en-US" dirty="0"/>
          </a:p>
        </p:txBody>
      </p:sp>
      <p:sp>
        <p:nvSpPr>
          <p:cNvPr id="3" name="내용 개체 틀 2"/>
          <p:cNvSpPr>
            <a:spLocks noGrp="1"/>
          </p:cNvSpPr>
          <p:nvPr>
            <p:ph idx="1"/>
          </p:nvPr>
        </p:nvSpPr>
        <p:spPr>
          <a:xfrm>
            <a:off x="457200" y="2497461"/>
            <a:ext cx="4474840" cy="2607676"/>
          </a:xfrm>
        </p:spPr>
        <p:txBody>
          <a:bodyPr/>
          <a:lstStyle/>
          <a:p>
            <a:r>
              <a:rPr lang="en-US" altLang="ko-KR" dirty="0" smtClean="0"/>
              <a:t>St. Patrick's Day is </a:t>
            </a:r>
            <a:r>
              <a:rPr lang="en-US" altLang="ko-KR" b="1" dirty="0" smtClean="0"/>
              <a:t>on </a:t>
            </a:r>
            <a:r>
              <a:rPr lang="en-US" altLang="ko-KR" dirty="0" smtClean="0"/>
              <a:t>March 17</a:t>
            </a:r>
            <a:r>
              <a:rPr lang="en-US" altLang="ko-KR" baseline="30000" dirty="0" smtClean="0"/>
              <a:t>th</a:t>
            </a:r>
            <a:r>
              <a:rPr lang="en-US" altLang="ko-KR" dirty="0" smtClean="0"/>
              <a:t>.  </a:t>
            </a:r>
          </a:p>
          <a:p>
            <a:endParaRPr lang="en-US" altLang="ko-KR" dirty="0"/>
          </a:p>
          <a:p>
            <a:endParaRPr lang="ko-KR" altLang="en-US" dirty="0"/>
          </a:p>
        </p:txBody>
      </p:sp>
      <p:pic>
        <p:nvPicPr>
          <p:cNvPr id="16389" name="Picture 5" descr="Image result for st.patricks day fl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588"/>
            <a:ext cx="3923928" cy="5713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98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Dates and Times </a:t>
            </a:r>
            <a:endParaRPr lang="ko-KR" altLang="en-US" dirty="0"/>
          </a:p>
        </p:txBody>
      </p:sp>
      <p:sp>
        <p:nvSpPr>
          <p:cNvPr id="3" name="내용 개체 틀 2"/>
          <p:cNvSpPr>
            <a:spLocks noGrp="1"/>
          </p:cNvSpPr>
          <p:nvPr>
            <p:ph idx="1"/>
          </p:nvPr>
        </p:nvSpPr>
        <p:spPr>
          <a:xfrm>
            <a:off x="1331640" y="2065411"/>
            <a:ext cx="7355160" cy="3039725"/>
          </a:xfrm>
        </p:spPr>
        <p:txBody>
          <a:bodyPr/>
          <a:lstStyle/>
          <a:p>
            <a:r>
              <a:rPr lang="en-US" altLang="ko-KR" dirty="0" smtClean="0"/>
              <a:t>On, at, in… </a:t>
            </a:r>
            <a:endParaRPr lang="ko-KR" altLang="en-US" dirty="0"/>
          </a:p>
        </p:txBody>
      </p:sp>
      <p:pic>
        <p:nvPicPr>
          <p:cNvPr id="18435" name="Picture 3"/>
          <p:cNvPicPr>
            <a:picLocks noChangeAspect="1" noChangeArrowheads="1"/>
          </p:cNvPicPr>
          <p:nvPr/>
        </p:nvPicPr>
        <p:blipFill>
          <a:blip r:embed="rId2">
            <a:clrChange>
              <a:clrFrom>
                <a:srgbClr val="EFE4B0"/>
              </a:clrFrom>
              <a:clrTo>
                <a:srgbClr val="EFE4B0">
                  <a:alpha val="0"/>
                </a:srgbClr>
              </a:clrTo>
            </a:clrChange>
            <a:extLst>
              <a:ext uri="{28A0092B-C50C-407E-A947-70E740481C1C}">
                <a14:useLocalDpi xmlns:a14="http://schemas.microsoft.com/office/drawing/2010/main" val="0"/>
              </a:ext>
            </a:extLst>
          </a:blip>
          <a:srcRect/>
          <a:stretch>
            <a:fillRect/>
          </a:stretch>
        </p:blipFill>
        <p:spPr bwMode="auto">
          <a:xfrm>
            <a:off x="-1" y="3496610"/>
            <a:ext cx="9180513" cy="2253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86350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Years</a:t>
            </a:r>
            <a:endParaRPr lang="ko-KR" altLang="en-US" dirty="0"/>
          </a:p>
        </p:txBody>
      </p:sp>
      <p:sp>
        <p:nvSpPr>
          <p:cNvPr id="3" name="내용 개체 틀 2"/>
          <p:cNvSpPr>
            <a:spLocks noGrp="1"/>
          </p:cNvSpPr>
          <p:nvPr>
            <p:ph idx="1"/>
          </p:nvPr>
        </p:nvSpPr>
        <p:spPr>
          <a:xfrm>
            <a:off x="611560" y="1333501"/>
            <a:ext cx="8075240" cy="3771636"/>
          </a:xfrm>
        </p:spPr>
        <p:txBody>
          <a:bodyPr>
            <a:normAutofit fontScale="92500" lnSpcReduction="20000"/>
          </a:bodyPr>
          <a:lstStyle/>
          <a:p>
            <a:r>
              <a:rPr lang="en-US" altLang="ko-KR" b="1" dirty="0" smtClean="0"/>
              <a:t>In</a:t>
            </a:r>
            <a:r>
              <a:rPr lang="en-US" altLang="ko-KR" dirty="0" smtClean="0"/>
              <a:t> 1983, I was born.  </a:t>
            </a:r>
          </a:p>
          <a:p>
            <a:endParaRPr lang="en-US" altLang="ko-KR" dirty="0" smtClean="0"/>
          </a:p>
          <a:p>
            <a:r>
              <a:rPr lang="en-US" altLang="ko-KR" dirty="0" smtClean="0"/>
              <a:t>Donald Trump became president </a:t>
            </a:r>
            <a:r>
              <a:rPr lang="en-US" altLang="ko-KR" b="1" dirty="0" smtClean="0"/>
              <a:t>in</a:t>
            </a:r>
            <a:r>
              <a:rPr lang="en-US" altLang="ko-KR" dirty="0" smtClean="0"/>
              <a:t> 2017.  </a:t>
            </a:r>
          </a:p>
          <a:p>
            <a:endParaRPr lang="en-US" altLang="ko-KR" dirty="0"/>
          </a:p>
          <a:p>
            <a:r>
              <a:rPr lang="en-US" altLang="ko-KR" dirty="0" smtClean="0"/>
              <a:t>Leonardo </a:t>
            </a:r>
            <a:r>
              <a:rPr lang="en-US" altLang="ko-KR" dirty="0" err="1" smtClean="0"/>
              <a:t>DaVinci</a:t>
            </a:r>
            <a:r>
              <a:rPr lang="en-US" altLang="ko-KR" dirty="0" smtClean="0"/>
              <a:t> started painting the Mona Lisa </a:t>
            </a:r>
            <a:r>
              <a:rPr lang="en-US" altLang="ko-KR" b="1" dirty="0" smtClean="0"/>
              <a:t>in</a:t>
            </a:r>
            <a:r>
              <a:rPr lang="en-US" altLang="ko-KR" dirty="0" smtClean="0"/>
              <a:t> 1503.  </a:t>
            </a:r>
          </a:p>
          <a:p>
            <a:endParaRPr lang="en-US" altLang="ko-KR" dirty="0"/>
          </a:p>
          <a:p>
            <a:r>
              <a:rPr lang="en-US" altLang="ko-KR" dirty="0" smtClean="0"/>
              <a:t> The first i-Phone was released </a:t>
            </a:r>
            <a:r>
              <a:rPr lang="en-US" altLang="ko-KR" b="1" dirty="0" smtClean="0"/>
              <a:t>in</a:t>
            </a:r>
            <a:r>
              <a:rPr lang="en-US" altLang="ko-KR" dirty="0" smtClean="0"/>
              <a:t> 2007.  </a:t>
            </a:r>
            <a:endParaRPr lang="ko-KR" altLang="en-US" dirty="0"/>
          </a:p>
        </p:txBody>
      </p:sp>
      <p:pic>
        <p:nvPicPr>
          <p:cNvPr id="19459" name="Picture 3"/>
          <p:cNvPicPr>
            <a:picLocks noChangeAspect="1" noChangeArrowheads="1"/>
          </p:cNvPicPr>
          <p:nvPr/>
        </p:nvPicPr>
        <p:blipFill>
          <a:blip r:embed="rId2">
            <a:clrChange>
              <a:clrFrom>
                <a:srgbClr val="EFE4B0"/>
              </a:clrFrom>
              <a:clrTo>
                <a:srgbClr val="EFE4B0">
                  <a:alpha val="0"/>
                </a:srgbClr>
              </a:clrTo>
            </a:clrChange>
            <a:extLst>
              <a:ext uri="{28A0092B-C50C-407E-A947-70E740481C1C}">
                <a14:useLocalDpi xmlns:a14="http://schemas.microsoft.com/office/drawing/2010/main" val="0"/>
              </a:ext>
            </a:extLst>
          </a:blip>
          <a:srcRect/>
          <a:stretch>
            <a:fillRect/>
          </a:stretch>
        </p:blipFill>
        <p:spPr bwMode="auto">
          <a:xfrm>
            <a:off x="6876256" y="409228"/>
            <a:ext cx="1608458" cy="182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descr="Image result for mona lis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3001516"/>
            <a:ext cx="936104" cy="1368574"/>
          </a:xfrm>
          <a:prstGeom prst="rect">
            <a:avLst/>
          </a:prstGeom>
          <a:noFill/>
          <a:extLst>
            <a:ext uri="{909E8E84-426E-40DD-AFC4-6F175D3DCCD1}">
              <a14:hiddenFill xmlns:a14="http://schemas.microsoft.com/office/drawing/2010/main">
                <a:solidFill>
                  <a:srgbClr val="FFFFFF"/>
                </a:solidFill>
              </a14:hiddenFill>
            </a:ext>
          </a:extLst>
        </p:spPr>
      </p:pic>
      <p:pic>
        <p:nvPicPr>
          <p:cNvPr id="19463" name="Picture 7" descr="Image result for iphon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5551" y="4559324"/>
            <a:ext cx="1379307" cy="1034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2847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Years</a:t>
            </a:r>
            <a:endParaRPr lang="ko-KR" altLang="en-US" dirty="0"/>
          </a:p>
        </p:txBody>
      </p:sp>
      <p:sp>
        <p:nvSpPr>
          <p:cNvPr id="3" name="내용 개체 틀 2"/>
          <p:cNvSpPr>
            <a:spLocks noGrp="1"/>
          </p:cNvSpPr>
          <p:nvPr>
            <p:ph idx="1"/>
          </p:nvPr>
        </p:nvSpPr>
        <p:spPr/>
        <p:txBody>
          <a:bodyPr>
            <a:normAutofit lnSpcReduction="10000"/>
          </a:bodyPr>
          <a:lstStyle/>
          <a:p>
            <a:r>
              <a:rPr lang="en-US" altLang="ko-KR" dirty="0" smtClean="0"/>
              <a:t>1983 =</a:t>
            </a:r>
          </a:p>
          <a:p>
            <a:endParaRPr lang="en-US" altLang="ko-KR" dirty="0" smtClean="0"/>
          </a:p>
          <a:p>
            <a:r>
              <a:rPr lang="en-US" altLang="ko-KR" dirty="0" smtClean="0"/>
              <a:t>2017 =</a:t>
            </a:r>
            <a:endParaRPr lang="en-US" altLang="ko-KR" dirty="0"/>
          </a:p>
          <a:p>
            <a:endParaRPr lang="en-US" altLang="ko-KR" dirty="0"/>
          </a:p>
          <a:p>
            <a:r>
              <a:rPr lang="en-US" altLang="ko-KR" dirty="0" smtClean="0"/>
              <a:t>1503 =</a:t>
            </a:r>
          </a:p>
          <a:p>
            <a:endParaRPr lang="en-US" altLang="ko-KR" dirty="0"/>
          </a:p>
          <a:p>
            <a:r>
              <a:rPr lang="en-US" altLang="ko-KR" dirty="0" smtClean="0"/>
              <a:t>2007 =</a:t>
            </a:r>
            <a:endParaRPr lang="ko-KR" altLang="en-US" dirty="0"/>
          </a:p>
        </p:txBody>
      </p:sp>
      <p:sp>
        <p:nvSpPr>
          <p:cNvPr id="4" name="내용 개체 틀 2"/>
          <p:cNvSpPr txBox="1">
            <a:spLocks/>
          </p:cNvSpPr>
          <p:nvPr/>
        </p:nvSpPr>
        <p:spPr>
          <a:xfrm>
            <a:off x="2195736" y="1345332"/>
            <a:ext cx="8229600" cy="3771636"/>
          </a:xfrm>
          <a:prstGeom prst="rect">
            <a:avLst/>
          </a:prstGeom>
        </p:spPr>
        <p:txBody>
          <a:bodyPr vert="horz" lIns="91440" tIns="45720" rIns="91440" bIns="45720" rtlCol="0">
            <a:normAutofit lnSpcReduction="10000"/>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ko-KR" dirty="0" smtClean="0">
                <a:solidFill>
                  <a:schemeClr val="tx2">
                    <a:lumMod val="50000"/>
                  </a:schemeClr>
                </a:solidFill>
              </a:rPr>
              <a:t>nineteen eighty-three. </a:t>
            </a:r>
          </a:p>
          <a:p>
            <a:pPr marL="0" indent="0">
              <a:buNone/>
            </a:pPr>
            <a:endParaRPr lang="en-US" altLang="ko-KR" dirty="0" smtClean="0">
              <a:solidFill>
                <a:schemeClr val="tx2">
                  <a:lumMod val="50000"/>
                </a:schemeClr>
              </a:solidFill>
            </a:endParaRPr>
          </a:p>
          <a:p>
            <a:pPr marL="0" indent="0">
              <a:buNone/>
            </a:pPr>
            <a:r>
              <a:rPr lang="en-US" altLang="ko-KR" dirty="0" smtClean="0">
                <a:solidFill>
                  <a:schemeClr val="tx2">
                    <a:lumMod val="50000"/>
                  </a:schemeClr>
                </a:solidFill>
              </a:rPr>
              <a:t>Twenty seventeen.  </a:t>
            </a:r>
          </a:p>
          <a:p>
            <a:pPr marL="0" indent="0">
              <a:buNone/>
            </a:pPr>
            <a:endParaRPr lang="en-US" altLang="ko-KR" dirty="0" smtClean="0">
              <a:solidFill>
                <a:schemeClr val="tx2">
                  <a:lumMod val="50000"/>
                </a:schemeClr>
              </a:solidFill>
            </a:endParaRPr>
          </a:p>
          <a:p>
            <a:pPr marL="0" indent="0">
              <a:buNone/>
            </a:pPr>
            <a:r>
              <a:rPr lang="en-US" altLang="ko-KR" dirty="0" smtClean="0">
                <a:solidFill>
                  <a:schemeClr val="tx2">
                    <a:lumMod val="50000"/>
                  </a:schemeClr>
                </a:solidFill>
              </a:rPr>
              <a:t>fifteen “O” three.  </a:t>
            </a:r>
          </a:p>
          <a:p>
            <a:pPr marL="0" indent="0">
              <a:buNone/>
            </a:pPr>
            <a:endParaRPr lang="en-US" altLang="ko-KR" dirty="0" smtClean="0">
              <a:solidFill>
                <a:schemeClr val="tx2">
                  <a:lumMod val="50000"/>
                </a:schemeClr>
              </a:solidFill>
            </a:endParaRPr>
          </a:p>
          <a:p>
            <a:pPr marL="0" indent="0">
              <a:buNone/>
            </a:pPr>
            <a:r>
              <a:rPr lang="en-US" altLang="ko-KR" dirty="0" smtClean="0">
                <a:solidFill>
                  <a:schemeClr val="tx2">
                    <a:lumMod val="50000"/>
                  </a:schemeClr>
                </a:solidFill>
              </a:rPr>
              <a:t>two thousand and seven.  </a:t>
            </a:r>
            <a:endParaRPr lang="ko-KR" altLang="en-US" dirty="0">
              <a:solidFill>
                <a:schemeClr val="tx2">
                  <a:lumMod val="50000"/>
                </a:schemeClr>
              </a:solidFill>
            </a:endParaRPr>
          </a:p>
        </p:txBody>
      </p:sp>
    </p:spTree>
    <p:extLst>
      <p:ext uri="{BB962C8B-B14F-4D97-AF65-F5344CB8AC3E}">
        <p14:creationId xmlns:p14="http://schemas.microsoft.com/office/powerpoint/2010/main" val="210479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Years </a:t>
            </a:r>
            <a:endParaRPr lang="ko-KR" altLang="en-US"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147293"/>
            <a:ext cx="9180512" cy="480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90949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b="1" dirty="0" smtClean="0"/>
              <a:t>Where is it from?  </a:t>
            </a:r>
            <a:endParaRPr lang="ko-KR" altLang="en-US" b="1" dirty="0"/>
          </a:p>
        </p:txBody>
      </p:sp>
      <p:pic>
        <p:nvPicPr>
          <p:cNvPr id="3074" name="Picture 2" descr="Image result for everybody is iri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408" y="1489348"/>
            <a:ext cx="6810375" cy="2924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제목 1"/>
          <p:cNvSpPr txBox="1">
            <a:spLocks/>
          </p:cNvSpPr>
          <p:nvPr/>
        </p:nvSpPr>
        <p:spPr>
          <a:xfrm>
            <a:off x="467544" y="4585692"/>
            <a:ext cx="8229600" cy="952500"/>
          </a:xfrm>
          <a:prstGeom prst="rect">
            <a:avLst/>
          </a:prstGeom>
        </p:spPr>
        <p:txBody>
          <a:bodyPr vert="horz" lIns="91440" tIns="45720" rIns="91440" bIns="45720" rtlCol="0" anchor="ctr">
            <a:norm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altLang="ko-KR" b="1" dirty="0" smtClean="0">
                <a:solidFill>
                  <a:schemeClr val="accent3">
                    <a:lumMod val="50000"/>
                  </a:schemeClr>
                </a:solidFill>
              </a:rPr>
              <a:t>Irish = Ireland </a:t>
            </a:r>
            <a:endParaRPr lang="ko-KR" altLang="en-US" b="1" dirty="0">
              <a:solidFill>
                <a:schemeClr val="accent3">
                  <a:lumMod val="50000"/>
                </a:schemeClr>
              </a:solidFill>
            </a:endParaRPr>
          </a:p>
        </p:txBody>
      </p:sp>
    </p:spTree>
    <p:extLst>
      <p:ext uri="{BB962C8B-B14F-4D97-AF65-F5344CB8AC3E}">
        <p14:creationId xmlns:p14="http://schemas.microsoft.com/office/powerpoint/2010/main" val="324243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5122" name="Picture 2" descr="Image result for 17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7220"/>
            <a:ext cx="9210718" cy="5181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5479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7170" name="Picture 2" descr="Image result for 16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0" y="193204"/>
            <a:ext cx="9289032" cy="5225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3997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6146" name="Picture 2" descr="Image result for 2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568" y="-9016"/>
            <a:ext cx="10174742" cy="5723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743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u="sng" dirty="0" smtClean="0"/>
              <a:t>Months </a:t>
            </a:r>
            <a:endParaRPr lang="ko-KR" altLang="en-US" u="sng" dirty="0"/>
          </a:p>
        </p:txBody>
      </p:sp>
      <p:sp>
        <p:nvSpPr>
          <p:cNvPr id="3" name="내용 개체 틀 2"/>
          <p:cNvSpPr>
            <a:spLocks noGrp="1"/>
          </p:cNvSpPr>
          <p:nvPr>
            <p:ph idx="1"/>
          </p:nvPr>
        </p:nvSpPr>
        <p:spPr/>
        <p:txBody>
          <a:bodyPr>
            <a:normAutofit fontScale="92500" lnSpcReduction="10000"/>
          </a:bodyPr>
          <a:lstStyle/>
          <a:p>
            <a:r>
              <a:rPr lang="en-US" altLang="ko-KR" dirty="0" smtClean="0"/>
              <a:t>The </a:t>
            </a:r>
            <a:r>
              <a:rPr lang="en-US" altLang="ko-KR" dirty="0" err="1" smtClean="0"/>
              <a:t>Pyeongchang</a:t>
            </a:r>
            <a:r>
              <a:rPr lang="en-US" altLang="ko-KR" dirty="0" smtClean="0"/>
              <a:t> Olympics were held </a:t>
            </a:r>
            <a:r>
              <a:rPr lang="en-US" altLang="ko-KR" b="1" dirty="0" smtClean="0"/>
              <a:t>in</a:t>
            </a:r>
            <a:r>
              <a:rPr lang="en-US" altLang="ko-KR" dirty="0" smtClean="0"/>
              <a:t> </a:t>
            </a:r>
            <a:r>
              <a:rPr lang="en-US" altLang="ko-KR" u="sng" dirty="0" smtClean="0"/>
              <a:t>February</a:t>
            </a:r>
            <a:r>
              <a:rPr lang="en-US" altLang="ko-KR" dirty="0" smtClean="0"/>
              <a:t>.  </a:t>
            </a:r>
          </a:p>
          <a:p>
            <a:endParaRPr lang="en-US" altLang="ko-KR" dirty="0" smtClean="0"/>
          </a:p>
          <a:p>
            <a:r>
              <a:rPr lang="en-US" altLang="ko-KR" dirty="0" smtClean="0"/>
              <a:t>The next Star Wars movie will be released </a:t>
            </a:r>
            <a:r>
              <a:rPr lang="en-US" altLang="ko-KR" b="1" dirty="0" smtClean="0"/>
              <a:t>in</a:t>
            </a:r>
            <a:r>
              <a:rPr lang="en-US" altLang="ko-KR" dirty="0" smtClean="0"/>
              <a:t> </a:t>
            </a:r>
            <a:r>
              <a:rPr lang="en-US" altLang="ko-KR" u="sng" dirty="0" smtClean="0"/>
              <a:t>May</a:t>
            </a:r>
            <a:r>
              <a:rPr lang="en-US" altLang="ko-KR" dirty="0" smtClean="0"/>
              <a:t>.  </a:t>
            </a:r>
          </a:p>
          <a:p>
            <a:endParaRPr lang="en-US" altLang="ko-KR" dirty="0"/>
          </a:p>
          <a:p>
            <a:r>
              <a:rPr lang="en-US" altLang="ko-KR" dirty="0" smtClean="0"/>
              <a:t>The Korean Armistice Agreement </a:t>
            </a:r>
            <a:br>
              <a:rPr lang="en-US" altLang="ko-KR" dirty="0" smtClean="0"/>
            </a:br>
            <a:r>
              <a:rPr lang="en-US" altLang="ko-KR" dirty="0" smtClean="0"/>
              <a:t>(</a:t>
            </a:r>
            <a:r>
              <a:rPr lang="ko-KR" altLang="en-US" dirty="0" smtClean="0"/>
              <a:t>한국휴전협정</a:t>
            </a:r>
            <a:r>
              <a:rPr lang="en-US" altLang="ko-KR" dirty="0"/>
              <a:t>) </a:t>
            </a:r>
            <a:r>
              <a:rPr lang="en-US" altLang="ko-KR" dirty="0" smtClean="0"/>
              <a:t>was signed </a:t>
            </a:r>
            <a:r>
              <a:rPr lang="en-US" altLang="ko-KR" b="1" dirty="0" smtClean="0"/>
              <a:t>in</a:t>
            </a:r>
            <a:r>
              <a:rPr lang="en-US" altLang="ko-KR" dirty="0" smtClean="0"/>
              <a:t> </a:t>
            </a:r>
            <a:r>
              <a:rPr lang="en-US" altLang="ko-KR" u="sng" dirty="0" smtClean="0"/>
              <a:t>July</a:t>
            </a:r>
            <a:r>
              <a:rPr lang="en-US" altLang="ko-KR" dirty="0" smtClean="0"/>
              <a:t>, 1953.  </a:t>
            </a:r>
            <a:endParaRPr lang="ko-KR" altLang="en-US" dirty="0"/>
          </a:p>
        </p:txBody>
      </p:sp>
      <p:pic>
        <p:nvPicPr>
          <p:cNvPr id="21507"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2040" y="1921396"/>
            <a:ext cx="1450855" cy="676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6"/>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3891" y="3289548"/>
            <a:ext cx="1584176" cy="6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2" name="Picture 8" descr="Image result for north and south kore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4408" y="4513684"/>
            <a:ext cx="648072" cy="1063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8676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Day</a:t>
            </a:r>
            <a:endParaRPr lang="ko-KR" altLang="en-US" dirty="0"/>
          </a:p>
        </p:txBody>
      </p:sp>
      <p:sp>
        <p:nvSpPr>
          <p:cNvPr id="3" name="내용 개체 틀 2"/>
          <p:cNvSpPr>
            <a:spLocks noGrp="1"/>
          </p:cNvSpPr>
          <p:nvPr>
            <p:ph idx="1"/>
          </p:nvPr>
        </p:nvSpPr>
        <p:spPr/>
        <p:txBody>
          <a:bodyPr>
            <a:normAutofit fontScale="92500"/>
          </a:bodyPr>
          <a:lstStyle/>
          <a:p>
            <a:r>
              <a:rPr lang="en-US" altLang="ko-KR" b="1" dirty="0" smtClean="0"/>
              <a:t>On</a:t>
            </a:r>
            <a:r>
              <a:rPr lang="en-US" altLang="ko-KR" dirty="0" smtClean="0"/>
              <a:t> December </a:t>
            </a:r>
            <a:r>
              <a:rPr lang="en-US" altLang="ko-KR" u="sng" dirty="0" smtClean="0"/>
              <a:t>25</a:t>
            </a:r>
            <a:r>
              <a:rPr lang="en-US" altLang="ko-KR" u="sng" baseline="30000" dirty="0" smtClean="0"/>
              <a:t>th</a:t>
            </a:r>
            <a:r>
              <a:rPr lang="en-US" altLang="ko-KR" dirty="0" smtClean="0"/>
              <a:t>, we celebrate Christmas. </a:t>
            </a:r>
          </a:p>
          <a:p>
            <a:endParaRPr lang="en-US" altLang="ko-KR" dirty="0"/>
          </a:p>
          <a:p>
            <a:r>
              <a:rPr lang="en-US" altLang="ko-KR" dirty="0" smtClean="0"/>
              <a:t>Isaac Newton was born </a:t>
            </a:r>
            <a:r>
              <a:rPr lang="en-US" altLang="ko-KR" b="1" dirty="0" smtClean="0"/>
              <a:t>on</a:t>
            </a:r>
            <a:r>
              <a:rPr lang="en-US" altLang="ko-KR" dirty="0" smtClean="0"/>
              <a:t> January</a:t>
            </a:r>
            <a:r>
              <a:rPr lang="en-US" altLang="ko-KR" u="sng" dirty="0" smtClean="0"/>
              <a:t> 14</a:t>
            </a:r>
            <a:r>
              <a:rPr lang="en-US" altLang="ko-KR" u="sng" baseline="30000" dirty="0" smtClean="0"/>
              <a:t>th</a:t>
            </a:r>
            <a:r>
              <a:rPr lang="en-US" altLang="ko-KR" dirty="0" smtClean="0"/>
              <a:t>, 1643.  </a:t>
            </a:r>
          </a:p>
          <a:p>
            <a:endParaRPr lang="en-US" altLang="ko-KR" dirty="0"/>
          </a:p>
          <a:p>
            <a:r>
              <a:rPr lang="en-US" altLang="ko-KR" dirty="0" smtClean="0"/>
              <a:t>The official end to World War 2 was </a:t>
            </a:r>
            <a:r>
              <a:rPr lang="en-US" altLang="ko-KR" b="1" dirty="0" smtClean="0"/>
              <a:t>on</a:t>
            </a:r>
            <a:r>
              <a:rPr lang="en-US" altLang="ko-KR" dirty="0" smtClean="0"/>
              <a:t> September </a:t>
            </a:r>
            <a:r>
              <a:rPr lang="en-US" altLang="ko-KR" u="sng" dirty="0" smtClean="0"/>
              <a:t>2</a:t>
            </a:r>
            <a:r>
              <a:rPr lang="en-US" altLang="ko-KR" u="sng" baseline="30000" dirty="0" smtClean="0"/>
              <a:t>nd</a:t>
            </a:r>
            <a:r>
              <a:rPr lang="en-US" altLang="ko-KR" dirty="0" smtClean="0"/>
              <a:t>, 1945.  </a:t>
            </a:r>
            <a:endParaRPr lang="ko-KR" altLang="en-US" dirty="0"/>
          </a:p>
        </p:txBody>
      </p:sp>
      <p:pic>
        <p:nvPicPr>
          <p:cNvPr id="22530" name="Picture 2" descr="Image result for holly p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3608" y="193204"/>
            <a:ext cx="1970584" cy="1090390"/>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Image result for newt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2209428"/>
            <a:ext cx="2047156" cy="2047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6905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Time </a:t>
            </a:r>
            <a:endParaRPr lang="ko-KR" altLang="en-US" dirty="0"/>
          </a:p>
        </p:txBody>
      </p:sp>
      <p:sp>
        <p:nvSpPr>
          <p:cNvPr id="3" name="내용 개체 틀 2"/>
          <p:cNvSpPr>
            <a:spLocks noGrp="1"/>
          </p:cNvSpPr>
          <p:nvPr>
            <p:ph idx="1"/>
          </p:nvPr>
        </p:nvSpPr>
        <p:spPr>
          <a:xfrm>
            <a:off x="755576" y="1333501"/>
            <a:ext cx="7931224" cy="3771636"/>
          </a:xfrm>
        </p:spPr>
        <p:txBody>
          <a:bodyPr>
            <a:normAutofit lnSpcReduction="10000"/>
          </a:bodyPr>
          <a:lstStyle/>
          <a:p>
            <a:r>
              <a:rPr lang="en-US" altLang="ko-KR" dirty="0" smtClean="0"/>
              <a:t>We will meet for lunch </a:t>
            </a:r>
            <a:r>
              <a:rPr lang="en-US" altLang="ko-KR" b="1" dirty="0" smtClean="0"/>
              <a:t>at</a:t>
            </a:r>
            <a:r>
              <a:rPr lang="en-US" altLang="ko-KR" dirty="0" smtClean="0"/>
              <a:t> </a:t>
            </a:r>
            <a:r>
              <a:rPr lang="en-US" altLang="ko-KR" u="sng" dirty="0" smtClean="0"/>
              <a:t>11:30</a:t>
            </a:r>
            <a:r>
              <a:rPr lang="en-US" altLang="ko-KR" dirty="0" smtClean="0"/>
              <a:t>.  </a:t>
            </a:r>
          </a:p>
          <a:p>
            <a:endParaRPr lang="en-US" altLang="ko-KR" dirty="0"/>
          </a:p>
          <a:p>
            <a:r>
              <a:rPr lang="en-US" altLang="ko-KR" dirty="0" smtClean="0"/>
              <a:t>Remember, you need to wake up </a:t>
            </a:r>
            <a:r>
              <a:rPr lang="en-US" altLang="ko-KR" b="1" dirty="0" smtClean="0"/>
              <a:t>at</a:t>
            </a:r>
            <a:r>
              <a:rPr lang="en-US" altLang="ko-KR" dirty="0" smtClean="0"/>
              <a:t> </a:t>
            </a:r>
            <a:r>
              <a:rPr lang="en-US" altLang="ko-KR" u="sng" dirty="0" smtClean="0"/>
              <a:t>7am</a:t>
            </a:r>
            <a:r>
              <a:rPr lang="en-US" altLang="ko-KR" dirty="0" smtClean="0"/>
              <a:t>. </a:t>
            </a:r>
          </a:p>
          <a:p>
            <a:endParaRPr lang="en-US" altLang="ko-KR" dirty="0"/>
          </a:p>
          <a:p>
            <a:r>
              <a:rPr lang="en-US" altLang="ko-KR" dirty="0" smtClean="0"/>
              <a:t>World War 1 ended </a:t>
            </a:r>
            <a:r>
              <a:rPr lang="en-US" altLang="ko-KR" i="1" dirty="0" smtClean="0"/>
              <a:t>on November 11</a:t>
            </a:r>
            <a:r>
              <a:rPr lang="en-US" altLang="ko-KR" i="1" baseline="30000" dirty="0" smtClean="0"/>
              <a:t>th</a:t>
            </a:r>
            <a:r>
              <a:rPr lang="en-US" altLang="ko-KR" dirty="0" smtClean="0"/>
              <a:t>, 1918 </a:t>
            </a:r>
            <a:r>
              <a:rPr lang="en-US" altLang="ko-KR" b="1" dirty="0" smtClean="0"/>
              <a:t>at</a:t>
            </a:r>
            <a:r>
              <a:rPr lang="en-US" altLang="ko-KR" dirty="0" smtClean="0"/>
              <a:t> </a:t>
            </a:r>
            <a:r>
              <a:rPr lang="en-US" altLang="ko-KR" u="sng" dirty="0" smtClean="0"/>
              <a:t>11am</a:t>
            </a:r>
            <a:r>
              <a:rPr lang="en-US" altLang="ko-KR" dirty="0" smtClean="0"/>
              <a:t>.  </a:t>
            </a:r>
            <a:endParaRPr lang="ko-KR" altLang="en-US" dirty="0"/>
          </a:p>
        </p:txBody>
      </p:sp>
      <p:pic>
        <p:nvPicPr>
          <p:cNvPr id="23554" name="Picture 2" descr="Image result for lunch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092280" y="121196"/>
            <a:ext cx="1959174" cy="1598686"/>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Image result for alarm clock 7 a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56" y="2569468"/>
            <a:ext cx="1135274" cy="13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9264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When did I make this </a:t>
            </a:r>
            <a:r>
              <a:rPr lang="en-US" altLang="ko-KR" dirty="0" err="1" smtClean="0"/>
              <a:t>ppt</a:t>
            </a:r>
            <a:r>
              <a:rPr lang="en-US" altLang="ko-KR" dirty="0" smtClean="0"/>
              <a:t>? </a:t>
            </a:r>
            <a:endParaRPr lang="ko-KR" altLang="en-US" dirty="0"/>
          </a:p>
        </p:txBody>
      </p:sp>
      <p:sp>
        <p:nvSpPr>
          <p:cNvPr id="3" name="내용 개체 틀 2"/>
          <p:cNvSpPr>
            <a:spLocks noGrp="1"/>
          </p:cNvSpPr>
          <p:nvPr>
            <p:ph idx="1"/>
          </p:nvPr>
        </p:nvSpPr>
        <p:spPr>
          <a:xfrm>
            <a:off x="2267744" y="1417340"/>
            <a:ext cx="2232248" cy="3771636"/>
          </a:xfrm>
        </p:spPr>
        <p:txBody>
          <a:bodyPr/>
          <a:lstStyle/>
          <a:p>
            <a:pPr marL="0" indent="0">
              <a:buNone/>
            </a:pPr>
            <a:r>
              <a:rPr lang="en-US" altLang="ko-KR" dirty="0" smtClean="0"/>
              <a:t>   </a:t>
            </a:r>
            <a:r>
              <a:rPr lang="en-US" altLang="ko-KR" dirty="0" smtClean="0">
                <a:solidFill>
                  <a:schemeClr val="tx1">
                    <a:lumMod val="75000"/>
                    <a:lumOff val="25000"/>
                  </a:schemeClr>
                </a:solidFill>
              </a:rPr>
              <a:t>Years = </a:t>
            </a:r>
          </a:p>
          <a:p>
            <a:pPr marL="0" indent="0">
              <a:buNone/>
            </a:pPr>
            <a:r>
              <a:rPr lang="en-US" altLang="ko-KR" dirty="0" smtClean="0">
                <a:solidFill>
                  <a:schemeClr val="tx1">
                    <a:lumMod val="75000"/>
                    <a:lumOff val="25000"/>
                  </a:schemeClr>
                </a:solidFill>
              </a:rPr>
              <a:t>Months = </a:t>
            </a:r>
          </a:p>
          <a:p>
            <a:pPr marL="0" indent="0">
              <a:buNone/>
            </a:pPr>
            <a:r>
              <a:rPr lang="en-US" altLang="ko-KR" dirty="0" smtClean="0">
                <a:solidFill>
                  <a:schemeClr val="tx1">
                    <a:lumMod val="75000"/>
                    <a:lumOff val="25000"/>
                  </a:schemeClr>
                </a:solidFill>
              </a:rPr>
              <a:t>    Days = </a:t>
            </a:r>
          </a:p>
          <a:p>
            <a:pPr marL="0" indent="0">
              <a:buNone/>
            </a:pPr>
            <a:r>
              <a:rPr lang="en-US" altLang="ko-KR" dirty="0" smtClean="0">
                <a:solidFill>
                  <a:schemeClr val="tx1">
                    <a:lumMod val="75000"/>
                    <a:lumOff val="25000"/>
                  </a:schemeClr>
                </a:solidFill>
              </a:rPr>
              <a:t>    Time = </a:t>
            </a:r>
          </a:p>
          <a:p>
            <a:pPr marL="0" indent="0">
              <a:buNone/>
            </a:pPr>
            <a:endParaRPr lang="ko-KR" altLang="en-US" dirty="0"/>
          </a:p>
        </p:txBody>
      </p:sp>
      <p:sp>
        <p:nvSpPr>
          <p:cNvPr id="4" name="내용 개체 틀 2"/>
          <p:cNvSpPr txBox="1">
            <a:spLocks/>
          </p:cNvSpPr>
          <p:nvPr/>
        </p:nvSpPr>
        <p:spPr>
          <a:xfrm>
            <a:off x="4211960" y="1417340"/>
            <a:ext cx="2232248" cy="3771636"/>
          </a:xfrm>
          <a:prstGeom prst="rect">
            <a:avLst/>
          </a:prstGeom>
        </p:spPr>
        <p:txBody>
          <a:bodyPr vert="horz" lIns="91440" tIns="45720" rIns="91440" bIns="45720" rtlCol="0">
            <a:normAutofit/>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ltLang="ko-KR" dirty="0"/>
              <a:t>i</a:t>
            </a:r>
            <a:r>
              <a:rPr lang="en-US" altLang="ko-KR" dirty="0" smtClean="0"/>
              <a:t>n</a:t>
            </a:r>
          </a:p>
          <a:p>
            <a:pPr marL="0" indent="0">
              <a:buFont typeface="Arial" pitchFamily="34" charset="0"/>
              <a:buNone/>
            </a:pPr>
            <a:r>
              <a:rPr lang="en-US" altLang="ko-KR" dirty="0"/>
              <a:t>i</a:t>
            </a:r>
            <a:r>
              <a:rPr lang="en-US" altLang="ko-KR" dirty="0" smtClean="0"/>
              <a:t>n</a:t>
            </a:r>
          </a:p>
          <a:p>
            <a:pPr marL="0" indent="0">
              <a:buFont typeface="Arial" pitchFamily="34" charset="0"/>
              <a:buNone/>
            </a:pPr>
            <a:r>
              <a:rPr lang="en-US" altLang="ko-KR" dirty="0"/>
              <a:t>o</a:t>
            </a:r>
            <a:r>
              <a:rPr lang="en-US" altLang="ko-KR" dirty="0" smtClean="0"/>
              <a:t>n</a:t>
            </a:r>
          </a:p>
          <a:p>
            <a:pPr marL="0" indent="0">
              <a:buFont typeface="Arial" pitchFamily="34" charset="0"/>
              <a:buNone/>
            </a:pPr>
            <a:r>
              <a:rPr lang="en-US" altLang="ko-KR" dirty="0" smtClean="0"/>
              <a:t>at</a:t>
            </a:r>
          </a:p>
        </p:txBody>
      </p:sp>
      <p:pic>
        <p:nvPicPr>
          <p:cNvPr id="5" name="Picture 3"/>
          <p:cNvPicPr>
            <a:picLocks noChangeAspect="1" noChangeArrowheads="1"/>
          </p:cNvPicPr>
          <p:nvPr/>
        </p:nvPicPr>
        <p:blipFill>
          <a:blip r:embed="rId2">
            <a:clrChange>
              <a:clrFrom>
                <a:srgbClr val="EFE4B0"/>
              </a:clrFrom>
              <a:clrTo>
                <a:srgbClr val="EFE4B0">
                  <a:alpha val="0"/>
                </a:srgbClr>
              </a:clrTo>
            </a:clrChange>
            <a:extLst>
              <a:ext uri="{28A0092B-C50C-407E-A947-70E740481C1C}">
                <a14:useLocalDpi xmlns:a14="http://schemas.microsoft.com/office/drawing/2010/main" val="0"/>
              </a:ext>
            </a:extLst>
          </a:blip>
          <a:srcRect/>
          <a:stretch>
            <a:fillRect/>
          </a:stretch>
        </p:blipFill>
        <p:spPr bwMode="auto">
          <a:xfrm>
            <a:off x="-1" y="3496610"/>
            <a:ext cx="9180513" cy="2253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아래쪽 화살표 5"/>
          <p:cNvSpPr/>
          <p:nvPr/>
        </p:nvSpPr>
        <p:spPr>
          <a:xfrm rot="19955350">
            <a:off x="6330999" y="1081402"/>
            <a:ext cx="360040" cy="3349920"/>
          </a:xfrm>
          <a:prstGeom prst="downArrow">
            <a:avLst>
              <a:gd name="adj1" fmla="val 50000"/>
              <a:gd name="adj2" fmla="val 89996"/>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71623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2" presetClass="entr" presetSubtype="1"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up)">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17410" name="Picture 2" descr="Image result for in on 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8" y="481236"/>
            <a:ext cx="9140512" cy="4972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4404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altLang="ko-KR" dirty="0" smtClean="0"/>
              <a:t>When is Valentines day?  </a:t>
            </a:r>
            <a:endParaRPr lang="ko-KR" altLang="en-US" dirty="0"/>
          </a:p>
        </p:txBody>
      </p:sp>
      <p:sp>
        <p:nvSpPr>
          <p:cNvPr id="3" name="부제목 2"/>
          <p:cNvSpPr>
            <a:spLocks noGrp="1"/>
          </p:cNvSpPr>
          <p:nvPr>
            <p:ph type="subTitle" idx="1"/>
          </p:nvPr>
        </p:nvSpPr>
        <p:spPr>
          <a:xfrm>
            <a:off x="1115616" y="3238500"/>
            <a:ext cx="6912768" cy="1460500"/>
          </a:xfrm>
        </p:spPr>
        <p:txBody>
          <a:bodyPr/>
          <a:lstStyle/>
          <a:p>
            <a:r>
              <a:rPr lang="en-US" altLang="ko-KR" dirty="0" smtClean="0"/>
              <a:t>Valentine's day is on February 14</a:t>
            </a:r>
            <a:r>
              <a:rPr lang="en-US" altLang="ko-KR" baseline="30000" dirty="0" smtClean="0"/>
              <a:t>th</a:t>
            </a:r>
            <a:r>
              <a:rPr lang="en-US" altLang="ko-KR" dirty="0" smtClean="0"/>
              <a:t>.  </a:t>
            </a:r>
            <a:endParaRPr lang="ko-KR" altLang="en-US" dirty="0"/>
          </a:p>
        </p:txBody>
      </p:sp>
    </p:spTree>
    <p:extLst>
      <p:ext uri="{BB962C8B-B14F-4D97-AF65-F5344CB8AC3E}">
        <p14:creationId xmlns:p14="http://schemas.microsoft.com/office/powerpoint/2010/main" val="229138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out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altLang="ko-KR" dirty="0" smtClean="0"/>
              <a:t>When does class start? </a:t>
            </a:r>
            <a:endParaRPr lang="ko-KR" altLang="en-US" dirty="0"/>
          </a:p>
        </p:txBody>
      </p:sp>
      <p:sp>
        <p:nvSpPr>
          <p:cNvPr id="3" name="부제목 2"/>
          <p:cNvSpPr>
            <a:spLocks noGrp="1"/>
          </p:cNvSpPr>
          <p:nvPr>
            <p:ph type="subTitle" idx="1"/>
          </p:nvPr>
        </p:nvSpPr>
        <p:spPr/>
        <p:txBody>
          <a:bodyPr/>
          <a:lstStyle/>
          <a:p>
            <a:endParaRPr lang="ko-KR" altLang="en-US"/>
          </a:p>
        </p:txBody>
      </p:sp>
    </p:spTree>
    <p:extLst>
      <p:ext uri="{BB962C8B-B14F-4D97-AF65-F5344CB8AC3E}">
        <p14:creationId xmlns:p14="http://schemas.microsoft.com/office/powerpoint/2010/main" val="34054785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1"/>
          <p:cNvSpPr txBox="1">
            <a:spLocks/>
          </p:cNvSpPr>
          <p:nvPr/>
        </p:nvSpPr>
        <p:spPr>
          <a:xfrm>
            <a:off x="467544" y="4585692"/>
            <a:ext cx="8229600" cy="952500"/>
          </a:xfrm>
          <a:prstGeom prst="rect">
            <a:avLst/>
          </a:prstGeom>
        </p:spPr>
        <p:txBody>
          <a:bodyPr vert="horz" lIns="91440" tIns="45720" rIns="91440" bIns="45720" rtlCol="0" anchor="ctr">
            <a:norm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altLang="ko-KR" b="1" dirty="0" smtClean="0">
                <a:solidFill>
                  <a:schemeClr val="accent3">
                    <a:lumMod val="50000"/>
                  </a:schemeClr>
                </a:solidFill>
              </a:rPr>
              <a:t>Irish = Ireland </a:t>
            </a:r>
            <a:endParaRPr lang="ko-KR" altLang="en-US" b="1" dirty="0">
              <a:solidFill>
                <a:schemeClr val="accent3">
                  <a:lumMod val="50000"/>
                </a:schemeClr>
              </a:solidFill>
            </a:endParaRPr>
          </a:p>
        </p:txBody>
      </p:sp>
      <p:pic>
        <p:nvPicPr>
          <p:cNvPr id="1026" name="Picture 2"/>
          <p:cNvPicPr>
            <a:picLocks noChangeAspect="1" noChangeArrowheads="1"/>
          </p:cNvPicPr>
          <p:nvPr/>
        </p:nvPicPr>
        <p:blipFill>
          <a:blip r:embed="rId2">
            <a:clrChange>
              <a:clrFrom>
                <a:srgbClr val="EFE4B0"/>
              </a:clrFrom>
              <a:clrTo>
                <a:srgbClr val="EFE4B0">
                  <a:alpha val="0"/>
                </a:srgbClr>
              </a:clrTo>
            </a:clrChange>
            <a:extLst>
              <a:ext uri="{28A0092B-C50C-407E-A947-70E740481C1C}">
                <a14:useLocalDpi xmlns:a14="http://schemas.microsoft.com/office/drawing/2010/main" val="0"/>
              </a:ext>
            </a:extLst>
          </a:blip>
          <a:srcRect/>
          <a:stretch>
            <a:fillRect/>
          </a:stretch>
        </p:blipFill>
        <p:spPr bwMode="auto">
          <a:xfrm>
            <a:off x="0" y="158849"/>
            <a:ext cx="9134475" cy="47148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03649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altLang="ko-KR" dirty="0" smtClean="0"/>
              <a:t>When is your birthday?  </a:t>
            </a:r>
            <a:endParaRPr lang="ko-KR" altLang="en-US" dirty="0"/>
          </a:p>
        </p:txBody>
      </p:sp>
      <p:sp>
        <p:nvSpPr>
          <p:cNvPr id="3" name="부제목 2"/>
          <p:cNvSpPr>
            <a:spLocks noGrp="1"/>
          </p:cNvSpPr>
          <p:nvPr>
            <p:ph type="subTitle" idx="1"/>
          </p:nvPr>
        </p:nvSpPr>
        <p:spPr/>
        <p:txBody>
          <a:bodyPr/>
          <a:lstStyle/>
          <a:p>
            <a:endParaRPr lang="ko-KR" altLang="en-US"/>
          </a:p>
        </p:txBody>
      </p:sp>
    </p:spTree>
    <p:extLst>
      <p:ext uri="{BB962C8B-B14F-4D97-AF65-F5344CB8AC3E}">
        <p14:creationId xmlns:p14="http://schemas.microsoft.com/office/powerpoint/2010/main" val="34054785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altLang="ko-KR" dirty="0" smtClean="0"/>
              <a:t>When did you wake up? </a:t>
            </a:r>
            <a:endParaRPr lang="ko-KR" altLang="en-US" dirty="0"/>
          </a:p>
        </p:txBody>
      </p:sp>
      <p:sp>
        <p:nvSpPr>
          <p:cNvPr id="3" name="부제목 2"/>
          <p:cNvSpPr>
            <a:spLocks noGrp="1"/>
          </p:cNvSpPr>
          <p:nvPr>
            <p:ph type="subTitle" idx="1"/>
          </p:nvPr>
        </p:nvSpPr>
        <p:spPr/>
        <p:txBody>
          <a:bodyPr/>
          <a:lstStyle/>
          <a:p>
            <a:endParaRPr lang="ko-KR" altLang="en-US"/>
          </a:p>
        </p:txBody>
      </p:sp>
    </p:spTree>
    <p:extLst>
      <p:ext uri="{BB962C8B-B14F-4D97-AF65-F5344CB8AC3E}">
        <p14:creationId xmlns:p14="http://schemas.microsoft.com/office/powerpoint/2010/main" val="34054785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altLang="ko-KR" dirty="0" smtClean="0"/>
              <a:t>When is lunch time?  </a:t>
            </a:r>
            <a:endParaRPr lang="ko-KR" altLang="en-US" dirty="0"/>
          </a:p>
        </p:txBody>
      </p:sp>
      <p:sp>
        <p:nvSpPr>
          <p:cNvPr id="3" name="부제목 2"/>
          <p:cNvSpPr>
            <a:spLocks noGrp="1"/>
          </p:cNvSpPr>
          <p:nvPr>
            <p:ph type="subTitle" idx="1"/>
          </p:nvPr>
        </p:nvSpPr>
        <p:spPr/>
        <p:txBody>
          <a:bodyPr/>
          <a:lstStyle/>
          <a:p>
            <a:endParaRPr lang="ko-KR" altLang="en-US"/>
          </a:p>
        </p:txBody>
      </p:sp>
    </p:spTree>
    <p:extLst>
      <p:ext uri="{BB962C8B-B14F-4D97-AF65-F5344CB8AC3E}">
        <p14:creationId xmlns:p14="http://schemas.microsoft.com/office/powerpoint/2010/main" val="34054785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altLang="ko-KR" dirty="0" smtClean="0"/>
              <a:t>When was King </a:t>
            </a:r>
            <a:r>
              <a:rPr lang="en-US" altLang="ko-KR" dirty="0" err="1" smtClean="0"/>
              <a:t>Sejong</a:t>
            </a:r>
            <a:r>
              <a:rPr lang="en-US" altLang="ko-KR" dirty="0" smtClean="0"/>
              <a:t> born?  </a:t>
            </a:r>
            <a:endParaRPr lang="ko-KR" altLang="en-US" dirty="0"/>
          </a:p>
        </p:txBody>
      </p:sp>
      <p:sp>
        <p:nvSpPr>
          <p:cNvPr id="3" name="부제목 2"/>
          <p:cNvSpPr>
            <a:spLocks noGrp="1"/>
          </p:cNvSpPr>
          <p:nvPr>
            <p:ph type="subTitle" idx="1"/>
          </p:nvPr>
        </p:nvSpPr>
        <p:spPr/>
        <p:txBody>
          <a:bodyPr/>
          <a:lstStyle/>
          <a:p>
            <a:r>
              <a:rPr lang="en-US" altLang="ko-KR" dirty="0" smtClean="0"/>
              <a:t>(He was born in </a:t>
            </a:r>
            <a:r>
              <a:rPr lang="en-US" altLang="ko-KR" dirty="0" smtClean="0"/>
              <a:t>1397)</a:t>
            </a:r>
          </a:p>
          <a:p>
            <a:r>
              <a:rPr lang="en-US" altLang="ko-KR" dirty="0" smtClean="0"/>
              <a:t>(He was born on May 15</a:t>
            </a:r>
            <a:r>
              <a:rPr lang="en-US" altLang="ko-KR" baseline="30000" dirty="0" smtClean="0"/>
              <a:t>th</a:t>
            </a:r>
            <a:r>
              <a:rPr lang="en-US" altLang="ko-KR" dirty="0" smtClean="0"/>
              <a:t>, 1397)</a:t>
            </a:r>
            <a:endParaRPr lang="ko-KR" altLang="en-US" dirty="0"/>
          </a:p>
        </p:txBody>
      </p:sp>
    </p:spTree>
    <p:extLst>
      <p:ext uri="{BB962C8B-B14F-4D97-AF65-F5344CB8AC3E}">
        <p14:creationId xmlns:p14="http://schemas.microsoft.com/office/powerpoint/2010/main" val="340547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altLang="ko-KR" dirty="0" smtClean="0"/>
              <a:t>Weekend Schedule Game</a:t>
            </a:r>
            <a:endParaRPr lang="ko-KR" altLang="en-US" dirty="0"/>
          </a:p>
        </p:txBody>
      </p:sp>
      <p:sp>
        <p:nvSpPr>
          <p:cNvPr id="3" name="부제목 2"/>
          <p:cNvSpPr>
            <a:spLocks noGrp="1"/>
          </p:cNvSpPr>
          <p:nvPr>
            <p:ph type="subTitle" idx="1"/>
          </p:nvPr>
        </p:nvSpPr>
        <p:spPr/>
        <p:txBody>
          <a:bodyPr/>
          <a:lstStyle/>
          <a:p>
            <a:r>
              <a:rPr lang="en-US" altLang="ko-KR" dirty="0" smtClean="0"/>
              <a:t>Make a schedule  </a:t>
            </a:r>
            <a:endParaRPr lang="ko-KR" altLang="en-US" dirty="0"/>
          </a:p>
        </p:txBody>
      </p:sp>
    </p:spTree>
    <p:extLst>
      <p:ext uri="{BB962C8B-B14F-4D97-AF65-F5344CB8AC3E}">
        <p14:creationId xmlns:p14="http://schemas.microsoft.com/office/powerpoint/2010/main" val="34054785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Weekend Schedule Game</a:t>
            </a:r>
            <a:endParaRPr lang="ko-KR" altLang="en-US" dirty="0"/>
          </a:p>
        </p:txBody>
      </p:sp>
      <p:sp>
        <p:nvSpPr>
          <p:cNvPr id="5" name="직사각형 4"/>
          <p:cNvSpPr/>
          <p:nvPr/>
        </p:nvSpPr>
        <p:spPr>
          <a:xfrm>
            <a:off x="1259632" y="1417340"/>
            <a:ext cx="4326832"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200" dirty="0" smtClean="0">
                <a:effectLst>
                  <a:outerShdw blurRad="38100" dist="38100" dir="2700000" algn="tl">
                    <a:srgbClr val="000000">
                      <a:alpha val="43137"/>
                    </a:srgbClr>
                  </a:outerShdw>
                </a:effectLst>
                <a:latin typeface="HY견고딕" pitchFamily="18" charset="-127"/>
                <a:ea typeface="HY견고딕" pitchFamily="18" charset="-127"/>
              </a:rPr>
              <a:t>March </a:t>
            </a:r>
            <a:endParaRPr lang="ko-KR" altLang="en-US" sz="3200" dirty="0">
              <a:effectLst>
                <a:outerShdw blurRad="38100" dist="38100" dir="2700000" algn="tl">
                  <a:srgbClr val="000000">
                    <a:alpha val="43137"/>
                  </a:srgbClr>
                </a:outerShdw>
              </a:effectLst>
              <a:latin typeface="HY견고딕" pitchFamily="18" charset="-127"/>
              <a:ea typeface="HY견고딕" pitchFamily="18" charset="-127"/>
            </a:endParaRPr>
          </a:p>
        </p:txBody>
      </p:sp>
      <p:sp>
        <p:nvSpPr>
          <p:cNvPr id="6" name="직사각형 5"/>
          <p:cNvSpPr/>
          <p:nvPr/>
        </p:nvSpPr>
        <p:spPr>
          <a:xfrm>
            <a:off x="1259632" y="2137420"/>
            <a:ext cx="1080000" cy="79208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ko-KR" sz="1600" dirty="0" smtClean="0">
                <a:latin typeface="Arial Unicode MS" pitchFamily="50" charset="-127"/>
                <a:ea typeface="Arial Unicode MS" pitchFamily="50" charset="-127"/>
                <a:cs typeface="Arial Unicode MS" pitchFamily="50" charset="-127"/>
              </a:rPr>
              <a:t>Friday</a:t>
            </a:r>
            <a:endParaRPr lang="en-US" altLang="ko-KR" sz="1400" dirty="0" smtClean="0">
              <a:latin typeface="Arial Unicode MS" pitchFamily="50" charset="-127"/>
              <a:ea typeface="Arial Unicode MS" pitchFamily="50" charset="-127"/>
              <a:cs typeface="Arial Unicode MS" pitchFamily="50" charset="-127"/>
            </a:endParaRPr>
          </a:p>
          <a:p>
            <a:pPr algn="ctr"/>
            <a:r>
              <a:rPr lang="en-US" altLang="ko-KR" dirty="0" smtClean="0">
                <a:latin typeface="휴먼둥근헤드라인" pitchFamily="18" charset="-127"/>
                <a:ea typeface="휴먼둥근헤드라인" pitchFamily="18" charset="-127"/>
              </a:rPr>
              <a:t>23</a:t>
            </a:r>
            <a:endParaRPr lang="ko-KR" altLang="en-US" dirty="0">
              <a:latin typeface="휴먼둥근헤드라인" pitchFamily="18" charset="-127"/>
              <a:ea typeface="휴먼둥근헤드라인" pitchFamily="18" charset="-127"/>
            </a:endParaRPr>
          </a:p>
        </p:txBody>
      </p:sp>
      <p:sp>
        <p:nvSpPr>
          <p:cNvPr id="7" name="직사각형 6"/>
          <p:cNvSpPr/>
          <p:nvPr/>
        </p:nvSpPr>
        <p:spPr>
          <a:xfrm>
            <a:off x="2339632" y="2137420"/>
            <a:ext cx="1080000" cy="79208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ko-KR" sz="1600" dirty="0">
                <a:latin typeface="Arial Unicode MS" pitchFamily="50" charset="-127"/>
                <a:ea typeface="Arial Unicode MS" pitchFamily="50" charset="-127"/>
                <a:cs typeface="Arial Unicode MS" pitchFamily="50" charset="-127"/>
              </a:rPr>
              <a:t>Saturday</a:t>
            </a:r>
            <a:endParaRPr lang="en-US" altLang="ko-KR" dirty="0">
              <a:latin typeface="Arial Unicode MS" pitchFamily="50" charset="-127"/>
              <a:ea typeface="Arial Unicode MS" pitchFamily="50" charset="-127"/>
              <a:cs typeface="Arial Unicode MS" pitchFamily="50" charset="-127"/>
            </a:endParaRPr>
          </a:p>
          <a:p>
            <a:pPr algn="ctr"/>
            <a:r>
              <a:rPr lang="en-US" altLang="ko-KR" dirty="0">
                <a:latin typeface="휴먼둥근헤드라인" pitchFamily="18" charset="-127"/>
                <a:ea typeface="휴먼둥근헤드라인" pitchFamily="18" charset="-127"/>
              </a:rPr>
              <a:t>24</a:t>
            </a:r>
            <a:endParaRPr lang="ko-KR" altLang="en-US" dirty="0">
              <a:latin typeface="휴먼둥근헤드라인" pitchFamily="18" charset="-127"/>
              <a:ea typeface="휴먼둥근헤드라인" pitchFamily="18" charset="-127"/>
            </a:endParaRPr>
          </a:p>
        </p:txBody>
      </p:sp>
      <p:sp>
        <p:nvSpPr>
          <p:cNvPr id="8" name="직사각형 7"/>
          <p:cNvSpPr/>
          <p:nvPr/>
        </p:nvSpPr>
        <p:spPr>
          <a:xfrm>
            <a:off x="3419632" y="2137420"/>
            <a:ext cx="1080000" cy="79208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ko-KR" sz="1600" dirty="0" smtClean="0">
                <a:latin typeface="Arial Unicode MS" pitchFamily="50" charset="-127"/>
                <a:ea typeface="Arial Unicode MS" pitchFamily="50" charset="-127"/>
                <a:cs typeface="Arial Unicode MS" pitchFamily="50" charset="-127"/>
              </a:rPr>
              <a:t>Sunday</a:t>
            </a:r>
            <a:endParaRPr lang="en-US" altLang="ko-KR" dirty="0">
              <a:latin typeface="Arial Unicode MS" pitchFamily="50" charset="-127"/>
              <a:ea typeface="Arial Unicode MS" pitchFamily="50" charset="-127"/>
              <a:cs typeface="Arial Unicode MS" pitchFamily="50" charset="-127"/>
            </a:endParaRPr>
          </a:p>
          <a:p>
            <a:pPr algn="ctr"/>
            <a:r>
              <a:rPr lang="en-US" altLang="ko-KR" dirty="0" smtClean="0">
                <a:latin typeface="휴먼둥근헤드라인" pitchFamily="18" charset="-127"/>
                <a:ea typeface="휴먼둥근헤드라인" pitchFamily="18" charset="-127"/>
              </a:rPr>
              <a:t>25</a:t>
            </a:r>
            <a:endParaRPr lang="ko-KR" altLang="en-US" dirty="0">
              <a:latin typeface="휴먼둥근헤드라인" pitchFamily="18" charset="-127"/>
              <a:ea typeface="휴먼둥근헤드라인" pitchFamily="18" charset="-127"/>
            </a:endParaRPr>
          </a:p>
        </p:txBody>
      </p:sp>
      <p:sp>
        <p:nvSpPr>
          <p:cNvPr id="9" name="직사각형 8"/>
          <p:cNvSpPr/>
          <p:nvPr/>
        </p:nvSpPr>
        <p:spPr>
          <a:xfrm>
            <a:off x="4506464" y="2137420"/>
            <a:ext cx="1080000" cy="79208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ko-KR" sz="1600" dirty="0" smtClean="0">
                <a:latin typeface="Arial Unicode MS" pitchFamily="50" charset="-127"/>
                <a:ea typeface="Arial Unicode MS" pitchFamily="50" charset="-127"/>
                <a:cs typeface="Arial Unicode MS" pitchFamily="50" charset="-127"/>
              </a:rPr>
              <a:t>Monday</a:t>
            </a:r>
            <a:endParaRPr lang="en-US" altLang="ko-KR" dirty="0">
              <a:latin typeface="Arial Unicode MS" pitchFamily="50" charset="-127"/>
              <a:ea typeface="Arial Unicode MS" pitchFamily="50" charset="-127"/>
              <a:cs typeface="Arial Unicode MS" pitchFamily="50" charset="-127"/>
            </a:endParaRPr>
          </a:p>
          <a:p>
            <a:pPr algn="ctr"/>
            <a:r>
              <a:rPr lang="en-US" altLang="ko-KR" dirty="0" smtClean="0">
                <a:latin typeface="휴먼둥근헤드라인" pitchFamily="18" charset="-127"/>
                <a:ea typeface="휴먼둥근헤드라인" pitchFamily="18" charset="-127"/>
              </a:rPr>
              <a:t>26</a:t>
            </a:r>
            <a:endParaRPr lang="ko-KR" altLang="en-US" dirty="0">
              <a:latin typeface="휴먼둥근헤드라인" pitchFamily="18" charset="-127"/>
              <a:ea typeface="휴먼둥근헤드라인" pitchFamily="18" charset="-127"/>
            </a:endParaRPr>
          </a:p>
        </p:txBody>
      </p:sp>
      <p:sp>
        <p:nvSpPr>
          <p:cNvPr id="13" name="직사각형 12"/>
          <p:cNvSpPr/>
          <p:nvPr/>
        </p:nvSpPr>
        <p:spPr>
          <a:xfrm>
            <a:off x="1259632" y="2929508"/>
            <a:ext cx="1080000"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ko-KR" altLang="en-US" dirty="0">
              <a:latin typeface="휴먼둥근헤드라인" pitchFamily="18" charset="-127"/>
              <a:ea typeface="휴먼둥근헤드라인" pitchFamily="18" charset="-127"/>
            </a:endParaRPr>
          </a:p>
        </p:txBody>
      </p:sp>
      <p:sp>
        <p:nvSpPr>
          <p:cNvPr id="14" name="직사각형 13"/>
          <p:cNvSpPr/>
          <p:nvPr/>
        </p:nvSpPr>
        <p:spPr>
          <a:xfrm>
            <a:off x="2339632" y="2929508"/>
            <a:ext cx="1080000"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ko-KR" altLang="en-US" dirty="0">
              <a:latin typeface="휴먼둥근헤드라인" pitchFamily="18" charset="-127"/>
              <a:ea typeface="휴먼둥근헤드라인" pitchFamily="18" charset="-127"/>
            </a:endParaRPr>
          </a:p>
        </p:txBody>
      </p:sp>
      <p:sp>
        <p:nvSpPr>
          <p:cNvPr id="15" name="직사각형 14"/>
          <p:cNvSpPr/>
          <p:nvPr/>
        </p:nvSpPr>
        <p:spPr>
          <a:xfrm>
            <a:off x="3419632" y="2929508"/>
            <a:ext cx="1080000"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ko-KR" altLang="en-US" dirty="0">
              <a:latin typeface="휴먼둥근헤드라인" pitchFamily="18" charset="-127"/>
              <a:ea typeface="휴먼둥근헤드라인" pitchFamily="18" charset="-127"/>
            </a:endParaRPr>
          </a:p>
        </p:txBody>
      </p:sp>
      <p:sp>
        <p:nvSpPr>
          <p:cNvPr id="16" name="직사각형 15"/>
          <p:cNvSpPr/>
          <p:nvPr/>
        </p:nvSpPr>
        <p:spPr>
          <a:xfrm>
            <a:off x="4506464" y="2929508"/>
            <a:ext cx="1080000"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ko-KR" altLang="en-US" dirty="0">
              <a:latin typeface="휴먼둥근헤드라인" pitchFamily="18" charset="-127"/>
              <a:ea typeface="휴먼둥근헤드라인" pitchFamily="18" charset="-127"/>
            </a:endParaRPr>
          </a:p>
        </p:txBody>
      </p:sp>
      <p:sp>
        <p:nvSpPr>
          <p:cNvPr id="20" name="직사각형 19"/>
          <p:cNvSpPr/>
          <p:nvPr/>
        </p:nvSpPr>
        <p:spPr>
          <a:xfrm>
            <a:off x="1259632" y="3721596"/>
            <a:ext cx="1080000"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ko-KR" altLang="en-US" dirty="0">
              <a:latin typeface="휴먼둥근헤드라인" pitchFamily="18" charset="-127"/>
              <a:ea typeface="휴먼둥근헤드라인" pitchFamily="18" charset="-127"/>
            </a:endParaRPr>
          </a:p>
        </p:txBody>
      </p:sp>
      <p:sp>
        <p:nvSpPr>
          <p:cNvPr id="21" name="직사각형 20"/>
          <p:cNvSpPr/>
          <p:nvPr/>
        </p:nvSpPr>
        <p:spPr>
          <a:xfrm>
            <a:off x="2339632" y="3721596"/>
            <a:ext cx="1080000"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ko-KR" altLang="en-US" dirty="0">
              <a:latin typeface="휴먼둥근헤드라인" pitchFamily="18" charset="-127"/>
              <a:ea typeface="휴먼둥근헤드라인" pitchFamily="18" charset="-127"/>
            </a:endParaRPr>
          </a:p>
        </p:txBody>
      </p:sp>
      <p:sp>
        <p:nvSpPr>
          <p:cNvPr id="22" name="직사각형 21"/>
          <p:cNvSpPr/>
          <p:nvPr/>
        </p:nvSpPr>
        <p:spPr>
          <a:xfrm>
            <a:off x="3419632" y="3721596"/>
            <a:ext cx="1080000"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ko-KR" altLang="en-US" dirty="0">
              <a:latin typeface="휴먼둥근헤드라인" pitchFamily="18" charset="-127"/>
              <a:ea typeface="휴먼둥근헤드라인" pitchFamily="18" charset="-127"/>
            </a:endParaRPr>
          </a:p>
        </p:txBody>
      </p:sp>
      <p:sp>
        <p:nvSpPr>
          <p:cNvPr id="23" name="직사각형 22"/>
          <p:cNvSpPr/>
          <p:nvPr/>
        </p:nvSpPr>
        <p:spPr>
          <a:xfrm>
            <a:off x="4506464" y="3721596"/>
            <a:ext cx="1080000"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ko-KR" altLang="en-US" dirty="0">
              <a:latin typeface="휴먼둥근헤드라인" pitchFamily="18" charset="-127"/>
              <a:ea typeface="휴먼둥근헤드라인" pitchFamily="18" charset="-127"/>
            </a:endParaRPr>
          </a:p>
        </p:txBody>
      </p:sp>
      <p:sp>
        <p:nvSpPr>
          <p:cNvPr id="27" name="직사각형 26"/>
          <p:cNvSpPr/>
          <p:nvPr/>
        </p:nvSpPr>
        <p:spPr>
          <a:xfrm>
            <a:off x="1259632" y="4513684"/>
            <a:ext cx="1080000"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ko-KR" altLang="en-US" dirty="0">
              <a:latin typeface="휴먼둥근헤드라인" pitchFamily="18" charset="-127"/>
              <a:ea typeface="휴먼둥근헤드라인" pitchFamily="18" charset="-127"/>
            </a:endParaRPr>
          </a:p>
        </p:txBody>
      </p:sp>
      <p:sp>
        <p:nvSpPr>
          <p:cNvPr id="28" name="직사각형 27"/>
          <p:cNvSpPr/>
          <p:nvPr/>
        </p:nvSpPr>
        <p:spPr>
          <a:xfrm>
            <a:off x="2339632" y="4513684"/>
            <a:ext cx="1080000"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ko-KR" altLang="en-US" dirty="0">
              <a:latin typeface="휴먼둥근헤드라인" pitchFamily="18" charset="-127"/>
              <a:ea typeface="휴먼둥근헤드라인" pitchFamily="18" charset="-127"/>
            </a:endParaRPr>
          </a:p>
        </p:txBody>
      </p:sp>
      <p:sp>
        <p:nvSpPr>
          <p:cNvPr id="29" name="직사각형 28"/>
          <p:cNvSpPr/>
          <p:nvPr/>
        </p:nvSpPr>
        <p:spPr>
          <a:xfrm>
            <a:off x="3419632" y="4513684"/>
            <a:ext cx="1080000"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ko-KR" altLang="en-US" dirty="0">
              <a:latin typeface="휴먼둥근헤드라인" pitchFamily="18" charset="-127"/>
              <a:ea typeface="휴먼둥근헤드라인" pitchFamily="18" charset="-127"/>
            </a:endParaRPr>
          </a:p>
        </p:txBody>
      </p:sp>
      <p:sp>
        <p:nvSpPr>
          <p:cNvPr id="30" name="직사각형 29"/>
          <p:cNvSpPr/>
          <p:nvPr/>
        </p:nvSpPr>
        <p:spPr>
          <a:xfrm>
            <a:off x="4506464" y="4513684"/>
            <a:ext cx="1080000"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ko-KR" altLang="en-US" dirty="0">
              <a:latin typeface="휴먼둥근헤드라인" pitchFamily="18" charset="-127"/>
              <a:ea typeface="휴먼둥근헤드라인" pitchFamily="18" charset="-127"/>
            </a:endParaRPr>
          </a:p>
        </p:txBody>
      </p:sp>
      <p:sp>
        <p:nvSpPr>
          <p:cNvPr id="34" name="직사각형 33"/>
          <p:cNvSpPr/>
          <p:nvPr/>
        </p:nvSpPr>
        <p:spPr>
          <a:xfrm>
            <a:off x="179632" y="2929508"/>
            <a:ext cx="1080000"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latin typeface="휴먼둥근헤드라인" pitchFamily="18" charset="-127"/>
                <a:ea typeface="휴먼둥근헤드라인" pitchFamily="18" charset="-127"/>
              </a:rPr>
              <a:t>12:00</a:t>
            </a:r>
            <a:endParaRPr lang="ko-KR" altLang="en-US" dirty="0">
              <a:latin typeface="휴먼둥근헤드라인" pitchFamily="18" charset="-127"/>
              <a:ea typeface="휴먼둥근헤드라인" pitchFamily="18" charset="-127"/>
            </a:endParaRPr>
          </a:p>
        </p:txBody>
      </p:sp>
      <p:sp>
        <p:nvSpPr>
          <p:cNvPr id="35" name="직사각형 34"/>
          <p:cNvSpPr/>
          <p:nvPr/>
        </p:nvSpPr>
        <p:spPr>
          <a:xfrm>
            <a:off x="179632" y="3721596"/>
            <a:ext cx="1080000"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latin typeface="휴먼둥근헤드라인" pitchFamily="18" charset="-127"/>
                <a:ea typeface="휴먼둥근헤드라인" pitchFamily="18" charset="-127"/>
              </a:rPr>
              <a:t>5:00</a:t>
            </a:r>
            <a:endParaRPr lang="ko-KR" altLang="en-US" dirty="0">
              <a:latin typeface="휴먼둥근헤드라인" pitchFamily="18" charset="-127"/>
              <a:ea typeface="휴먼둥근헤드라인" pitchFamily="18" charset="-127"/>
            </a:endParaRPr>
          </a:p>
        </p:txBody>
      </p:sp>
      <p:sp>
        <p:nvSpPr>
          <p:cNvPr id="36" name="직사각형 35"/>
          <p:cNvSpPr/>
          <p:nvPr/>
        </p:nvSpPr>
        <p:spPr>
          <a:xfrm>
            <a:off x="179632" y="4513684"/>
            <a:ext cx="1080000"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latin typeface="휴먼둥근헤드라인" pitchFamily="18" charset="-127"/>
                <a:ea typeface="휴먼둥근헤드라인" pitchFamily="18" charset="-127"/>
              </a:rPr>
              <a:t>9:00</a:t>
            </a:r>
            <a:endParaRPr lang="ko-KR" altLang="en-US" dirty="0">
              <a:latin typeface="휴먼둥근헤드라인" pitchFamily="18" charset="-127"/>
              <a:ea typeface="휴먼둥근헤드라인" pitchFamily="18" charset="-127"/>
            </a:endParaRPr>
          </a:p>
        </p:txBody>
      </p:sp>
      <p:sp>
        <p:nvSpPr>
          <p:cNvPr id="37" name="직사각형 36"/>
          <p:cNvSpPr/>
          <p:nvPr/>
        </p:nvSpPr>
        <p:spPr>
          <a:xfrm>
            <a:off x="6566984" y="3309956"/>
            <a:ext cx="1080000"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sz="1200" dirty="0" smtClean="0">
                <a:latin typeface="Arial Unicode MS" pitchFamily="50" charset="-127"/>
                <a:ea typeface="Arial Unicode MS" pitchFamily="50" charset="-127"/>
                <a:cs typeface="Arial Unicode MS" pitchFamily="50" charset="-127"/>
              </a:rPr>
              <a:t>Play Board Games </a:t>
            </a:r>
            <a:endParaRPr lang="ko-KR" altLang="en-US" sz="1200" dirty="0">
              <a:latin typeface="Arial Unicode MS" pitchFamily="50" charset="-127"/>
              <a:ea typeface="Arial Unicode MS" pitchFamily="50" charset="-127"/>
              <a:cs typeface="Arial Unicode MS" pitchFamily="50" charset="-127"/>
            </a:endParaRPr>
          </a:p>
        </p:txBody>
      </p:sp>
      <p:sp>
        <p:nvSpPr>
          <p:cNvPr id="38" name="직사각형 37"/>
          <p:cNvSpPr/>
          <p:nvPr/>
        </p:nvSpPr>
        <p:spPr>
          <a:xfrm>
            <a:off x="7855400" y="769268"/>
            <a:ext cx="1080000"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sz="1200" dirty="0" smtClean="0">
                <a:latin typeface="Arial Unicode MS" pitchFamily="50" charset="-127"/>
                <a:ea typeface="Arial Unicode MS" pitchFamily="50" charset="-127"/>
                <a:cs typeface="Arial Unicode MS" pitchFamily="50" charset="-127"/>
              </a:rPr>
              <a:t>Go to </a:t>
            </a:r>
            <a:r>
              <a:rPr lang="en-US" altLang="ko-KR" sz="1200" dirty="0" err="1" smtClean="0">
                <a:latin typeface="Arial Unicode MS" pitchFamily="50" charset="-127"/>
                <a:ea typeface="Arial Unicode MS" pitchFamily="50" charset="-127"/>
                <a:cs typeface="Arial Unicode MS" pitchFamily="50" charset="-127"/>
              </a:rPr>
              <a:t>Everland</a:t>
            </a:r>
            <a:endParaRPr lang="ko-KR" altLang="en-US" sz="1200" dirty="0">
              <a:latin typeface="Arial Unicode MS" pitchFamily="50" charset="-127"/>
              <a:ea typeface="Arial Unicode MS" pitchFamily="50" charset="-127"/>
              <a:cs typeface="Arial Unicode MS" pitchFamily="50" charset="-127"/>
            </a:endParaRPr>
          </a:p>
        </p:txBody>
      </p:sp>
      <p:sp>
        <p:nvSpPr>
          <p:cNvPr id="39" name="직사각형 38"/>
          <p:cNvSpPr/>
          <p:nvPr/>
        </p:nvSpPr>
        <p:spPr>
          <a:xfrm>
            <a:off x="7898736" y="2713484"/>
            <a:ext cx="1080000"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sz="1200" dirty="0" smtClean="0">
                <a:latin typeface="Arial Unicode MS" pitchFamily="50" charset="-127"/>
                <a:ea typeface="Arial Unicode MS" pitchFamily="50" charset="-127"/>
                <a:cs typeface="Arial Unicode MS" pitchFamily="50" charset="-127"/>
              </a:rPr>
              <a:t>Eat at MacDonald's  </a:t>
            </a:r>
            <a:endParaRPr lang="ko-KR" altLang="en-US" sz="1200" dirty="0">
              <a:latin typeface="Arial Unicode MS" pitchFamily="50" charset="-127"/>
              <a:ea typeface="Arial Unicode MS" pitchFamily="50" charset="-127"/>
              <a:cs typeface="Arial Unicode MS" pitchFamily="50" charset="-127"/>
            </a:endParaRPr>
          </a:p>
        </p:txBody>
      </p:sp>
      <p:sp>
        <p:nvSpPr>
          <p:cNvPr id="40" name="직사각형 39"/>
          <p:cNvSpPr/>
          <p:nvPr/>
        </p:nvSpPr>
        <p:spPr>
          <a:xfrm>
            <a:off x="7898776" y="1732980"/>
            <a:ext cx="1080000"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sz="1200" dirty="0" smtClean="0">
                <a:latin typeface="Arial Unicode MS" pitchFamily="50" charset="-127"/>
                <a:ea typeface="Arial Unicode MS" pitchFamily="50" charset="-127"/>
                <a:cs typeface="Arial Unicode MS" pitchFamily="50" charset="-127"/>
              </a:rPr>
              <a:t> Meet my friends </a:t>
            </a:r>
            <a:endParaRPr lang="ko-KR" altLang="en-US" sz="1200" dirty="0">
              <a:latin typeface="Arial Unicode MS" pitchFamily="50" charset="-127"/>
              <a:ea typeface="Arial Unicode MS" pitchFamily="50" charset="-127"/>
              <a:cs typeface="Arial Unicode MS" pitchFamily="50" charset="-127"/>
            </a:endParaRPr>
          </a:p>
        </p:txBody>
      </p:sp>
      <p:sp>
        <p:nvSpPr>
          <p:cNvPr id="41" name="직사각형 40"/>
          <p:cNvSpPr/>
          <p:nvPr/>
        </p:nvSpPr>
        <p:spPr>
          <a:xfrm>
            <a:off x="7884368" y="3742032"/>
            <a:ext cx="1080000"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sz="1200" dirty="0" smtClean="0">
                <a:latin typeface="Arial Unicode MS" pitchFamily="50" charset="-127"/>
                <a:ea typeface="Arial Unicode MS" pitchFamily="50" charset="-127"/>
                <a:cs typeface="Arial Unicode MS" pitchFamily="50" charset="-127"/>
              </a:rPr>
              <a:t>Visit my grandmother </a:t>
            </a:r>
            <a:endParaRPr lang="ko-KR" altLang="en-US" sz="1200" dirty="0">
              <a:latin typeface="Arial Unicode MS" pitchFamily="50" charset="-127"/>
              <a:ea typeface="Arial Unicode MS" pitchFamily="50" charset="-127"/>
              <a:cs typeface="Arial Unicode MS" pitchFamily="50" charset="-127"/>
            </a:endParaRPr>
          </a:p>
        </p:txBody>
      </p:sp>
      <p:sp>
        <p:nvSpPr>
          <p:cNvPr id="42" name="직사각형 41"/>
          <p:cNvSpPr/>
          <p:nvPr/>
        </p:nvSpPr>
        <p:spPr>
          <a:xfrm>
            <a:off x="6566984" y="2294764"/>
            <a:ext cx="1080000"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sz="1200" dirty="0" smtClean="0">
                <a:latin typeface="Arial Unicode MS" pitchFamily="50" charset="-127"/>
                <a:ea typeface="Arial Unicode MS" pitchFamily="50" charset="-127"/>
                <a:cs typeface="Arial Unicode MS" pitchFamily="50" charset="-127"/>
              </a:rPr>
              <a:t>Play computer games</a:t>
            </a:r>
            <a:endParaRPr lang="ko-KR" altLang="en-US" sz="1200" dirty="0">
              <a:latin typeface="Arial Unicode MS" pitchFamily="50" charset="-127"/>
              <a:ea typeface="Arial Unicode MS" pitchFamily="50" charset="-127"/>
              <a:cs typeface="Arial Unicode MS" pitchFamily="50" charset="-127"/>
            </a:endParaRPr>
          </a:p>
        </p:txBody>
      </p:sp>
      <p:sp>
        <p:nvSpPr>
          <p:cNvPr id="43" name="직사각형 42"/>
          <p:cNvSpPr/>
          <p:nvPr/>
        </p:nvSpPr>
        <p:spPr>
          <a:xfrm>
            <a:off x="6574032" y="1273324"/>
            <a:ext cx="1080000"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sz="1200" dirty="0" smtClean="0">
                <a:latin typeface="Arial Unicode MS" pitchFamily="50" charset="-127"/>
                <a:ea typeface="Arial Unicode MS" pitchFamily="50" charset="-127"/>
                <a:cs typeface="Arial Unicode MS" pitchFamily="50" charset="-127"/>
              </a:rPr>
              <a:t>Read a book</a:t>
            </a:r>
            <a:endParaRPr lang="ko-KR" altLang="en-US" sz="1200" dirty="0">
              <a:latin typeface="Arial Unicode MS" pitchFamily="50" charset="-127"/>
              <a:ea typeface="Arial Unicode MS" pitchFamily="50" charset="-127"/>
              <a:cs typeface="Arial Unicode MS" pitchFamily="50" charset="-127"/>
            </a:endParaRPr>
          </a:p>
        </p:txBody>
      </p:sp>
      <p:sp>
        <p:nvSpPr>
          <p:cNvPr id="44" name="직사각형 43"/>
          <p:cNvSpPr/>
          <p:nvPr/>
        </p:nvSpPr>
        <p:spPr>
          <a:xfrm>
            <a:off x="6566984" y="4297660"/>
            <a:ext cx="1080000"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sz="1200" dirty="0" smtClean="0">
                <a:latin typeface="Arial Unicode MS" pitchFamily="50" charset="-127"/>
                <a:ea typeface="Arial Unicode MS" pitchFamily="50" charset="-127"/>
                <a:cs typeface="Arial Unicode MS" pitchFamily="50" charset="-127"/>
              </a:rPr>
              <a:t>Exercise </a:t>
            </a:r>
            <a:endParaRPr lang="ko-KR" altLang="en-US" sz="1200" dirty="0">
              <a:latin typeface="Arial Unicode MS" pitchFamily="50" charset="-127"/>
              <a:ea typeface="Arial Unicode MS" pitchFamily="50" charset="-127"/>
              <a:cs typeface="Arial Unicode MS" pitchFamily="50" charset="-127"/>
            </a:endParaRPr>
          </a:p>
        </p:txBody>
      </p:sp>
      <p:sp>
        <p:nvSpPr>
          <p:cNvPr id="45" name="직사각형 44"/>
          <p:cNvSpPr/>
          <p:nvPr/>
        </p:nvSpPr>
        <p:spPr>
          <a:xfrm>
            <a:off x="7884368" y="4729708"/>
            <a:ext cx="1080000"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sz="1200" dirty="0" smtClean="0">
                <a:latin typeface="Arial Unicode MS" pitchFamily="50" charset="-127"/>
                <a:ea typeface="Arial Unicode MS" pitchFamily="50" charset="-127"/>
                <a:cs typeface="Arial Unicode MS" pitchFamily="50" charset="-127"/>
              </a:rPr>
              <a:t>Watch a movie</a:t>
            </a:r>
            <a:endParaRPr lang="ko-KR" altLang="en-US" sz="1200" dirty="0">
              <a:latin typeface="Arial Unicode MS" pitchFamily="50" charset="-127"/>
              <a:ea typeface="Arial Unicode MS" pitchFamily="50" charset="-127"/>
              <a:cs typeface="Arial Unicode MS" pitchFamily="50" charset="-127"/>
            </a:endParaRPr>
          </a:p>
        </p:txBody>
      </p:sp>
    </p:spTree>
    <p:extLst>
      <p:ext uri="{BB962C8B-B14F-4D97-AF65-F5344CB8AC3E}">
        <p14:creationId xmlns:p14="http://schemas.microsoft.com/office/powerpoint/2010/main" val="90888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05556E-6 -3.29075E-6 L -0.34809 0.21689 " pathEditMode="relative" rAng="0" ptsTypes="AA">
                                      <p:cBhvr>
                                        <p:cTn id="6" dur="2000" fill="hold"/>
                                        <p:tgtEl>
                                          <p:spTgt spid="37"/>
                                        </p:tgtEl>
                                        <p:attrNameLst>
                                          <p:attrName>ppt_x</p:attrName>
                                          <p:attrName>ppt_y</p:attrName>
                                        </p:attrNameLst>
                                      </p:cBhvr>
                                      <p:rCtr x="-17413" y="10830"/>
                                    </p:animMotion>
                                  </p:childTnLst>
                                </p:cTn>
                              </p:par>
                              <p:par>
                                <p:cTn id="7" presetID="42" presetClass="path" presetSubtype="0" accel="50000" decel="50000" fill="hold" grpId="0" nodeType="withEffect">
                                  <p:stCondLst>
                                    <p:cond delay="0"/>
                                  </p:stCondLst>
                                  <p:childTnLst>
                                    <p:animMotion origin="layout" path="M 4.44444E-6 -2.26881E-6 L -0.60712 0.38434 " pathEditMode="relative" rAng="0" ptsTypes="AA">
                                      <p:cBhvr>
                                        <p:cTn id="8" dur="2000" fill="hold"/>
                                        <p:tgtEl>
                                          <p:spTgt spid="38"/>
                                        </p:tgtEl>
                                        <p:attrNameLst>
                                          <p:attrName>ppt_x</p:attrName>
                                          <p:attrName>ppt_y</p:attrName>
                                        </p:attrNameLst>
                                      </p:cBhvr>
                                      <p:rCtr x="-30365" y="19217"/>
                                    </p:animMotion>
                                  </p:childTnLst>
                                </p:cTn>
                              </p:par>
                              <p:par>
                                <p:cTn id="9" presetID="42" presetClass="path" presetSubtype="0" accel="50000" decel="50000" fill="hold" grpId="0" nodeType="withEffect">
                                  <p:stCondLst>
                                    <p:cond delay="0"/>
                                  </p:stCondLst>
                                  <p:childTnLst>
                                    <p:animMotion origin="layout" path="M 3.33333E-6 2.1494E-6 L -0.49375 0.04443 " pathEditMode="relative" rAng="0" ptsTypes="AA">
                                      <p:cBhvr>
                                        <p:cTn id="10" dur="2000" fill="hold"/>
                                        <p:tgtEl>
                                          <p:spTgt spid="39"/>
                                        </p:tgtEl>
                                        <p:attrNameLst>
                                          <p:attrName>ppt_x</p:attrName>
                                          <p:attrName>ppt_y</p:attrName>
                                        </p:attrNameLst>
                                      </p:cBhvr>
                                      <p:rCtr x="-24688" y="2222"/>
                                    </p:animMotion>
                                  </p:childTnLst>
                                </p:cTn>
                              </p:par>
                              <p:par>
                                <p:cTn id="11" presetID="42" presetClass="path" presetSubtype="0" accel="50000" decel="50000" fill="hold" grpId="0" nodeType="withEffect">
                                  <p:stCondLst>
                                    <p:cond delay="0"/>
                                  </p:stCondLst>
                                  <p:childTnLst>
                                    <p:animMotion origin="layout" path="M 3.33333E-6 3.44349E-6 L -0.36771 0.34157 " pathEditMode="relative" rAng="0" ptsTypes="AA">
                                      <p:cBhvr>
                                        <p:cTn id="12" dur="2000" fill="hold"/>
                                        <p:tgtEl>
                                          <p:spTgt spid="40"/>
                                        </p:tgtEl>
                                        <p:attrNameLst>
                                          <p:attrName>ppt_x</p:attrName>
                                          <p:attrName>ppt_y</p:attrName>
                                        </p:attrNameLst>
                                      </p:cBhvr>
                                      <p:rCtr x="-18385" y="17079"/>
                                    </p:animMotion>
                                  </p:childTnLst>
                                </p:cTn>
                              </p:par>
                              <p:par>
                                <p:cTn id="13" presetID="42" presetClass="path" presetSubtype="0" accel="50000" decel="50000" fill="hold" grpId="0" nodeType="withEffect">
                                  <p:stCondLst>
                                    <p:cond delay="0"/>
                                  </p:stCondLst>
                                  <p:childTnLst>
                                    <p:animMotion origin="layout" path="M -4.16667E-6 2.13552E-6 L -0.72847 -0.00972 " pathEditMode="relative" rAng="0" ptsTypes="AA">
                                      <p:cBhvr>
                                        <p:cTn id="14" dur="2000" fill="hold"/>
                                        <p:tgtEl>
                                          <p:spTgt spid="41"/>
                                        </p:tgtEl>
                                        <p:attrNameLst>
                                          <p:attrName>ppt_x</p:attrName>
                                          <p:attrName>ppt_y</p:attrName>
                                        </p:attrNameLst>
                                      </p:cBhvr>
                                      <p:rCtr x="-36424" y="-500"/>
                                    </p:animMotion>
                                  </p:childTnLst>
                                </p:cTn>
                              </p:par>
                              <p:par>
                                <p:cTn id="15" presetID="42" presetClass="path" presetSubtype="0" accel="50000" decel="50000" fill="hold" grpId="0" nodeType="withEffect">
                                  <p:stCondLst>
                                    <p:cond delay="0"/>
                                  </p:stCondLst>
                                  <p:childTnLst>
                                    <p:animMotion origin="layout" path="M 3.05556E-6 -2.58262E-6 L -0.46632 0.25576 " pathEditMode="relative" rAng="0" ptsTypes="AA">
                                      <p:cBhvr>
                                        <p:cTn id="16" dur="2000" fill="hold"/>
                                        <p:tgtEl>
                                          <p:spTgt spid="42"/>
                                        </p:tgtEl>
                                        <p:attrNameLst>
                                          <p:attrName>ppt_x</p:attrName>
                                          <p:attrName>ppt_y</p:attrName>
                                        </p:attrNameLst>
                                      </p:cBhvr>
                                      <p:rCtr x="-23316" y="12774"/>
                                    </p:animMotion>
                                  </p:childTnLst>
                                </p:cTn>
                              </p:par>
                              <p:par>
                                <p:cTn id="17" presetID="42" presetClass="path" presetSubtype="0" accel="50000" decel="50000" fill="hold" grpId="0" nodeType="withEffect">
                                  <p:stCondLst>
                                    <p:cond delay="0"/>
                                  </p:stCondLst>
                                  <p:childTnLst>
                                    <p:animMotion origin="layout" path="M -1.38889E-6 -3.37129E-6 L -0.23073 0.29631 " pathEditMode="relative" rAng="0" ptsTypes="AA">
                                      <p:cBhvr>
                                        <p:cTn id="18" dur="2000" fill="hold"/>
                                        <p:tgtEl>
                                          <p:spTgt spid="43"/>
                                        </p:tgtEl>
                                        <p:attrNameLst>
                                          <p:attrName>ppt_x</p:attrName>
                                          <p:attrName>ppt_y</p:attrName>
                                        </p:attrNameLst>
                                      </p:cBhvr>
                                      <p:rCtr x="-11545" y="14801"/>
                                    </p:animMotion>
                                  </p:childTnLst>
                                </p:cTn>
                              </p:par>
                              <p:par>
                                <p:cTn id="19" presetID="42" presetClass="path" presetSubtype="0" accel="50000" decel="50000" fill="hold" grpId="0" nodeType="withEffect">
                                  <p:stCondLst>
                                    <p:cond delay="0"/>
                                  </p:stCondLst>
                                  <p:childTnLst>
                                    <p:animMotion origin="layout" path="M 3.05556E-6 -3.08803E-6 L -0.58438 -0.23271 " pathEditMode="relative" rAng="0" ptsTypes="AA">
                                      <p:cBhvr>
                                        <p:cTn id="20" dur="2000" fill="hold"/>
                                        <p:tgtEl>
                                          <p:spTgt spid="44"/>
                                        </p:tgtEl>
                                        <p:attrNameLst>
                                          <p:attrName>ppt_x</p:attrName>
                                          <p:attrName>ppt_y</p:attrName>
                                        </p:attrNameLst>
                                      </p:cBhvr>
                                      <p:rCtr x="-29219" y="-11636"/>
                                    </p:animMotion>
                                  </p:childTnLst>
                                </p:cTn>
                              </p:par>
                              <p:par>
                                <p:cTn id="21" presetID="42" presetClass="path" presetSubtype="0" accel="50000" decel="50000" fill="hold" grpId="0" nodeType="withEffect">
                                  <p:stCondLst>
                                    <p:cond delay="0"/>
                                  </p:stCondLst>
                                  <p:childTnLst>
                                    <p:animMotion origin="layout" path="M -4.16667E-6 2.33824E-6 L -0.72847 -0.03138 " pathEditMode="relative" rAng="0" ptsTypes="AA">
                                      <p:cBhvr>
                                        <p:cTn id="22" dur="2000" fill="hold"/>
                                        <p:tgtEl>
                                          <p:spTgt spid="45"/>
                                        </p:tgtEl>
                                        <p:attrNameLst>
                                          <p:attrName>ppt_x</p:attrName>
                                          <p:attrName>ppt_y</p:attrName>
                                        </p:attrNameLst>
                                      </p:cBhvr>
                                      <p:rCtr x="-36424" y="-15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Schedule Game</a:t>
            </a:r>
            <a:endParaRPr lang="ko-KR" altLang="en-US" dirty="0"/>
          </a:p>
        </p:txBody>
      </p:sp>
      <p:sp>
        <p:nvSpPr>
          <p:cNvPr id="3" name="내용 개체 틀 2"/>
          <p:cNvSpPr>
            <a:spLocks noGrp="1"/>
          </p:cNvSpPr>
          <p:nvPr>
            <p:ph idx="1"/>
          </p:nvPr>
        </p:nvSpPr>
        <p:spPr/>
        <p:txBody>
          <a:bodyPr/>
          <a:lstStyle/>
          <a:p>
            <a:r>
              <a:rPr lang="en-US" altLang="ko-KR" dirty="0" smtClean="0"/>
              <a:t>Each team will arrange their schedule.  </a:t>
            </a:r>
          </a:p>
          <a:p>
            <a:endParaRPr lang="en-US" altLang="ko-KR" dirty="0"/>
          </a:p>
          <a:p>
            <a:r>
              <a:rPr lang="en-US" altLang="ko-KR" dirty="0" smtClean="0"/>
              <a:t>I will ask students about the schedule.  </a:t>
            </a:r>
          </a:p>
          <a:p>
            <a:endParaRPr lang="en-US" altLang="ko-KR" dirty="0"/>
          </a:p>
          <a:p>
            <a:r>
              <a:rPr lang="en-US" altLang="ko-KR" dirty="0" smtClean="0"/>
              <a:t>If your schedule is the same, you will receive a point.  </a:t>
            </a:r>
            <a:endParaRPr lang="ko-KR" altLang="en-US" dirty="0"/>
          </a:p>
        </p:txBody>
      </p:sp>
    </p:spTree>
    <p:extLst>
      <p:ext uri="{BB962C8B-B14F-4D97-AF65-F5344CB8AC3E}">
        <p14:creationId xmlns:p14="http://schemas.microsoft.com/office/powerpoint/2010/main" val="23320472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1"/>
          <p:cNvSpPr txBox="1">
            <a:spLocks/>
          </p:cNvSpPr>
          <p:nvPr/>
        </p:nvSpPr>
        <p:spPr>
          <a:xfrm>
            <a:off x="467544" y="4585692"/>
            <a:ext cx="8229600" cy="952500"/>
          </a:xfrm>
          <a:prstGeom prst="rect">
            <a:avLst/>
          </a:prstGeom>
        </p:spPr>
        <p:txBody>
          <a:bodyPr vert="horz" lIns="91440" tIns="45720" rIns="91440" bIns="45720" rtlCol="0" anchor="ctr">
            <a:norm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altLang="ko-KR" b="1" dirty="0" smtClean="0">
                <a:solidFill>
                  <a:schemeClr val="accent3">
                    <a:lumMod val="50000"/>
                  </a:schemeClr>
                </a:solidFill>
              </a:rPr>
              <a:t>Irish = Ireland </a:t>
            </a:r>
            <a:endParaRPr lang="ko-KR" altLang="en-US" b="1" dirty="0">
              <a:solidFill>
                <a:schemeClr val="accent3">
                  <a:lumMod val="50000"/>
                </a:schemeClr>
              </a:solidFill>
            </a:endParaRPr>
          </a:p>
        </p:txBody>
      </p:sp>
      <p:pic>
        <p:nvPicPr>
          <p:cNvPr id="5122" name="Picture 2" descr="Image result for ireland  map"/>
          <p:cNvPicPr>
            <a:picLocks noChangeAspect="1" noChangeArrowheads="1"/>
          </p:cNvPicPr>
          <p:nvPr/>
        </p:nvPicPr>
        <p:blipFill>
          <a:blip r:embed="rId2" cstate="print">
            <a:clrChange>
              <a:clrFrom>
                <a:srgbClr val="3AB4E7"/>
              </a:clrFrom>
              <a:clrTo>
                <a:srgbClr val="3AB4E7">
                  <a:alpha val="0"/>
                </a:srgbClr>
              </a:clrTo>
            </a:clrChange>
            <a:extLst>
              <a:ext uri="{28A0092B-C50C-407E-A947-70E740481C1C}">
                <a14:useLocalDpi xmlns:a14="http://schemas.microsoft.com/office/drawing/2010/main" val="0"/>
              </a:ext>
            </a:extLst>
          </a:blip>
          <a:srcRect/>
          <a:stretch>
            <a:fillRect/>
          </a:stretch>
        </p:blipFill>
        <p:spPr bwMode="auto">
          <a:xfrm>
            <a:off x="2195736" y="0"/>
            <a:ext cx="4176464" cy="45273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6313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1"/>
          <p:cNvSpPr txBox="1">
            <a:spLocks/>
          </p:cNvSpPr>
          <p:nvPr/>
        </p:nvSpPr>
        <p:spPr>
          <a:xfrm>
            <a:off x="467544" y="4729708"/>
            <a:ext cx="8229600" cy="952500"/>
          </a:xfrm>
          <a:prstGeom prst="rect">
            <a:avLst/>
          </a:prstGeom>
        </p:spPr>
        <p:txBody>
          <a:bodyPr vert="horz" lIns="91440" tIns="45720" rIns="91440" bIns="45720" rtlCol="0" anchor="ctr">
            <a:norm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altLang="ko-KR" b="1" dirty="0" smtClean="0">
                <a:solidFill>
                  <a:schemeClr val="accent3">
                    <a:lumMod val="50000"/>
                  </a:schemeClr>
                </a:solidFill>
              </a:rPr>
              <a:t>Population = </a:t>
            </a:r>
            <a:r>
              <a:rPr lang="en-US" altLang="ko-KR" dirty="0"/>
              <a:t>6,572,728</a:t>
            </a:r>
            <a:endParaRPr lang="ko-KR" altLang="en-US" b="1" dirty="0">
              <a:solidFill>
                <a:schemeClr val="accent3">
                  <a:lumMod val="50000"/>
                </a:schemeClr>
              </a:solidFill>
            </a:endParaRPr>
          </a:p>
        </p:txBody>
      </p:sp>
      <p:pic>
        <p:nvPicPr>
          <p:cNvPr id="5122" name="Picture 2" descr="Image result for ireland  map"/>
          <p:cNvPicPr>
            <a:picLocks noChangeAspect="1" noChangeArrowheads="1"/>
          </p:cNvPicPr>
          <p:nvPr/>
        </p:nvPicPr>
        <p:blipFill>
          <a:blip r:embed="rId2" cstate="print">
            <a:clrChange>
              <a:clrFrom>
                <a:srgbClr val="3AB4E7"/>
              </a:clrFrom>
              <a:clrTo>
                <a:srgbClr val="3AB4E7">
                  <a:alpha val="0"/>
                </a:srgbClr>
              </a:clrTo>
            </a:clrChange>
            <a:extLst>
              <a:ext uri="{28A0092B-C50C-407E-A947-70E740481C1C}">
                <a14:useLocalDpi xmlns:a14="http://schemas.microsoft.com/office/drawing/2010/main" val="0"/>
              </a:ext>
            </a:extLst>
          </a:blip>
          <a:srcRect/>
          <a:stretch>
            <a:fillRect/>
          </a:stretch>
        </p:blipFill>
        <p:spPr bwMode="auto">
          <a:xfrm>
            <a:off x="2195736" y="0"/>
            <a:ext cx="4176464" cy="45273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286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52939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b="1" dirty="0" smtClean="0">
                <a:solidFill>
                  <a:schemeClr val="accent3">
                    <a:lumMod val="50000"/>
                  </a:schemeClr>
                </a:solidFill>
                <a:effectLst>
                  <a:outerShdw blurRad="38100" dist="38100" dir="2700000" algn="tl">
                    <a:srgbClr val="000000">
                      <a:alpha val="43137"/>
                    </a:srgbClr>
                  </a:outerShdw>
                </a:effectLst>
              </a:rPr>
              <a:t>Irish Beer </a:t>
            </a:r>
            <a:endParaRPr lang="ko-KR" altLang="en-US" b="1" dirty="0">
              <a:solidFill>
                <a:schemeClr val="accent3">
                  <a:lumMod val="50000"/>
                </a:schemeClr>
              </a:solidFill>
              <a:effectLst>
                <a:outerShdw blurRad="38100" dist="38100" dir="2700000" algn="tl">
                  <a:srgbClr val="000000">
                    <a:alpha val="43137"/>
                  </a:srgbClr>
                </a:outerShdw>
              </a:effectLst>
            </a:endParaRPr>
          </a:p>
        </p:txBody>
      </p:sp>
      <p:sp>
        <p:nvSpPr>
          <p:cNvPr id="3" name="내용 개체 틀 2"/>
          <p:cNvSpPr>
            <a:spLocks noGrp="1"/>
          </p:cNvSpPr>
          <p:nvPr>
            <p:ph idx="1"/>
          </p:nvPr>
        </p:nvSpPr>
        <p:spPr/>
        <p:txBody>
          <a:bodyPr/>
          <a:lstStyle/>
          <a:p>
            <a:r>
              <a:rPr lang="en-US" altLang="ko-KR" dirty="0"/>
              <a:t>The Irish consume </a:t>
            </a:r>
            <a:r>
              <a:rPr lang="en-US" altLang="ko-KR" dirty="0" smtClean="0"/>
              <a:t>on </a:t>
            </a:r>
            <a:r>
              <a:rPr lang="en-US" altLang="ko-KR" dirty="0"/>
              <a:t>average 131.1 liters of beer per year - the 2nd highest per-capita consumption after the Czech Republic.</a:t>
            </a:r>
          </a:p>
          <a:p>
            <a:endParaRPr lang="ko-KR" altLang="en-US" dirty="0"/>
          </a:p>
        </p:txBody>
      </p:sp>
      <p:pic>
        <p:nvPicPr>
          <p:cNvPr id="7170" name="Picture 2" descr="Related imag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8264" y="3073524"/>
            <a:ext cx="2469654" cy="246965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kilkenny bee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8024" y="3101600"/>
            <a:ext cx="2451544" cy="252028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harp bee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5368" y="3598961"/>
            <a:ext cx="1944216" cy="1944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0075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b="1" dirty="0" smtClean="0">
                <a:solidFill>
                  <a:schemeClr val="accent3">
                    <a:lumMod val="50000"/>
                  </a:schemeClr>
                </a:solidFill>
                <a:effectLst>
                  <a:outerShdw blurRad="38100" dist="38100" dir="2700000" algn="tl">
                    <a:srgbClr val="000000">
                      <a:alpha val="43137"/>
                    </a:srgbClr>
                  </a:outerShdw>
                </a:effectLst>
              </a:rPr>
              <a:t>The Potato Famine  </a:t>
            </a:r>
            <a:endParaRPr lang="ko-KR" altLang="en-US" b="1" dirty="0">
              <a:solidFill>
                <a:schemeClr val="accent3">
                  <a:lumMod val="50000"/>
                </a:schemeClr>
              </a:solidFill>
              <a:effectLst>
                <a:outerShdw blurRad="38100" dist="38100" dir="2700000" algn="tl">
                  <a:srgbClr val="000000">
                    <a:alpha val="43137"/>
                  </a:srgbClr>
                </a:outerShdw>
              </a:effectLst>
            </a:endParaRPr>
          </a:p>
        </p:txBody>
      </p:sp>
      <p:sp>
        <p:nvSpPr>
          <p:cNvPr id="3" name="내용 개체 틀 2"/>
          <p:cNvSpPr>
            <a:spLocks noGrp="1"/>
          </p:cNvSpPr>
          <p:nvPr>
            <p:ph idx="1"/>
          </p:nvPr>
        </p:nvSpPr>
        <p:spPr/>
        <p:txBody>
          <a:bodyPr/>
          <a:lstStyle/>
          <a:p>
            <a:r>
              <a:rPr lang="en-US" altLang="ko-KR" dirty="0" smtClean="0"/>
              <a:t>From 1845 – 1852, there was a potato disease called, “potato blight” that</a:t>
            </a:r>
            <a:r>
              <a:rPr lang="ko-KR" altLang="en-US" smtClean="0"/>
              <a:t> </a:t>
            </a:r>
            <a:r>
              <a:rPr lang="en-US" altLang="ko-KR" smtClean="0"/>
              <a:t>destroyed </a:t>
            </a:r>
            <a:r>
              <a:rPr lang="en-US" altLang="ko-KR" dirty="0" smtClean="0"/>
              <a:t>much of the potatoes in Ireland. </a:t>
            </a:r>
          </a:p>
          <a:p>
            <a:r>
              <a:rPr lang="en-US" altLang="ko-KR" dirty="0" smtClean="0"/>
              <a:t>The population fell 20 – 25% during this time due to death and emigration.  </a:t>
            </a:r>
            <a:endParaRPr lang="ko-KR" altLang="en-US" dirty="0"/>
          </a:p>
        </p:txBody>
      </p:sp>
      <p:pic>
        <p:nvPicPr>
          <p:cNvPr id="10244" name="Picture 4" descr="Image result for potatoes"/>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76404" y="3787104"/>
            <a:ext cx="2889778" cy="1927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6498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11266" name="Picture 2" descr="Image result for irish peo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560" y="13632"/>
            <a:ext cx="10668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4533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467</TotalTime>
  <Words>888</Words>
  <Application>Microsoft Office PowerPoint</Application>
  <PresentationFormat>화면 슬라이드 쇼(16:10)</PresentationFormat>
  <Paragraphs>290</Paragraphs>
  <Slides>46</Slides>
  <Notes>0</Notes>
  <HiddenSlides>0</HiddenSlides>
  <MMClips>0</MMClips>
  <ScaleCrop>false</ScaleCrop>
  <HeadingPairs>
    <vt:vector size="4" baseType="variant">
      <vt:variant>
        <vt:lpstr>테마</vt:lpstr>
      </vt:variant>
      <vt:variant>
        <vt:i4>1</vt:i4>
      </vt:variant>
      <vt:variant>
        <vt:lpstr>슬라이드 제목</vt:lpstr>
      </vt:variant>
      <vt:variant>
        <vt:i4>46</vt:i4>
      </vt:variant>
    </vt:vector>
  </HeadingPairs>
  <TitlesOfParts>
    <vt:vector size="47" baseType="lpstr">
      <vt:lpstr>Office 테마</vt:lpstr>
      <vt:lpstr>St. Patrick’s Day </vt:lpstr>
      <vt:lpstr>St. Patrick’s Day</vt:lpstr>
      <vt:lpstr>Where is it from?  </vt:lpstr>
      <vt:lpstr>PowerPoint 프레젠테이션</vt:lpstr>
      <vt:lpstr>PowerPoint 프레젠테이션</vt:lpstr>
      <vt:lpstr>PowerPoint 프레젠테이션</vt:lpstr>
      <vt:lpstr>Irish Beer </vt:lpstr>
      <vt:lpstr>The Potato Famine  </vt:lpstr>
      <vt:lpstr>PowerPoint 프레젠테이션</vt:lpstr>
      <vt:lpstr>PowerPoint 프레젠테이션</vt:lpstr>
      <vt:lpstr>PowerPoint 프레젠테이션</vt:lpstr>
      <vt:lpstr>PowerPoint 프레젠테이션</vt:lpstr>
      <vt:lpstr>PowerPoint 프레젠테이션</vt:lpstr>
      <vt:lpstr>St. Patrick’s Day </vt:lpstr>
      <vt:lpstr>PowerPoint 프레젠테이션</vt:lpstr>
      <vt:lpstr>St. Patrick's Day Symbols </vt:lpstr>
      <vt:lpstr>St. Patrick's Day Symbols </vt:lpstr>
      <vt:lpstr>St. Patrick’s Day</vt:lpstr>
      <vt:lpstr>PowerPoint 프레젠테이션</vt:lpstr>
      <vt:lpstr>PowerPoint 프레젠테이션</vt:lpstr>
      <vt:lpstr>St. Patrick’s Day</vt:lpstr>
      <vt:lpstr>St. Patrick’s Day</vt:lpstr>
      <vt:lpstr>Unscramble  </vt:lpstr>
      <vt:lpstr>Unscramble </vt:lpstr>
      <vt:lpstr>When is St. Patrick's Day? </vt:lpstr>
      <vt:lpstr>Dates and Times </vt:lpstr>
      <vt:lpstr>Years</vt:lpstr>
      <vt:lpstr>Years</vt:lpstr>
      <vt:lpstr>Years </vt:lpstr>
      <vt:lpstr>PowerPoint 프레젠테이션</vt:lpstr>
      <vt:lpstr>PowerPoint 프레젠테이션</vt:lpstr>
      <vt:lpstr>PowerPoint 프레젠테이션</vt:lpstr>
      <vt:lpstr>Months </vt:lpstr>
      <vt:lpstr>Day</vt:lpstr>
      <vt:lpstr>Time </vt:lpstr>
      <vt:lpstr>When did I make this ppt? </vt:lpstr>
      <vt:lpstr>PowerPoint 프레젠테이션</vt:lpstr>
      <vt:lpstr>When is Valentines day?  </vt:lpstr>
      <vt:lpstr>When does class start? </vt:lpstr>
      <vt:lpstr>When is your birthday?  </vt:lpstr>
      <vt:lpstr>When did you wake up? </vt:lpstr>
      <vt:lpstr>When is lunch time?  </vt:lpstr>
      <vt:lpstr>When was King Sejong born?  </vt:lpstr>
      <vt:lpstr>Weekend Schedule Game</vt:lpstr>
      <vt:lpstr>Weekend Schedule Game</vt:lpstr>
      <vt:lpstr>Schedule Game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 Patrick’s Day</dc:title>
  <dc:creator>user</dc:creator>
  <cp:lastModifiedBy>user</cp:lastModifiedBy>
  <cp:revision>54</cp:revision>
  <dcterms:created xsi:type="dcterms:W3CDTF">2018-03-09T01:53:59Z</dcterms:created>
  <dcterms:modified xsi:type="dcterms:W3CDTF">2018-03-20T02:59:21Z</dcterms:modified>
</cp:coreProperties>
</file>