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5" r:id="rId4"/>
    <p:sldId id="262" r:id="rId5"/>
    <p:sldId id="263" r:id="rId6"/>
    <p:sldId id="264" r:id="rId7"/>
    <p:sldId id="258" r:id="rId8"/>
    <p:sldId id="261" r:id="rId9"/>
    <p:sldId id="269" r:id="rId10"/>
    <p:sldId id="259" r:id="rId11"/>
    <p:sldId id="273" r:id="rId12"/>
    <p:sldId id="271" r:id="rId13"/>
    <p:sldId id="272" r:id="rId14"/>
    <p:sldId id="260" r:id="rId15"/>
    <p:sldId id="276" r:id="rId16"/>
    <p:sldId id="275" r:id="rId17"/>
    <p:sldId id="274" r:id="rId18"/>
    <p:sldId id="277" r:id="rId19"/>
    <p:sldId id="280" r:id="rId20"/>
    <p:sldId id="279" r:id="rId21"/>
    <p:sldId id="268" r:id="rId22"/>
    <p:sldId id="284" r:id="rId23"/>
    <p:sldId id="282" r:id="rId24"/>
    <p:sldId id="267" r:id="rId25"/>
    <p:sldId id="266" r:id="rId26"/>
    <p:sldId id="315" r:id="rId27"/>
    <p:sldId id="323" r:id="rId28"/>
    <p:sldId id="316" r:id="rId29"/>
    <p:sldId id="320" r:id="rId30"/>
    <p:sldId id="281" r:id="rId31"/>
    <p:sldId id="283" r:id="rId32"/>
    <p:sldId id="325" r:id="rId33"/>
    <p:sldId id="286" r:id="rId34"/>
    <p:sldId id="322" r:id="rId35"/>
    <p:sldId id="324" r:id="rId36"/>
    <p:sldId id="317" r:id="rId37"/>
    <p:sldId id="285" r:id="rId38"/>
    <p:sldId id="321" r:id="rId39"/>
    <p:sldId id="28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29437-CB17-4AD5-A24A-D4E4B8787A04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02E5A-F695-4DD5-B72C-340F75E221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61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73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87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18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93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6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65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9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01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41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74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44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A8695-80F6-412A-A8CF-3ABDC73A028A}" type="datetimeFigureOut">
              <a:rPr lang="ko-KR" altLang="en-US" smtClean="0"/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EC16-2ACC-40E7-8B85-DEB8529057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66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Coulda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Woulda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Shoulda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Could, Would, Should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1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Would </a:t>
            </a:r>
            <a:endParaRPr lang="ko-KR" altLang="en-US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580112" y="591530"/>
            <a:ext cx="3240360" cy="1173996"/>
          </a:xfrm>
          <a:prstGeom prst="roundRect">
            <a:avLst>
              <a:gd name="adj" fmla="val 355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Unlikely (situations)  </a:t>
            </a:r>
          </a:p>
          <a:p>
            <a:pPr algn="ctr"/>
            <a:r>
              <a:rPr lang="en-US" altLang="ko-KR" sz="2400" dirty="0" smtClean="0"/>
              <a:t>Not Real (situations)</a:t>
            </a:r>
            <a:endParaRPr lang="ko-KR" altLang="en-US" sz="2400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4932040" y="25091"/>
            <a:ext cx="1080120" cy="93610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792089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Would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you rather eat rice or noodles?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67544" y="3021090"/>
            <a:ext cx="8229600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If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I had a car, I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would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drive to Jin-do.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29044" y="3957194"/>
            <a:ext cx="8229600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would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like to meet Leonardo </a:t>
            </a:r>
            <a:r>
              <a:rPr lang="en-US" altLang="ko-KR" dirty="0" err="1" smtClean="0">
                <a:solidFill>
                  <a:schemeClr val="accent6">
                    <a:lumMod val="50000"/>
                  </a:schemeClr>
                </a:solidFill>
              </a:rPr>
              <a:t>DiCaprio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buried trea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623"/>
            <a:ext cx="9185566" cy="37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사각형 설명선 3"/>
          <p:cNvSpPr/>
          <p:nvPr/>
        </p:nvSpPr>
        <p:spPr>
          <a:xfrm>
            <a:off x="4860032" y="195486"/>
            <a:ext cx="3168352" cy="1584176"/>
          </a:xfrm>
          <a:prstGeom prst="wedgeRectCallout">
            <a:avLst>
              <a:gd name="adj1" fmla="val 75163"/>
              <a:gd name="adj2" fmla="val 444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PMingLiU-ExtB" pitchFamily="18" charset="-120"/>
                <a:ea typeface="PMingLiU-ExtB" pitchFamily="18" charset="-120"/>
              </a:rPr>
              <a:t>If I found gold, </a:t>
            </a:r>
          </a:p>
          <a:p>
            <a:pPr algn="ctr"/>
            <a:r>
              <a:rPr lang="en-US" altLang="ko-KR" sz="3200" b="1" dirty="0" smtClean="0">
                <a:latin typeface="PMingLiU-ExtB" pitchFamily="18" charset="-120"/>
                <a:ea typeface="PMingLiU-ExtB" pitchFamily="18" charset="-120"/>
              </a:rPr>
              <a:t>_____________. </a:t>
            </a:r>
            <a:endParaRPr lang="ko-KR" altLang="en-US" sz="3200" b="1" dirty="0">
              <a:latin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5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travel m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2211710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Me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아래쪽 화살표 2"/>
          <p:cNvSpPr/>
          <p:nvPr/>
        </p:nvSpPr>
        <p:spPr>
          <a:xfrm>
            <a:off x="7070375" y="2643758"/>
            <a:ext cx="242316" cy="235188"/>
          </a:xfrm>
          <a:prstGeom prst="down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9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2" name="Picture 2" descr="Image result for cat slee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08928"/>
            <a:ext cx="5184576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구름 모양 설명선 3"/>
          <p:cNvSpPr/>
          <p:nvPr/>
        </p:nvSpPr>
        <p:spPr>
          <a:xfrm>
            <a:off x="3131840" y="123478"/>
            <a:ext cx="3312368" cy="2520280"/>
          </a:xfrm>
          <a:prstGeom prst="cloudCallout">
            <a:avLst/>
          </a:prstGeom>
          <a:blipFill dpi="0" rotWithShape="1">
            <a:blip r:embed="rId3"/>
            <a:srcRect/>
            <a:stretch>
              <a:fillRect l="-30000" r="-2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2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Polite </a:t>
            </a:r>
            <a:r>
              <a:rPr lang="en-US" altLang="ko-KR" sz="2400" dirty="0" smtClean="0">
                <a:solidFill>
                  <a:srgbClr val="00B0F0"/>
                </a:solidFill>
                <a:latin typeface="+mn-ea"/>
                <a:ea typeface="+mn-ea"/>
              </a:rPr>
              <a:t>(</a:t>
            </a:r>
            <a:r>
              <a:rPr lang="ko-KR" altLang="en-US" sz="2400" dirty="0" smtClean="0">
                <a:solidFill>
                  <a:srgbClr val="00B0F0"/>
                </a:solidFill>
                <a:latin typeface="+mn-ea"/>
                <a:ea typeface="+mn-ea"/>
              </a:rPr>
              <a:t>공손한</a:t>
            </a:r>
            <a:r>
              <a:rPr lang="en-US" altLang="ko-KR" sz="2400" dirty="0" smtClean="0">
                <a:solidFill>
                  <a:srgbClr val="00B0F0"/>
                </a:solidFill>
                <a:latin typeface="+mn-ea"/>
                <a:ea typeface="+mn-ea"/>
              </a:rPr>
              <a:t>)</a:t>
            </a:r>
            <a:endParaRPr lang="ko-KR" altLang="en-US" sz="2400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23677"/>
            <a:ext cx="8229600" cy="267094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Could = Polite request</a:t>
            </a:r>
          </a:p>
          <a:p>
            <a:endParaRPr lang="en-US" altLang="ko-KR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580112" y="591530"/>
            <a:ext cx="3240360" cy="1173996"/>
          </a:xfrm>
          <a:prstGeom prst="roundRect">
            <a:avLst>
              <a:gd name="adj" fmla="val 355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Could </a:t>
            </a:r>
          </a:p>
          <a:p>
            <a:pPr algn="ctr"/>
            <a:r>
              <a:rPr lang="en-US" altLang="ko-KR" sz="2400" dirty="0" smtClean="0"/>
              <a:t>Would </a:t>
            </a:r>
            <a:endParaRPr lang="ko-KR" altLang="en-US" sz="2400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5220072" y="123478"/>
            <a:ext cx="1080120" cy="93610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 설명선 5"/>
          <p:cNvSpPr/>
          <p:nvPr/>
        </p:nvSpPr>
        <p:spPr>
          <a:xfrm>
            <a:off x="2699792" y="2557614"/>
            <a:ext cx="2520280" cy="590200"/>
          </a:xfrm>
          <a:prstGeom prst="wedgeRectCallout">
            <a:avLst>
              <a:gd name="adj1" fmla="val 21367"/>
              <a:gd name="adj2" fmla="val -70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의뢰</a:t>
            </a:r>
            <a:endParaRPr lang="ko-KR" altLang="en-US" dirty="0"/>
          </a:p>
        </p:txBody>
      </p:sp>
      <p:sp>
        <p:nvSpPr>
          <p:cNvPr id="7" name="사각형 설명선 6"/>
          <p:cNvSpPr/>
          <p:nvPr/>
        </p:nvSpPr>
        <p:spPr>
          <a:xfrm>
            <a:off x="2485783" y="3694256"/>
            <a:ext cx="2520280" cy="590200"/>
          </a:xfrm>
          <a:prstGeom prst="wedgeRectCallout">
            <a:avLst>
              <a:gd name="adj1" fmla="val 21367"/>
              <a:gd name="adj2" fmla="val -70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제공</a:t>
            </a:r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539552" y="2493093"/>
            <a:ext cx="8229600" cy="267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C00000"/>
                </a:solidFill>
              </a:rPr>
              <a:t>Would = Polite offer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help coyot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E4D4"/>
              </a:clrFrom>
              <a:clrTo>
                <a:srgbClr val="E4E4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59"/>
            <a:ext cx="7884368" cy="502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형 설명선 2"/>
          <p:cNvSpPr/>
          <p:nvPr/>
        </p:nvSpPr>
        <p:spPr>
          <a:xfrm>
            <a:off x="4427984" y="1923678"/>
            <a:ext cx="3240360" cy="1800200"/>
          </a:xfrm>
          <a:prstGeom prst="wedgeEllipseCallout">
            <a:avLst>
              <a:gd name="adj1" fmla="val -71066"/>
              <a:gd name="adj2" fmla="val -297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63294" y="249974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Could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you help me?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62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no thanks i'm fu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1215171"/>
            <a:ext cx="5796136" cy="39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타원형 설명선 1"/>
          <p:cNvSpPr/>
          <p:nvPr/>
        </p:nvSpPr>
        <p:spPr>
          <a:xfrm>
            <a:off x="179512" y="2688099"/>
            <a:ext cx="3240360" cy="1800200"/>
          </a:xfrm>
          <a:prstGeom prst="wedgeEllipseCallout">
            <a:avLst>
              <a:gd name="adj1" fmla="val 66226"/>
              <a:gd name="adj2" fmla="val -14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No thanks.  I’m full </a:t>
            </a:r>
            <a:endParaRPr lang="ko-KR" altLang="en-US" sz="2800" dirty="0"/>
          </a:p>
        </p:txBody>
      </p:sp>
      <p:sp>
        <p:nvSpPr>
          <p:cNvPr id="4" name="타원형 설명선 3"/>
          <p:cNvSpPr/>
          <p:nvPr/>
        </p:nvSpPr>
        <p:spPr>
          <a:xfrm>
            <a:off x="3707904" y="27134"/>
            <a:ext cx="3240360" cy="1800200"/>
          </a:xfrm>
          <a:prstGeom prst="wedgeEllipseCallout">
            <a:avLst>
              <a:gd name="adj1" fmla="val 53818"/>
              <a:gd name="adj2" fmla="val 408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511735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Would you like some more?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470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0" y="588565"/>
            <a:ext cx="43243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타원형 설명선 2"/>
          <p:cNvSpPr/>
          <p:nvPr/>
        </p:nvSpPr>
        <p:spPr>
          <a:xfrm>
            <a:off x="3707904" y="27134"/>
            <a:ext cx="3240360" cy="1800200"/>
          </a:xfrm>
          <a:prstGeom prst="wedgeEllipseCallout">
            <a:avLst>
              <a:gd name="adj1" fmla="val -67464"/>
              <a:gd name="adj2" fmla="val 401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11735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Would you sit down?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14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be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48" y="-380578"/>
            <a:ext cx="9176248" cy="61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형 설명선 2"/>
          <p:cNvSpPr/>
          <p:nvPr/>
        </p:nvSpPr>
        <p:spPr>
          <a:xfrm>
            <a:off x="2555776" y="339502"/>
            <a:ext cx="3240360" cy="1800200"/>
          </a:xfrm>
          <a:prstGeom prst="wedgeEllipseCallout">
            <a:avLst>
              <a:gd name="adj1" fmla="val 53818"/>
              <a:gd name="adj2" fmla="val 408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82410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Could you give me some money?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230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Use</a:t>
            </a:r>
            <a:r>
              <a:rPr lang="ko-KR" altLang="en-US" dirty="0" smtClean="0"/>
              <a:t> </a:t>
            </a:r>
            <a:r>
              <a:rPr lang="en-US" altLang="ko-KR" dirty="0" smtClean="0"/>
              <a:t>the correct word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Would, could, should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98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Should </a:t>
            </a:r>
            <a:endParaRPr lang="ko-KR" altLang="en-US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299591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A:  I feel sick.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B:  You </a:t>
            </a:r>
            <a:r>
              <a:rPr lang="en-US" altLang="ko-KR" b="1" dirty="0" smtClean="0">
                <a:solidFill>
                  <a:srgbClr val="C00000"/>
                </a:solidFill>
              </a:rPr>
              <a:t>should</a:t>
            </a:r>
            <a:r>
              <a:rPr lang="en-US" altLang="ko-KR" dirty="0" smtClean="0">
                <a:solidFill>
                  <a:srgbClr val="C00000"/>
                </a:solidFill>
              </a:rPr>
              <a:t> see a doctor. 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580112" y="591530"/>
            <a:ext cx="3240360" cy="1173996"/>
          </a:xfrm>
          <a:prstGeom prst="roundRect">
            <a:avLst>
              <a:gd name="adj" fmla="val 355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Advice</a:t>
            </a:r>
          </a:p>
          <a:p>
            <a:pPr algn="ctr"/>
            <a:r>
              <a:rPr lang="en-US" altLang="ko-KR" sz="2400" dirty="0" smtClean="0"/>
              <a:t>Suggestions </a:t>
            </a:r>
            <a:endParaRPr lang="ko-KR" altLang="en-US" sz="2400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5220072" y="123478"/>
            <a:ext cx="1080120" cy="93610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67544" y="271576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A:  I am lonely. 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B:  You </a:t>
            </a:r>
            <a:r>
              <a:rPr lang="en-US" altLang="ko-KR" b="1" dirty="0" smtClean="0">
                <a:solidFill>
                  <a:srgbClr val="C00000"/>
                </a:solidFill>
              </a:rPr>
              <a:t>shouldn’t</a:t>
            </a:r>
            <a:r>
              <a:rPr lang="en-US" altLang="ko-KR" dirty="0" smtClean="0">
                <a:solidFill>
                  <a:srgbClr val="C00000"/>
                </a:solidFill>
              </a:rPr>
              <a:t> stay at home.  You </a:t>
            </a:r>
            <a:r>
              <a:rPr lang="en-US" altLang="ko-KR" b="1" dirty="0" smtClean="0">
                <a:solidFill>
                  <a:srgbClr val="C00000"/>
                </a:solidFill>
              </a:rPr>
              <a:t>should</a:t>
            </a:r>
            <a:r>
              <a:rPr lang="en-US" altLang="ko-KR" dirty="0" smtClean="0">
                <a:solidFill>
                  <a:srgbClr val="C00000"/>
                </a:solidFill>
              </a:rPr>
              <a:t> join a sports team. 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051307" y="6902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조언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20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 rot="1592842">
            <a:off x="6420244" y="842712"/>
            <a:ext cx="1965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50000"/>
                  </a:schemeClr>
                </a:solidFill>
              </a:rPr>
              <a:t>What 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___________ we </a:t>
            </a: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tonight?  </a:t>
            </a:r>
            <a:endParaRPr lang="ko-KR" altLang="ko-K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592842">
            <a:off x="5989677" y="1784226"/>
            <a:ext cx="1838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We __________ watch a movie.  </a:t>
            </a:r>
            <a:endParaRPr lang="ko-KR" altLang="ko-K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 rot="1592842">
            <a:off x="5512751" y="2661512"/>
            <a:ext cx="1843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___________ you like to go now? </a:t>
            </a:r>
            <a:endParaRPr lang="ko-KR" altLang="ko-K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 rot="1531583">
            <a:off x="7270660" y="981210"/>
            <a:ext cx="926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should</a:t>
            </a:r>
            <a:endParaRPr lang="ko-KR" altLang="ko-KR" dirty="0"/>
          </a:p>
        </p:txBody>
      </p:sp>
      <p:sp>
        <p:nvSpPr>
          <p:cNvPr id="9" name="직사각형 8"/>
          <p:cNvSpPr/>
          <p:nvPr/>
        </p:nvSpPr>
        <p:spPr>
          <a:xfrm rot="1531583">
            <a:off x="6707605" y="1876828"/>
            <a:ext cx="926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could</a:t>
            </a:r>
            <a:endParaRPr lang="ko-KR" altLang="ko-KR" dirty="0"/>
          </a:p>
        </p:txBody>
      </p:sp>
      <p:sp>
        <p:nvSpPr>
          <p:cNvPr id="10" name="직사각형 9"/>
          <p:cNvSpPr/>
          <p:nvPr/>
        </p:nvSpPr>
        <p:spPr>
          <a:xfrm rot="1531583">
            <a:off x="5771501" y="2524900"/>
            <a:ext cx="926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Would 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0705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652120" y="699542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Image result for mario k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292" y="2571750"/>
            <a:ext cx="3401156" cy="19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51" y="129959"/>
            <a:ext cx="56864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530265"/>
            <a:ext cx="3791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Comic Sans MS" pitchFamily="66" charset="0"/>
              </a:rPr>
              <a:t>Would you like to play Mario Kart? </a:t>
            </a:r>
            <a:endParaRPr lang="ko-KR" altLang="en-US" sz="1600" b="1" dirty="0">
              <a:latin typeface="Comic Sans MS" pitchFamily="66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79912" y="579725"/>
            <a:ext cx="648072" cy="289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4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Image result for what to do on a dat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0435"/>
            <a:ext cx="5715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652120" y="699542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Image result for mario k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292" y="2571750"/>
            <a:ext cx="3401156" cy="19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57" y="0"/>
            <a:ext cx="74426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구름 모양 설명선 1"/>
          <p:cNvSpPr/>
          <p:nvPr/>
        </p:nvSpPr>
        <p:spPr>
          <a:xfrm>
            <a:off x="-426079" y="-236562"/>
            <a:ext cx="4248472" cy="2314567"/>
          </a:xfrm>
          <a:prstGeom prst="cloudCallout">
            <a:avLst>
              <a:gd name="adj1" fmla="val -32530"/>
              <a:gd name="adj2" fmla="val 68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If I met an alien, I _______ scream.  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920721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w</a:t>
            </a:r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ould </a:t>
            </a:r>
            <a:endParaRPr lang="ko-KR" altLang="ko-KR" sz="2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53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Image result for dirty dis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" y="-964067"/>
            <a:ext cx="9144616" cy="61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구름 모양 설명선 4"/>
          <p:cNvSpPr/>
          <p:nvPr/>
        </p:nvSpPr>
        <p:spPr>
          <a:xfrm>
            <a:off x="1187624" y="-380578"/>
            <a:ext cx="4392488" cy="2602599"/>
          </a:xfrm>
          <a:prstGeom prst="cloudCallout">
            <a:avLst>
              <a:gd name="adj1" fmla="val -49321"/>
              <a:gd name="adj2" fmla="val 82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The dishes are dirty.  I _________ wash the dishes.   </a:t>
            </a:r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>
          <a:xfrm>
            <a:off x="3275856" y="699542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should </a:t>
            </a:r>
            <a:endParaRPr lang="ko-KR" altLang="ko-KR" sz="2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21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Image result for p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571" y="0"/>
            <a:ext cx="9822908" cy="514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구름 모양 설명선 4"/>
          <p:cNvSpPr/>
          <p:nvPr/>
        </p:nvSpPr>
        <p:spPr>
          <a:xfrm>
            <a:off x="251520" y="1779662"/>
            <a:ext cx="3450494" cy="2602599"/>
          </a:xfrm>
          <a:prstGeom prst="cloudCallout">
            <a:avLst>
              <a:gd name="adj1" fmla="val 72415"/>
              <a:gd name="adj2" fmla="val -15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_______ you give me some food.  </a:t>
            </a:r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>
          <a:xfrm>
            <a:off x="971600" y="242773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</a:t>
            </a:r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ould</a:t>
            </a:r>
            <a:endParaRPr lang="ko-KR" altLang="ko-KR" sz="2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60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 wouldn't do that if i were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0899"/>
            <a:ext cx="6840760" cy="51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499992" y="915566"/>
            <a:ext cx="1584176" cy="4115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7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400051"/>
            <a:ext cx="57626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843808" y="1960214"/>
            <a:ext cx="1152128" cy="89956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7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you wouldn't like to see me ang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496266"/>
            <a:ext cx="4850904" cy="56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181028" y="2715766"/>
            <a:ext cx="1967036" cy="41151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1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ould 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941"/>
            <a:ext cx="3660665" cy="51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635896" y="2859782"/>
            <a:ext cx="2088232" cy="6480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2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ear atta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71550"/>
            <a:ext cx="6300192" cy="41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 설명선 2"/>
          <p:cNvSpPr/>
          <p:nvPr/>
        </p:nvSpPr>
        <p:spPr>
          <a:xfrm>
            <a:off x="293529" y="411510"/>
            <a:ext cx="3168352" cy="1152128"/>
          </a:xfrm>
          <a:prstGeom prst="wedgeRectCallout">
            <a:avLst>
              <a:gd name="adj1" fmla="val -4663"/>
              <a:gd name="adj2" fmla="val 833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PMingLiU-ExtB" pitchFamily="18" charset="-120"/>
                <a:ea typeface="PMingLiU-ExtB" pitchFamily="18" charset="-120"/>
              </a:rPr>
              <a:t>What should I do? </a:t>
            </a:r>
            <a:endParaRPr lang="ko-KR" altLang="en-US" sz="3200" b="1" dirty="0">
              <a:latin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76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 should buy a 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013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699792" y="4371950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0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'm so hungry i could 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6296"/>
            <a:ext cx="5076056" cy="53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339752" y="383801"/>
            <a:ext cx="1152128" cy="411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4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hould qu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851920" y="1851670"/>
            <a:ext cx="1296144" cy="4115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7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en i was young i cou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2"/>
            <a:ext cx="91810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732240" y="1203598"/>
            <a:ext cx="115212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6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would qu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2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763688" y="2347472"/>
            <a:ext cx="1800200" cy="72833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2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should qu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724128" y="2499742"/>
            <a:ext cx="1584176" cy="41151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8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ouldn'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0483"/>
            <a:ext cx="5184576" cy="51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892768" y="411510"/>
            <a:ext cx="1751240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436096" y="2211710"/>
            <a:ext cx="1224136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3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0538"/>
            <a:ext cx="5184576" cy="63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228184" y="339502"/>
            <a:ext cx="648072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796136" y="3363838"/>
            <a:ext cx="50405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788024" y="5380062"/>
            <a:ext cx="9361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5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04662E-6 L -1.38889E-6 -0.222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9941E-6 L 0.00399 -0.217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0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ould 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8357"/>
            <a:ext cx="109299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771800" y="915566"/>
            <a:ext cx="864096" cy="41151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228184" y="922026"/>
            <a:ext cx="1008112" cy="41151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7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What Should I Do?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Circular Story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95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lee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86"/>
            <a:ext cx="9144000" cy="60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 설명선 3"/>
          <p:cNvSpPr/>
          <p:nvPr/>
        </p:nvSpPr>
        <p:spPr>
          <a:xfrm>
            <a:off x="683568" y="339502"/>
            <a:ext cx="3168352" cy="1584176"/>
          </a:xfrm>
          <a:prstGeom prst="wedgeRectCallout">
            <a:avLst>
              <a:gd name="adj1" fmla="val 41800"/>
              <a:gd name="adj2" fmla="val 784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PMingLiU-ExtB" pitchFamily="18" charset="-120"/>
                <a:ea typeface="PMingLiU-ExtB" pitchFamily="18" charset="-120"/>
              </a:rPr>
              <a:t>I’m so tired.  </a:t>
            </a:r>
            <a:endParaRPr lang="ko-KR" altLang="en-US" sz="3200" b="1" dirty="0">
              <a:latin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7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koreans eating spicy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" y="2547"/>
            <a:ext cx="9139470" cy="51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 설명선 2"/>
          <p:cNvSpPr/>
          <p:nvPr/>
        </p:nvSpPr>
        <p:spPr>
          <a:xfrm>
            <a:off x="5796136" y="2427734"/>
            <a:ext cx="3168352" cy="1584176"/>
          </a:xfrm>
          <a:prstGeom prst="wedgeRectCallout">
            <a:avLst>
              <a:gd name="adj1" fmla="val -67297"/>
              <a:gd name="adj2" fmla="val -455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PMingLiU-ExtB" pitchFamily="18" charset="-120"/>
                <a:ea typeface="PMingLiU-ExtB" pitchFamily="18" charset="-120"/>
              </a:rPr>
              <a:t>It’s too spicy.  </a:t>
            </a:r>
            <a:endParaRPr lang="ko-KR" altLang="en-US" sz="3200" b="1" dirty="0">
              <a:latin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97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essy bed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477"/>
            <a:ext cx="9144000" cy="60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 설명선 2"/>
          <p:cNvSpPr/>
          <p:nvPr/>
        </p:nvSpPr>
        <p:spPr>
          <a:xfrm>
            <a:off x="5786347" y="3003798"/>
            <a:ext cx="3168352" cy="1584176"/>
          </a:xfrm>
          <a:prstGeom prst="wedgeRectCallout">
            <a:avLst>
              <a:gd name="adj1" fmla="val 49578"/>
              <a:gd name="adj2" fmla="val 731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PMingLiU-ExtB" pitchFamily="18" charset="-120"/>
                <a:ea typeface="PMingLiU-ExtB" pitchFamily="18" charset="-120"/>
              </a:rPr>
              <a:t>It’s my bedroom.  </a:t>
            </a:r>
            <a:endParaRPr lang="ko-KR" altLang="en-US" sz="3200" b="1" dirty="0">
              <a:latin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39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Could </a:t>
            </a:r>
            <a:endParaRPr lang="ko-KR" altLang="en-US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66426"/>
            <a:ext cx="8229600" cy="792089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When I was younger, I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could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play all day.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580112" y="591530"/>
            <a:ext cx="3240360" cy="1173996"/>
          </a:xfrm>
          <a:prstGeom prst="roundRect">
            <a:avLst>
              <a:gd name="adj" fmla="val 355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Ability in the Past</a:t>
            </a:r>
            <a:endParaRPr lang="ko-KR" altLang="en-US" sz="2400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5220072" y="123478"/>
            <a:ext cx="1080120" cy="93610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67544" y="3075805"/>
            <a:ext cx="8229600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couldn’t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find my glasses.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12160" y="134761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능력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Could </a:t>
            </a:r>
            <a:endParaRPr lang="ko-KR" altLang="en-US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580112" y="591530"/>
            <a:ext cx="3240360" cy="1173996"/>
          </a:xfrm>
          <a:prstGeom prst="roundRect">
            <a:avLst>
              <a:gd name="adj" fmla="val 355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Future Possibilities </a:t>
            </a:r>
            <a:endParaRPr lang="ko-KR" altLang="en-US" sz="2400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5220072" y="123478"/>
            <a:ext cx="1080120" cy="93610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2266426"/>
            <a:ext cx="8229600" cy="792089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We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could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go to </a:t>
            </a:r>
            <a:r>
              <a:rPr lang="en-US" altLang="ko-KR" dirty="0" err="1" smtClean="0">
                <a:solidFill>
                  <a:schemeClr val="accent6">
                    <a:lumMod val="50000"/>
                  </a:schemeClr>
                </a:solidFill>
              </a:rPr>
              <a:t>noraebang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together.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67544" y="3075805"/>
            <a:ext cx="8229600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We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could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eat </a:t>
            </a:r>
            <a:r>
              <a:rPr lang="en-US" altLang="ko-KR" dirty="0" err="1" smtClean="0">
                <a:solidFill>
                  <a:schemeClr val="accent6">
                    <a:lumMod val="50000"/>
                  </a:schemeClr>
                </a:solidFill>
              </a:rPr>
              <a:t>ddeokbokki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or </a:t>
            </a:r>
            <a:r>
              <a:rPr lang="en-US" altLang="ko-KR" dirty="0" err="1" smtClean="0">
                <a:solidFill>
                  <a:schemeClr val="accent6">
                    <a:lumMod val="50000"/>
                  </a:schemeClr>
                </a:solidFill>
              </a:rPr>
              <a:t>kimbap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later.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Image result for what to do on a dat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280</Words>
  <Application>Microsoft Office PowerPoint</Application>
  <PresentationFormat>화면 슬라이드 쇼(16:9)</PresentationFormat>
  <Paragraphs>66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테마</vt:lpstr>
      <vt:lpstr>Coulda, Woulda, Shoulda </vt:lpstr>
      <vt:lpstr>Should </vt:lpstr>
      <vt:lpstr>PowerPoint 프레젠테이션</vt:lpstr>
      <vt:lpstr>PowerPoint 프레젠테이션</vt:lpstr>
      <vt:lpstr>PowerPoint 프레젠테이션</vt:lpstr>
      <vt:lpstr>PowerPoint 프레젠테이션</vt:lpstr>
      <vt:lpstr>Could </vt:lpstr>
      <vt:lpstr>Could </vt:lpstr>
      <vt:lpstr>PowerPoint 프레젠테이션</vt:lpstr>
      <vt:lpstr>Would </vt:lpstr>
      <vt:lpstr>PowerPoint 프레젠테이션</vt:lpstr>
      <vt:lpstr>PowerPoint 프레젠테이션</vt:lpstr>
      <vt:lpstr>PowerPoint 프레젠테이션</vt:lpstr>
      <vt:lpstr>Polite (공손한)</vt:lpstr>
      <vt:lpstr>PowerPoint 프레젠테이션</vt:lpstr>
      <vt:lpstr>PowerPoint 프레젠테이션</vt:lpstr>
      <vt:lpstr>PowerPoint 프레젠테이션</vt:lpstr>
      <vt:lpstr>PowerPoint 프레젠테이션</vt:lpstr>
      <vt:lpstr>Use the correct word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What Should I Do?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Coulda, Woulda, Shoulda</dc:title>
  <dc:creator>user</dc:creator>
  <cp:lastModifiedBy>user</cp:lastModifiedBy>
  <cp:revision>55</cp:revision>
  <dcterms:created xsi:type="dcterms:W3CDTF">2018-03-16T00:16:20Z</dcterms:created>
  <dcterms:modified xsi:type="dcterms:W3CDTF">2018-05-31T03:01:24Z</dcterms:modified>
</cp:coreProperties>
</file>