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1" r:id="rId4"/>
    <p:sldId id="264" r:id="rId5"/>
    <p:sldId id="269" r:id="rId6"/>
    <p:sldId id="265" r:id="rId7"/>
    <p:sldId id="266" r:id="rId8"/>
    <p:sldId id="263" r:id="rId9"/>
    <p:sldId id="272" r:id="rId10"/>
    <p:sldId id="262" r:id="rId11"/>
    <p:sldId id="271" r:id="rId12"/>
    <p:sldId id="270" r:id="rId13"/>
    <p:sldId id="273" r:id="rId14"/>
    <p:sldId id="277" r:id="rId15"/>
    <p:sldId id="276" r:id="rId16"/>
    <p:sldId id="275" r:id="rId17"/>
    <p:sldId id="274" r:id="rId18"/>
    <p:sldId id="278" r:id="rId19"/>
    <p:sldId id="260" r:id="rId20"/>
    <p:sldId id="257" r:id="rId21"/>
    <p:sldId id="258" r:id="rId22"/>
    <p:sldId id="286" r:id="rId23"/>
    <p:sldId id="285" r:id="rId24"/>
    <p:sldId id="287" r:id="rId25"/>
    <p:sldId id="279" r:id="rId26"/>
    <p:sldId id="288" r:id="rId27"/>
    <p:sldId id="289" r:id="rId28"/>
    <p:sldId id="290" r:id="rId29"/>
    <p:sldId id="280" r:id="rId30"/>
    <p:sldId id="291" r:id="rId31"/>
    <p:sldId id="292" r:id="rId32"/>
    <p:sldId id="293" r:id="rId33"/>
    <p:sldId id="281" r:id="rId34"/>
    <p:sldId id="294" r:id="rId35"/>
    <p:sldId id="296" r:id="rId36"/>
    <p:sldId id="298" r:id="rId37"/>
    <p:sldId id="283" r:id="rId38"/>
    <p:sldId id="299" r:id="rId39"/>
    <p:sldId id="300" r:id="rId40"/>
    <p:sldId id="284" r:id="rId41"/>
    <p:sldId id="282" r:id="rId42"/>
    <p:sldId id="301" r:id="rId43"/>
    <p:sldId id="302" r:id="rId44"/>
    <p:sldId id="307" r:id="rId45"/>
    <p:sldId id="303" r:id="rId46"/>
    <p:sldId id="304" r:id="rId47"/>
    <p:sldId id="309" r:id="rId48"/>
    <p:sldId id="308" r:id="rId49"/>
    <p:sldId id="306" r:id="rId50"/>
    <p:sldId id="305" r:id="rId5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7" d="100"/>
          <a:sy n="147" d="100"/>
        </p:scale>
        <p:origin x="-59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9051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264884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154781"/>
            <a:ext cx="2057400" cy="329088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54781"/>
            <a:ext cx="6019800" cy="329088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256391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125425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151824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7027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3319623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136524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4151895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56233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45B4700-8981-4536-A381-700E6DC15CDE}" type="datetimeFigureOut">
              <a:rPr lang="ko-KR" altLang="en-US" smtClean="0"/>
              <a:t>2018-04-09</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979035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a:stretch>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5B4700-8981-4536-A381-700E6DC15CDE}" type="datetimeFigureOut">
              <a:rPr lang="ko-KR" altLang="en-US" smtClean="0"/>
              <a:t>2018-04-09</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93F190D-E9D1-44AF-BF58-F9321323AB23}" type="slidenum">
              <a:rPr lang="ko-KR" altLang="en-US" smtClean="0"/>
              <a:t>‹#›</a:t>
            </a:fld>
            <a:endParaRPr lang="ko-KR" altLang="en-US"/>
          </a:p>
        </p:txBody>
      </p:sp>
    </p:spTree>
    <p:extLst>
      <p:ext uri="{BB962C8B-B14F-4D97-AF65-F5344CB8AC3E}">
        <p14:creationId xmlns:p14="http://schemas.microsoft.com/office/powerpoint/2010/main" val="1895602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time_continue=11&amp;v=X0gI2QC27o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AgCQStTSMuk"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PufTeIBNRJ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Foot and Mouth Disease</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754243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txBody>
          <a:bodyPr/>
          <a:lstStyle/>
          <a:p>
            <a:endParaRPr lang="ko-KR" altLang="en-US" dirty="0"/>
          </a:p>
        </p:txBody>
      </p:sp>
      <p:sp>
        <p:nvSpPr>
          <p:cNvPr id="6" name="제목 1"/>
          <p:cNvSpPr txBox="1">
            <a:spLocks/>
          </p:cNvSpPr>
          <p:nvPr/>
        </p:nvSpPr>
        <p:spPr>
          <a:xfrm>
            <a:off x="457200" y="1995686"/>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Bubonic Plague </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5524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578"/>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457200" y="1995686"/>
            <a:ext cx="8229600" cy="857250"/>
          </a:xfrm>
        </p:spPr>
        <p:txBody>
          <a:bodyPr>
            <a:normAutofit/>
          </a:body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Smallpox </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59411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foot and mouth disease c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4594"/>
            <a:ext cx="9169296" cy="6112864"/>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p:txBody>
          <a:bodyPr/>
          <a:lstStyle/>
          <a:p>
            <a:endParaRPr lang="ko-KR" altLang="en-US"/>
          </a:p>
        </p:txBody>
      </p:sp>
      <p:sp>
        <p:nvSpPr>
          <p:cNvPr id="4" name="제목 3"/>
          <p:cNvSpPr>
            <a:spLocks noGrp="1"/>
          </p:cNvSpPr>
          <p:nvPr>
            <p:ph type="title"/>
          </p:nvPr>
        </p:nvSpPr>
        <p:spPr/>
        <p:txBody>
          <a:bodyPr/>
          <a:lstStyle/>
          <a:p>
            <a:endParaRPr lang="ko-KR" altLang="en-US"/>
          </a:p>
        </p:txBody>
      </p:sp>
    </p:spTree>
    <p:extLst>
      <p:ext uri="{BB962C8B-B14F-4D97-AF65-F5344CB8AC3E}">
        <p14:creationId xmlns:p14="http://schemas.microsoft.com/office/powerpoint/2010/main" val="1326839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Contagious Diseases   </a:t>
            </a:r>
            <a:endParaRPr lang="ko-KR" altLang="en-US" dirty="0"/>
          </a:p>
        </p:txBody>
      </p:sp>
      <p:sp>
        <p:nvSpPr>
          <p:cNvPr id="3" name="내용 개체 틀 2"/>
          <p:cNvSpPr>
            <a:spLocks noGrp="1"/>
          </p:cNvSpPr>
          <p:nvPr>
            <p:ph idx="1"/>
          </p:nvPr>
        </p:nvSpPr>
        <p:spPr/>
        <p:txBody>
          <a:bodyPr/>
          <a:lstStyle/>
          <a:p>
            <a:r>
              <a:rPr lang="en-US" altLang="ko-KR" dirty="0" smtClean="0">
                <a:solidFill>
                  <a:srgbClr val="0070C0"/>
                </a:solidFill>
              </a:rPr>
              <a:t>What causes a disease?  </a:t>
            </a:r>
            <a:endParaRPr lang="ko-KR" altLang="en-US" dirty="0">
              <a:solidFill>
                <a:srgbClr val="0070C0"/>
              </a:solidFill>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3879">
            <a:off x="4998145" y="2215790"/>
            <a:ext cx="3817768" cy="2530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296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5362" name="Picture 2" descr="Image result for plague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2931790"/>
            <a:ext cx="2246128" cy="923330"/>
          </a:xfrm>
          <a:prstGeom prst="rect">
            <a:avLst/>
          </a:prstGeom>
          <a:noFill/>
        </p:spPr>
        <p:txBody>
          <a:bodyPr wrap="none" rtlCol="0">
            <a:spAutoFit/>
          </a:bodyPr>
          <a:lstStyle/>
          <a:p>
            <a:r>
              <a:rPr lang="en-US" altLang="ko-KR" sz="5400" b="1" dirty="0" smtClean="0">
                <a:ln w="12700">
                  <a:solidFill>
                    <a:schemeClr val="tx2">
                      <a:satMod val="155000"/>
                    </a:schemeClr>
                  </a:solidFill>
                  <a:prstDash val="solid"/>
                </a:ln>
                <a:solidFill>
                  <a:schemeClr val="bg2">
                    <a:tint val="85000"/>
                    <a:satMod val="155000"/>
                  </a:schemeClr>
                </a:solidFill>
                <a:effectLst>
                  <a:outerShdw blurRad="241300" dist="76200" dir="6540000" algn="tl" rotWithShape="0">
                    <a:prstClr val="black">
                      <a:alpha val="87000"/>
                    </a:prstClr>
                  </a:outerShdw>
                </a:effectLst>
                <a:latin typeface="Blippo Blk BT" pitchFamily="2" charset="0"/>
                <a:ea typeface="DFKai-SB" pitchFamily="65" charset="-120"/>
              </a:rPr>
              <a:t>Virus   </a:t>
            </a:r>
            <a:endParaRPr lang="ko-KR" altLang="en-US" sz="4000" b="1" dirty="0">
              <a:ln w="12700">
                <a:solidFill>
                  <a:schemeClr val="tx2">
                    <a:satMod val="155000"/>
                  </a:schemeClr>
                </a:solidFill>
                <a:prstDash val="solid"/>
              </a:ln>
              <a:solidFill>
                <a:schemeClr val="bg2">
                  <a:tint val="85000"/>
                  <a:satMod val="155000"/>
                </a:schemeClr>
              </a:solidFill>
              <a:effectLst>
                <a:outerShdw blurRad="241300" dist="76200" dir="6540000" algn="tl" rotWithShape="0">
                  <a:prstClr val="black">
                    <a:alpha val="87000"/>
                  </a:prstClr>
                </a:outerShdw>
              </a:effectLst>
              <a:latin typeface="Blippo Blk BT" pitchFamily="2" charset="0"/>
            </a:endParaRPr>
          </a:p>
        </p:txBody>
      </p:sp>
    </p:spTree>
    <p:extLst>
      <p:ext uri="{BB962C8B-B14F-4D97-AF65-F5344CB8AC3E}">
        <p14:creationId xmlns:p14="http://schemas.microsoft.com/office/powerpoint/2010/main" val="318955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760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3314" name="Picture 2" descr="Image result for plague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56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2290" name="Picture 2" descr="Image result for plague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52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4" y="-6863"/>
            <a:ext cx="9170774" cy="515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919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Contagious Diseases</a:t>
            </a:r>
            <a:endParaRPr lang="ko-KR" altLang="en-US" dirty="0"/>
          </a:p>
        </p:txBody>
      </p:sp>
      <p:sp>
        <p:nvSpPr>
          <p:cNvPr id="3" name="내용 개체 틀 2"/>
          <p:cNvSpPr>
            <a:spLocks noGrp="1"/>
          </p:cNvSpPr>
          <p:nvPr>
            <p:ph idx="1"/>
          </p:nvPr>
        </p:nvSpPr>
        <p:spPr/>
        <p:txBody>
          <a:bodyPr/>
          <a:lstStyle/>
          <a:p>
            <a:r>
              <a:rPr lang="en-US" altLang="ko-KR" dirty="0" smtClean="0">
                <a:solidFill>
                  <a:srgbClr val="0070C0"/>
                </a:solidFill>
              </a:rPr>
              <a:t>How can a disease spread?  </a:t>
            </a:r>
            <a:endParaRPr lang="ko-KR" altLang="en-US" dirty="0">
              <a:solidFill>
                <a:srgbClr val="0070C0"/>
              </a:solidFill>
            </a:endParaRPr>
          </a:p>
        </p:txBody>
      </p:sp>
      <p:pic>
        <p:nvPicPr>
          <p:cNvPr id="11266" name="touch"/>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976" y="2329535"/>
            <a:ext cx="1402854" cy="139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sneez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340" y="2289439"/>
            <a:ext cx="1721149" cy="14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needle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3790424"/>
            <a:ext cx="1220129" cy="127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eat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620" y="3793562"/>
            <a:ext cx="1455903" cy="114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kis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2" y="3505153"/>
            <a:ext cx="1290861" cy="157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sex"/>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6256" y="2458549"/>
            <a:ext cx="1744726" cy="104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blood transfusion"/>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6256" y="3713797"/>
            <a:ext cx="1744726" cy="1355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oor sanitation"/>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896" y="3704362"/>
            <a:ext cx="1161186" cy="132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animals"/>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2459211"/>
            <a:ext cx="1650416" cy="126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모서리가 둥근 직사각형 3"/>
          <p:cNvSpPr/>
          <p:nvPr/>
        </p:nvSpPr>
        <p:spPr>
          <a:xfrm>
            <a:off x="539552" y="2859782"/>
            <a:ext cx="1440160" cy="360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Touch </a:t>
            </a:r>
            <a:endParaRPr lang="ko-KR" altLang="en-US" dirty="0"/>
          </a:p>
        </p:txBody>
      </p:sp>
      <p:sp>
        <p:nvSpPr>
          <p:cNvPr id="14" name="모서리가 둥근 직사각형 13"/>
          <p:cNvSpPr/>
          <p:nvPr/>
        </p:nvSpPr>
        <p:spPr>
          <a:xfrm>
            <a:off x="2635834" y="2557014"/>
            <a:ext cx="1440160" cy="11668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Exposure to other sick people </a:t>
            </a:r>
            <a:endParaRPr lang="ko-KR" altLang="en-US" dirty="0"/>
          </a:p>
        </p:txBody>
      </p:sp>
      <p:sp>
        <p:nvSpPr>
          <p:cNvPr id="15" name="모서리가 둥근 직사각형 14"/>
          <p:cNvSpPr/>
          <p:nvPr/>
        </p:nvSpPr>
        <p:spPr>
          <a:xfrm>
            <a:off x="4749136" y="2860975"/>
            <a:ext cx="1440160" cy="360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Animals </a:t>
            </a:r>
            <a:endParaRPr lang="ko-KR" altLang="en-US" dirty="0"/>
          </a:p>
        </p:txBody>
      </p:sp>
      <p:sp>
        <p:nvSpPr>
          <p:cNvPr id="16" name="모서리가 둥근 직사각형 15"/>
          <p:cNvSpPr/>
          <p:nvPr/>
        </p:nvSpPr>
        <p:spPr>
          <a:xfrm>
            <a:off x="6948264" y="2715766"/>
            <a:ext cx="1584176" cy="59079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Sexual transmission </a:t>
            </a:r>
            <a:endParaRPr lang="ko-KR" altLang="en-US" dirty="0"/>
          </a:p>
        </p:txBody>
      </p:sp>
      <p:sp>
        <p:nvSpPr>
          <p:cNvPr id="17" name="모서리가 둥근 직사각형 16"/>
          <p:cNvSpPr/>
          <p:nvPr/>
        </p:nvSpPr>
        <p:spPr>
          <a:xfrm>
            <a:off x="306453" y="4155926"/>
            <a:ext cx="1440160" cy="55405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Sharing food</a:t>
            </a:r>
            <a:endParaRPr lang="ko-KR" altLang="en-US" dirty="0"/>
          </a:p>
        </p:txBody>
      </p:sp>
      <p:sp>
        <p:nvSpPr>
          <p:cNvPr id="18" name="모서리가 둥근 직사각형 17"/>
          <p:cNvSpPr/>
          <p:nvPr/>
        </p:nvSpPr>
        <p:spPr>
          <a:xfrm>
            <a:off x="1905062" y="4249940"/>
            <a:ext cx="1440160" cy="3600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Kissing </a:t>
            </a:r>
            <a:endParaRPr lang="ko-KR" altLang="en-US" dirty="0"/>
          </a:p>
        </p:txBody>
      </p:sp>
      <p:sp>
        <p:nvSpPr>
          <p:cNvPr id="19" name="모서리가 둥근 직사각형 18"/>
          <p:cNvSpPr/>
          <p:nvPr/>
        </p:nvSpPr>
        <p:spPr>
          <a:xfrm>
            <a:off x="3563888" y="4155926"/>
            <a:ext cx="1440160" cy="55106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Poor sanitation</a:t>
            </a:r>
            <a:endParaRPr lang="ko-KR" altLang="en-US" dirty="0"/>
          </a:p>
        </p:txBody>
      </p:sp>
      <p:sp>
        <p:nvSpPr>
          <p:cNvPr id="20" name="모서리가 둥근 직사각형 19"/>
          <p:cNvSpPr/>
          <p:nvPr/>
        </p:nvSpPr>
        <p:spPr>
          <a:xfrm>
            <a:off x="5148064" y="4155926"/>
            <a:ext cx="1440160" cy="563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Sharing needles </a:t>
            </a:r>
            <a:endParaRPr lang="ko-KR" altLang="en-US" dirty="0"/>
          </a:p>
        </p:txBody>
      </p:sp>
      <p:sp>
        <p:nvSpPr>
          <p:cNvPr id="21" name="모서리가 둥근 직사각형 20"/>
          <p:cNvSpPr/>
          <p:nvPr/>
        </p:nvSpPr>
        <p:spPr>
          <a:xfrm>
            <a:off x="7020272" y="4114974"/>
            <a:ext cx="1440160" cy="68902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ko-KR" dirty="0" smtClean="0"/>
              <a:t>Blood transfusion  </a:t>
            </a:r>
            <a:endParaRPr lang="ko-KR" altLang="en-US" dirty="0"/>
          </a:p>
        </p:txBody>
      </p:sp>
    </p:spTree>
    <p:extLst>
      <p:ext uri="{BB962C8B-B14F-4D97-AF65-F5344CB8AC3E}">
        <p14:creationId xmlns:p14="http://schemas.microsoft.com/office/powerpoint/2010/main" val="319306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26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266"/>
                                        </p:tgtEl>
                                      </p:cBhvr>
                                    </p:animEffect>
                                    <p:set>
                                      <p:cBhvr>
                                        <p:cTn id="7" dur="1" fill="hold">
                                          <p:stCondLst>
                                            <p:cond delay="499"/>
                                          </p:stCondLst>
                                        </p:cTn>
                                        <p:tgtEl>
                                          <p:spTgt spid="1126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nextCondLst>
                <p:cond evt="onClick" delay="0">
                  <p:tgtEl>
                    <p:spTgt spid="11266"/>
                  </p:tgtEl>
                </p:cond>
              </p:nextCondLst>
            </p:seq>
            <p:seq concurrent="1" nextAc="seek">
              <p:cTn id="11" restart="whenNotActive" fill="hold" evtFilter="cancelBubble" nodeType="interactiveSeq">
                <p:stCondLst>
                  <p:cond evt="onClick" delay="0">
                    <p:tgtEl>
                      <p:spTgt spid="1126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267"/>
                                        </p:tgtEl>
                                      </p:cBhvr>
                                    </p:animEffect>
                                    <p:set>
                                      <p:cBhvr>
                                        <p:cTn id="16" dur="1" fill="hold">
                                          <p:stCondLst>
                                            <p:cond delay="499"/>
                                          </p:stCondLst>
                                        </p:cTn>
                                        <p:tgtEl>
                                          <p:spTgt spid="1126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11267"/>
                  </p:tgtEl>
                </p:cond>
              </p:nextCondLst>
            </p:seq>
            <p:seq concurrent="1" nextAc="seek">
              <p:cTn id="20" restart="whenNotActive" fill="hold" evtFilter="cancelBubble" nodeType="interactiveSeq">
                <p:stCondLst>
                  <p:cond evt="onClick" delay="0">
                    <p:tgtEl>
                      <p:spTgt spid="1127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274"/>
                                        </p:tgtEl>
                                      </p:cBhvr>
                                    </p:animEffect>
                                    <p:set>
                                      <p:cBhvr>
                                        <p:cTn id="25" dur="1" fill="hold">
                                          <p:stCondLst>
                                            <p:cond delay="499"/>
                                          </p:stCondLst>
                                        </p:cTn>
                                        <p:tgtEl>
                                          <p:spTgt spid="1127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nextCondLst>
                <p:cond evt="onClick" delay="0">
                  <p:tgtEl>
                    <p:spTgt spid="11274"/>
                  </p:tgtEl>
                </p:cond>
              </p:nextCondLst>
            </p:seq>
            <p:seq concurrent="1" nextAc="seek">
              <p:cTn id="29" restart="whenNotActive" fill="hold" evtFilter="cancelBubble" nodeType="interactiveSeq">
                <p:stCondLst>
                  <p:cond evt="onClick" delay="0">
                    <p:tgtEl>
                      <p:spTgt spid="1127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271"/>
                                        </p:tgtEl>
                                      </p:cBhvr>
                                    </p:animEffect>
                                    <p:set>
                                      <p:cBhvr>
                                        <p:cTn id="34" dur="1" fill="hold">
                                          <p:stCondLst>
                                            <p:cond delay="499"/>
                                          </p:stCondLst>
                                        </p:cTn>
                                        <p:tgtEl>
                                          <p:spTgt spid="1127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nextCondLst>
                <p:cond evt="onClick" delay="0">
                  <p:tgtEl>
                    <p:spTgt spid="11271"/>
                  </p:tgtEl>
                </p:cond>
              </p:nextCondLst>
            </p:seq>
            <p:seq concurrent="1" nextAc="seek">
              <p:cTn id="38" restart="whenNotActive" fill="hold" evtFilter="cancelBubble" nodeType="interactiveSeq">
                <p:stCondLst>
                  <p:cond evt="onClick" delay="0">
                    <p:tgtEl>
                      <p:spTgt spid="1126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269"/>
                                        </p:tgtEl>
                                      </p:cBhvr>
                                    </p:animEffect>
                                    <p:set>
                                      <p:cBhvr>
                                        <p:cTn id="43" dur="1" fill="hold">
                                          <p:stCondLst>
                                            <p:cond delay="499"/>
                                          </p:stCondLst>
                                        </p:cTn>
                                        <p:tgtEl>
                                          <p:spTgt spid="11269"/>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1269"/>
                  </p:tgtEl>
                </p:cond>
              </p:nextCondLst>
            </p:seq>
            <p:seq concurrent="1" nextAc="seek">
              <p:cTn id="47" restart="whenNotActive" fill="hold" evtFilter="cancelBubble" nodeType="interactiveSeq">
                <p:stCondLst>
                  <p:cond evt="onClick" delay="0">
                    <p:tgtEl>
                      <p:spTgt spid="1127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270"/>
                                        </p:tgtEl>
                                      </p:cBhvr>
                                    </p:animEffect>
                                    <p:set>
                                      <p:cBhvr>
                                        <p:cTn id="52" dur="1" fill="hold">
                                          <p:stCondLst>
                                            <p:cond delay="499"/>
                                          </p:stCondLst>
                                        </p:cTn>
                                        <p:tgtEl>
                                          <p:spTgt spid="1127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nextCondLst>
                <p:cond evt="onClick" delay="0">
                  <p:tgtEl>
                    <p:spTgt spid="11270"/>
                  </p:tgtEl>
                </p:cond>
              </p:nextCondLst>
            </p:seq>
            <p:seq concurrent="1" nextAc="seek">
              <p:cTn id="56" restart="whenNotActive" fill="hold" evtFilter="cancelBubble" nodeType="interactiveSeq">
                <p:stCondLst>
                  <p:cond evt="onClick" delay="0">
                    <p:tgtEl>
                      <p:spTgt spid="1127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1273"/>
                                        </p:tgtEl>
                                      </p:cBhvr>
                                    </p:animEffect>
                                    <p:set>
                                      <p:cBhvr>
                                        <p:cTn id="61" dur="1" fill="hold">
                                          <p:stCondLst>
                                            <p:cond delay="499"/>
                                          </p:stCondLst>
                                        </p:cTn>
                                        <p:tgtEl>
                                          <p:spTgt spid="1127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childTnLst>
              </p:cTn>
              <p:nextCondLst>
                <p:cond evt="onClick" delay="0">
                  <p:tgtEl>
                    <p:spTgt spid="11273"/>
                  </p:tgtEl>
                </p:cond>
              </p:nextCondLst>
            </p:seq>
            <p:seq concurrent="1" nextAc="seek">
              <p:cTn id="65" restart="whenNotActive" fill="hold" evtFilter="cancelBubble" nodeType="interactiveSeq">
                <p:stCondLst>
                  <p:cond evt="onClick" delay="0">
                    <p:tgtEl>
                      <p:spTgt spid="11272"/>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xit" presetSubtype="0" fill="hold" nodeType="withEffect">
                                  <p:stCondLst>
                                    <p:cond delay="0"/>
                                  </p:stCondLst>
                                  <p:childTnLst>
                                    <p:animEffect transition="out" filter="fade">
                                      <p:cBhvr>
                                        <p:cTn id="72" dur="500"/>
                                        <p:tgtEl>
                                          <p:spTgt spid="11272"/>
                                        </p:tgtEl>
                                      </p:cBhvr>
                                    </p:animEffect>
                                    <p:set>
                                      <p:cBhvr>
                                        <p:cTn id="73"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74" restart="whenNotActive" fill="hold" evtFilter="cancelBubble" nodeType="interactiveSeq">
                <p:stCondLst>
                  <p:cond evt="onClick" delay="0">
                    <p:tgtEl>
                      <p:spTgt spid="11268"/>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xit" presetSubtype="0" fill="hold" nodeType="withEffect">
                                  <p:stCondLst>
                                    <p:cond delay="0"/>
                                  </p:stCondLst>
                                  <p:childTnLst>
                                    <p:animEffect transition="out" filter="fade">
                                      <p:cBhvr>
                                        <p:cTn id="81" dur="500"/>
                                        <p:tgtEl>
                                          <p:spTgt spid="11268"/>
                                        </p:tgtEl>
                                      </p:cBhvr>
                                    </p:animEffect>
                                    <p:set>
                                      <p:cBhvr>
                                        <p:cTn id="82" dur="1" fill="hold">
                                          <p:stCondLst>
                                            <p:cond delay="499"/>
                                          </p:stCondLst>
                                        </p:cTn>
                                        <p:tgtEl>
                                          <p:spTgt spid="11268"/>
                                        </p:tgtEl>
                                        <p:attrNameLst>
                                          <p:attrName>style.visibility</p:attrName>
                                        </p:attrNameLst>
                                      </p:cBhvr>
                                      <p:to>
                                        <p:strVal val="hidden"/>
                                      </p:to>
                                    </p:set>
                                  </p:childTnLst>
                                </p:cTn>
                              </p:par>
                            </p:childTnLst>
                          </p:cTn>
                        </p:par>
                      </p:childTnLst>
                    </p:cTn>
                  </p:par>
                </p:childTnLst>
              </p:cTn>
              <p:nextCondLst>
                <p:cond evt="onClick" delay="0">
                  <p:tgtEl>
                    <p:spTgt spid="11268"/>
                  </p:tgtEl>
                </p:cond>
              </p:nextCondLst>
            </p:seq>
          </p:childTnLst>
        </p:cTn>
      </p:par>
    </p:tnLst>
    <p:bldLst>
      <p:bldP spid="4"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Contagious Diseases   </a:t>
            </a:r>
            <a:endParaRPr lang="ko-KR" altLang="en-US" dirty="0"/>
          </a:p>
        </p:txBody>
      </p:sp>
      <p:sp>
        <p:nvSpPr>
          <p:cNvPr id="3" name="내용 개체 틀 2"/>
          <p:cNvSpPr>
            <a:spLocks noGrp="1"/>
          </p:cNvSpPr>
          <p:nvPr>
            <p:ph idx="1"/>
          </p:nvPr>
        </p:nvSpPr>
        <p:spPr/>
        <p:txBody>
          <a:bodyPr/>
          <a:lstStyle/>
          <a:p>
            <a:r>
              <a:rPr lang="en-US" altLang="ko-KR" dirty="0" smtClean="0">
                <a:solidFill>
                  <a:srgbClr val="0070C0"/>
                </a:solidFill>
              </a:rPr>
              <a:t>A disease that spreads easily and quickly.    </a:t>
            </a:r>
          </a:p>
          <a:p>
            <a:endParaRPr lang="en-US" altLang="ko-KR" dirty="0">
              <a:solidFill>
                <a:srgbClr val="0070C0"/>
              </a:solidFill>
            </a:endParaRPr>
          </a:p>
          <a:p>
            <a:r>
              <a:rPr lang="en-US" altLang="ko-KR" dirty="0" smtClean="0">
                <a:solidFill>
                  <a:srgbClr val="0070C0"/>
                </a:solidFill>
              </a:rPr>
              <a:t>Can you think of some?  </a:t>
            </a:r>
            <a:endParaRPr lang="ko-KR" altLang="en-US" dirty="0">
              <a:solidFill>
                <a:srgbClr val="0070C0"/>
              </a:solidFill>
            </a:endParaRPr>
          </a:p>
        </p:txBody>
      </p:sp>
    </p:spTree>
    <p:extLst>
      <p:ext uri="{BB962C8B-B14F-4D97-AF65-F5344CB8AC3E}">
        <p14:creationId xmlns:p14="http://schemas.microsoft.com/office/powerpoint/2010/main" val="232686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fontScale="77500" lnSpcReduction="20000"/>
          </a:bodyPr>
          <a:lstStyle/>
          <a:p>
            <a:pPr marL="0" indent="0">
              <a:buNone/>
            </a:pPr>
            <a:r>
              <a:rPr lang="en-US" altLang="ko-KR" dirty="0" smtClean="0"/>
              <a:t>	Foot-and-mouth disease, or FMD, is a highly </a:t>
            </a:r>
            <a:r>
              <a:rPr lang="en-US" altLang="ko-KR" b="1" dirty="0" smtClean="0"/>
              <a:t>contagious disease </a:t>
            </a:r>
            <a:r>
              <a:rPr lang="en-US" altLang="ko-KR" dirty="0" smtClean="0"/>
              <a:t>that </a:t>
            </a:r>
            <a:r>
              <a:rPr lang="en-US" altLang="ko-KR" u="sng" dirty="0" smtClean="0"/>
              <a:t>affects</a:t>
            </a:r>
            <a:r>
              <a:rPr lang="en-US" altLang="ko-KR" dirty="0" smtClean="0"/>
              <a:t> animals with divided hooves, including pigs, sheep, and cows.  FMD </a:t>
            </a:r>
            <a:r>
              <a:rPr lang="en-US" altLang="ko-KR" u="sng" dirty="0" smtClean="0"/>
              <a:t>is caused by </a:t>
            </a:r>
            <a:r>
              <a:rPr lang="en-US" altLang="ko-KR" dirty="0" smtClean="0"/>
              <a:t>a virus that lives in the tissues of infected animals as well as in their breath, saliva, urine, and other excretions.  Under the right conditions, the virus can </a:t>
            </a:r>
            <a:r>
              <a:rPr lang="en-US" altLang="ko-KR" u="sng" dirty="0" smtClean="0"/>
              <a:t>survive</a:t>
            </a:r>
            <a:r>
              <a:rPr lang="en-US" altLang="ko-KR" dirty="0" smtClean="0"/>
              <a:t> for several months in the environment.  Symptoms of the disease typically appear within 2 to 14 days after an animal </a:t>
            </a:r>
            <a:r>
              <a:rPr lang="en-US" altLang="ko-KR" u="sng" dirty="0" smtClean="0"/>
              <a:t>has infected</a:t>
            </a:r>
            <a:r>
              <a:rPr lang="en-US" altLang="ko-KR" dirty="0" smtClean="0"/>
              <a:t>.  The FMD virus is very difficult to prevent, because there are 7 known types and more than 60 subtypes, and immunity to one type or subtype </a:t>
            </a:r>
            <a:r>
              <a:rPr lang="en-US" altLang="ko-KR" u="sng" dirty="0" smtClean="0"/>
              <a:t>does not protect </a:t>
            </a:r>
            <a:r>
              <a:rPr lang="en-US" altLang="ko-KR" dirty="0" smtClean="0"/>
              <a:t>an animal against another.  Because of this, FMD is a major concern for animal farmers.  </a:t>
            </a:r>
            <a:endParaRPr lang="ko-KR" altLang="en-US" dirty="0"/>
          </a:p>
        </p:txBody>
      </p:sp>
    </p:spTree>
    <p:extLst>
      <p:ext uri="{BB962C8B-B14F-4D97-AF65-F5344CB8AC3E}">
        <p14:creationId xmlns:p14="http://schemas.microsoft.com/office/powerpoint/2010/main" val="4046359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Foot-and-mouth disease, or FMD, is a highly contagious disease that </a:t>
            </a:r>
            <a:r>
              <a:rPr lang="en-US" altLang="ko-KR" b="1" dirty="0" smtClean="0"/>
              <a:t>affects</a:t>
            </a:r>
            <a:r>
              <a:rPr lang="en-US" altLang="ko-KR" dirty="0" smtClean="0"/>
              <a:t> animals with divided hooves, including pigs, sheep, and cows.  </a:t>
            </a:r>
            <a:endParaRPr lang="ko-KR"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611560" y="3714586"/>
            <a:ext cx="7920880" cy="369332"/>
          </a:xfrm>
          <a:prstGeom prst="rect">
            <a:avLst/>
          </a:prstGeom>
        </p:spPr>
        <p:txBody>
          <a:bodyPr wrap="square">
            <a:spAutoFit/>
          </a:bodyPr>
          <a:lstStyle/>
          <a:p>
            <a:r>
              <a:rPr lang="en-US" altLang="ko-KR" dirty="0">
                <a:hlinkClick r:id="rId3"/>
              </a:rPr>
              <a:t>https://</a:t>
            </a:r>
            <a:r>
              <a:rPr lang="en-US" altLang="ko-KR" dirty="0" smtClean="0">
                <a:hlinkClick r:id="rId3"/>
              </a:rPr>
              <a:t>www.youtube.com/watch?time_continue=11&amp;v=X0gI2QC27os</a:t>
            </a:r>
            <a:r>
              <a:rPr lang="en-US" altLang="ko-KR" dirty="0" smtClean="0"/>
              <a:t> </a:t>
            </a:r>
            <a:endParaRPr lang="ko-KR" altLang="en-US" dirty="0"/>
          </a:p>
        </p:txBody>
      </p:sp>
    </p:spTree>
    <p:extLst>
      <p:ext uri="{BB962C8B-B14F-4D97-AF65-F5344CB8AC3E}">
        <p14:creationId xmlns:p14="http://schemas.microsoft.com/office/powerpoint/2010/main" val="21375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Foot-and-mouth disease, or FMD, is a highly contagious disease that </a:t>
            </a:r>
            <a:r>
              <a:rPr lang="en-US" altLang="ko-KR" b="1" dirty="0" smtClean="0"/>
              <a:t>affects</a:t>
            </a:r>
            <a:r>
              <a:rPr lang="en-US" altLang="ko-KR" dirty="0" smtClean="0"/>
              <a:t> animals with divided hooves, including pigs, sheep, and cows.  </a:t>
            </a:r>
            <a:endParaRPr lang="ko-KR"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03798"/>
            <a:ext cx="322897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965697"/>
            <a:ext cx="31146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268947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0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down)">
                                      <p:cBhvr>
                                        <p:cTn id="7" dur="290">
                                          <p:stCondLst>
                                            <p:cond delay="0"/>
                                          </p:stCondLst>
                                        </p:cTn>
                                        <p:tgtEl>
                                          <p:spTgt spid="2056"/>
                                        </p:tgtEl>
                                      </p:cBhvr>
                                    </p:animEffect>
                                    <p:anim calcmode="lin" valueType="num">
                                      <p:cBhvr>
                                        <p:cTn id="8" dur="911"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05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05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056"/>
                                        </p:tgtEl>
                                        <p:attrNameLst>
                                          <p:attrName>ppt_y</p:attrName>
                                        </p:attrNameLst>
                                      </p:cBhvr>
                                      <p:tavLst>
                                        <p:tav tm="0" fmla="#ppt_y-sin(pi*$)/81">
                                          <p:val>
                                            <p:fltVal val="0"/>
                                          </p:val>
                                        </p:tav>
                                        <p:tav tm="100000">
                                          <p:val>
                                            <p:fltVal val="1"/>
                                          </p:val>
                                        </p:tav>
                                      </p:tavLst>
                                    </p:anim>
                                    <p:animScale>
                                      <p:cBhvr>
                                        <p:cTn id="13" dur="13">
                                          <p:stCondLst>
                                            <p:cond delay="325"/>
                                          </p:stCondLst>
                                        </p:cTn>
                                        <p:tgtEl>
                                          <p:spTgt spid="2056"/>
                                        </p:tgtEl>
                                      </p:cBhvr>
                                      <p:to x="100000" y="60000"/>
                                    </p:animScale>
                                    <p:animScale>
                                      <p:cBhvr>
                                        <p:cTn id="14" dur="83" decel="50000">
                                          <p:stCondLst>
                                            <p:cond delay="338"/>
                                          </p:stCondLst>
                                        </p:cTn>
                                        <p:tgtEl>
                                          <p:spTgt spid="2056"/>
                                        </p:tgtEl>
                                      </p:cBhvr>
                                      <p:to x="100000" y="100000"/>
                                    </p:animScale>
                                    <p:animScale>
                                      <p:cBhvr>
                                        <p:cTn id="15" dur="13">
                                          <p:stCondLst>
                                            <p:cond delay="656"/>
                                          </p:stCondLst>
                                        </p:cTn>
                                        <p:tgtEl>
                                          <p:spTgt spid="2056"/>
                                        </p:tgtEl>
                                      </p:cBhvr>
                                      <p:to x="100000" y="80000"/>
                                    </p:animScale>
                                    <p:animScale>
                                      <p:cBhvr>
                                        <p:cTn id="16" dur="83" decel="50000">
                                          <p:stCondLst>
                                            <p:cond delay="669"/>
                                          </p:stCondLst>
                                        </p:cTn>
                                        <p:tgtEl>
                                          <p:spTgt spid="2056"/>
                                        </p:tgtEl>
                                      </p:cBhvr>
                                      <p:to x="100000" y="100000"/>
                                    </p:animScale>
                                    <p:animScale>
                                      <p:cBhvr>
                                        <p:cTn id="17" dur="13">
                                          <p:stCondLst>
                                            <p:cond delay="821"/>
                                          </p:stCondLst>
                                        </p:cTn>
                                        <p:tgtEl>
                                          <p:spTgt spid="2056"/>
                                        </p:tgtEl>
                                      </p:cBhvr>
                                      <p:to x="100000" y="90000"/>
                                    </p:animScale>
                                    <p:animScale>
                                      <p:cBhvr>
                                        <p:cTn id="18" dur="83" decel="50000">
                                          <p:stCondLst>
                                            <p:cond delay="834"/>
                                          </p:stCondLst>
                                        </p:cTn>
                                        <p:tgtEl>
                                          <p:spTgt spid="2056"/>
                                        </p:tgtEl>
                                      </p:cBhvr>
                                      <p:to x="100000" y="100000"/>
                                    </p:animScale>
                                    <p:animScale>
                                      <p:cBhvr>
                                        <p:cTn id="19" dur="13">
                                          <p:stCondLst>
                                            <p:cond delay="904"/>
                                          </p:stCondLst>
                                        </p:cTn>
                                        <p:tgtEl>
                                          <p:spTgt spid="2056"/>
                                        </p:tgtEl>
                                      </p:cBhvr>
                                      <p:to x="100000" y="95000"/>
                                    </p:animScale>
                                    <p:animScale>
                                      <p:cBhvr>
                                        <p:cTn id="20" dur="83" decel="50000">
                                          <p:stCondLst>
                                            <p:cond delay="917"/>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Foot-and-mouth disease, or FMD, is a highly contagious disease that affects animals with </a:t>
            </a:r>
            <a:r>
              <a:rPr lang="en-US" altLang="ko-KR" b="1" dirty="0" smtClean="0"/>
              <a:t>divided hooves</a:t>
            </a:r>
            <a:r>
              <a:rPr lang="en-US" altLang="ko-KR" dirty="0" smtClean="0"/>
              <a:t>, including pigs, sheep, and cows.  </a:t>
            </a:r>
            <a:endParaRPr lang="ko-KR" altLang="en-US" dirty="0"/>
          </a:p>
        </p:txBody>
      </p:sp>
      <p:pic>
        <p:nvPicPr>
          <p:cNvPr id="3074" name="Picture 2" descr="Image result for divided hoo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355726"/>
            <a:ext cx="5459760" cy="2661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41732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Foot-and-mouth disease, or FMD, is a highly contagious disease that affects animals with </a:t>
            </a:r>
            <a:r>
              <a:rPr lang="en-US" altLang="ko-KR" b="1" dirty="0" smtClean="0"/>
              <a:t>divided hooves</a:t>
            </a:r>
            <a:r>
              <a:rPr lang="en-US" altLang="ko-KR" dirty="0" smtClean="0"/>
              <a:t>, including pigs, sheep, and cows.  </a:t>
            </a:r>
            <a:endParaRPr lang="ko-KR" altLang="en-US" dirty="0"/>
          </a:p>
        </p:txBody>
      </p:sp>
      <p:pic>
        <p:nvPicPr>
          <p:cNvPr id="4098" name="Picture 2" descr="Related image"/>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68144" y="1995686"/>
            <a:ext cx="2990106" cy="312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71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FMD </a:t>
            </a:r>
            <a:r>
              <a:rPr lang="en-US" altLang="ko-KR" u="sng" dirty="0" smtClean="0"/>
              <a:t>is </a:t>
            </a:r>
            <a:r>
              <a:rPr lang="en-US" altLang="ko-KR" b="1" u="sng" dirty="0" smtClean="0"/>
              <a:t>caused by </a:t>
            </a:r>
            <a:r>
              <a:rPr lang="en-US" altLang="ko-KR" b="1" dirty="0" smtClean="0"/>
              <a:t>a virus </a:t>
            </a:r>
            <a:r>
              <a:rPr lang="en-US" altLang="ko-KR" dirty="0" smtClean="0"/>
              <a:t>that lives in the tissues of infected animals as well as in their breath, saliva, urine, and other excretions.  </a:t>
            </a:r>
            <a:endParaRPr lang="ko-KR" altLang="en-US" dirty="0"/>
          </a:p>
        </p:txBody>
      </p:sp>
      <p:pic>
        <p:nvPicPr>
          <p:cNvPr id="5122" name="Picture 2" descr="Image result for virus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139702"/>
            <a:ext cx="2664296" cy="264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4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FMD is caused by a virus that </a:t>
            </a:r>
            <a:r>
              <a:rPr lang="en-US" altLang="ko-KR" b="1" dirty="0" smtClean="0"/>
              <a:t>lives in the tissues </a:t>
            </a:r>
            <a:r>
              <a:rPr lang="en-US" altLang="ko-KR" dirty="0" smtClean="0"/>
              <a:t>of infected animals as well as in their breath, saliva, urine, and other excretions.  </a:t>
            </a:r>
            <a:endParaRPr lang="ko-KR" altLang="en-US" dirty="0"/>
          </a:p>
        </p:txBody>
      </p:sp>
      <p:pic>
        <p:nvPicPr>
          <p:cNvPr id="6146" name="Picture 2" descr="Image result for animal tissue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9748" y="1851670"/>
            <a:ext cx="4146685" cy="329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359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FMD is caused by a virus that lives in the tissues of </a:t>
            </a:r>
            <a:r>
              <a:rPr lang="en-US" altLang="ko-KR" b="1" dirty="0" smtClean="0"/>
              <a:t>infected</a:t>
            </a:r>
            <a:r>
              <a:rPr lang="en-US" altLang="ko-KR" dirty="0" smtClean="0"/>
              <a:t> animals as well as in their breath, saliva, urine, and other excretions.  </a:t>
            </a:r>
            <a:endParaRPr lang="ko-KR" altLang="en-US" dirty="0"/>
          </a:p>
        </p:txBody>
      </p:sp>
      <p:sp>
        <p:nvSpPr>
          <p:cNvPr id="2" name="직사각형 1"/>
          <p:cNvSpPr/>
          <p:nvPr/>
        </p:nvSpPr>
        <p:spPr>
          <a:xfrm>
            <a:off x="2123728" y="3075806"/>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Infected = You have the disease</a:t>
            </a:r>
            <a:endParaRPr lang="ko-KR" altLang="en-US" sz="2000" dirty="0"/>
          </a:p>
        </p:txBody>
      </p:sp>
    </p:spTree>
    <p:extLst>
      <p:ext uri="{BB962C8B-B14F-4D97-AF65-F5344CB8AC3E}">
        <p14:creationId xmlns:p14="http://schemas.microsoft.com/office/powerpoint/2010/main" val="2025522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FMD is caused by a virus that lives in the tissues of infected animals as well as in their breath, saliva, urine, and other </a:t>
            </a:r>
            <a:r>
              <a:rPr lang="en-US" altLang="ko-KR" b="1" dirty="0" smtClean="0"/>
              <a:t>excretions</a:t>
            </a:r>
            <a:r>
              <a:rPr lang="en-US" altLang="ko-KR" dirty="0" smtClean="0"/>
              <a:t>.  </a:t>
            </a:r>
            <a:endParaRPr lang="ko-KR" altLang="en-US" dirty="0"/>
          </a:p>
        </p:txBody>
      </p:sp>
      <p:pic>
        <p:nvPicPr>
          <p:cNvPr id="7172" name="Picture 4" descr="Image result for br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1" y="2571750"/>
            <a:ext cx="4065037" cy="213704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sali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571750"/>
            <a:ext cx="3221769" cy="214247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ur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7584" y="2571750"/>
            <a:ext cx="2849397" cy="213704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55"/>
            <a:ext cx="9144000" cy="517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0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fade">
                                      <p:cBhvr>
                                        <p:cTn id="11" dur="500"/>
                                        <p:tgtEl>
                                          <p:spTgt spid="717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6"/>
                                        </p:tgtEl>
                                        <p:attrNameLst>
                                          <p:attrName>style.visibility</p:attrName>
                                        </p:attrNameLst>
                                      </p:cBhvr>
                                      <p:to>
                                        <p:strVal val="visible"/>
                                      </p:to>
                                    </p:set>
                                    <p:animEffect transition="in" filter="fade">
                                      <p:cBhvr>
                                        <p:cTn id="15" dur="500"/>
                                        <p:tgtEl>
                                          <p:spTgt spid="717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a:t>
            </a:r>
            <a:r>
              <a:rPr lang="en-US" altLang="ko-KR" b="1" dirty="0" smtClean="0"/>
              <a:t>Under the right conditions</a:t>
            </a:r>
            <a:r>
              <a:rPr lang="en-US" altLang="ko-KR" dirty="0" smtClean="0"/>
              <a:t>, the virus can survive for several months in the environment.  </a:t>
            </a:r>
            <a:endParaRPr lang="ko-KR" altLang="en-US" dirty="0"/>
          </a:p>
        </p:txBody>
      </p:sp>
      <p:pic>
        <p:nvPicPr>
          <p:cNvPr id="9218" name="Picture 2" descr="Image result for changing wea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314" y="1923678"/>
            <a:ext cx="58102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1564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solidFill>
                  <a:srgbClr val="C00000"/>
                </a:solidFill>
              </a:rPr>
              <a:t>Famous Examples:</a:t>
            </a:r>
            <a:endParaRPr lang="ko-KR" altLang="en-US" dirty="0">
              <a:solidFill>
                <a:srgbClr val="C00000"/>
              </a:solidFill>
            </a:endParaRPr>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1283073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surv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2626"/>
            <a:ext cx="9144000" cy="6090615"/>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Under the right conditions, the virus can</a:t>
            </a:r>
            <a:r>
              <a:rPr lang="en-US" altLang="ko-KR" b="1" dirty="0" smtClean="0"/>
              <a:t> </a:t>
            </a:r>
            <a:r>
              <a:rPr lang="en-US" altLang="ko-KR" b="1" u="sng" dirty="0" smtClean="0"/>
              <a:t>survive</a:t>
            </a:r>
            <a:r>
              <a:rPr lang="en-US" altLang="ko-KR" b="1" dirty="0" smtClean="0"/>
              <a:t> </a:t>
            </a:r>
            <a:r>
              <a:rPr lang="en-US" altLang="ko-KR" dirty="0" smtClean="0"/>
              <a:t>for several months in the environment.  </a:t>
            </a:r>
            <a:endParaRPr lang="ko-KR" altLang="en-US" dirty="0"/>
          </a:p>
        </p:txBody>
      </p:sp>
    </p:spTree>
    <p:extLst>
      <p:ext uri="{BB962C8B-B14F-4D97-AF65-F5344CB8AC3E}">
        <p14:creationId xmlns:p14="http://schemas.microsoft.com/office/powerpoint/2010/main" val="14118074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Under the right conditions, the virus can survive for </a:t>
            </a:r>
            <a:r>
              <a:rPr lang="en-US" altLang="ko-KR" b="1" dirty="0" smtClean="0"/>
              <a:t>several</a:t>
            </a:r>
            <a:r>
              <a:rPr lang="en-US" altLang="ko-KR" dirty="0" smtClean="0"/>
              <a:t> months in the environment.  </a:t>
            </a:r>
            <a:endParaRPr lang="ko-KR" altLang="en-US" dirty="0"/>
          </a:p>
        </p:txBody>
      </p:sp>
      <p:sp>
        <p:nvSpPr>
          <p:cNvPr id="4" name="직사각형 3"/>
          <p:cNvSpPr/>
          <p:nvPr/>
        </p:nvSpPr>
        <p:spPr>
          <a:xfrm>
            <a:off x="2123728" y="3075806"/>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Several = 3 or 4</a:t>
            </a:r>
            <a:endParaRPr lang="ko-KR" altLang="en-US" sz="2000" dirty="0"/>
          </a:p>
        </p:txBody>
      </p:sp>
    </p:spTree>
    <p:extLst>
      <p:ext uri="{BB962C8B-B14F-4D97-AF65-F5344CB8AC3E}">
        <p14:creationId xmlns:p14="http://schemas.microsoft.com/office/powerpoint/2010/main" val="1411807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Under the right conditions, the virus can survive for several months in the </a:t>
            </a:r>
            <a:r>
              <a:rPr lang="en-US" altLang="ko-KR" b="1" dirty="0" smtClean="0"/>
              <a:t>environment</a:t>
            </a:r>
            <a:r>
              <a:rPr lang="en-US" altLang="ko-KR" dirty="0" smtClean="0"/>
              <a:t>.  </a:t>
            </a:r>
            <a:endParaRPr lang="ko-KR" altLang="en-US" dirty="0"/>
          </a:p>
        </p:txBody>
      </p:sp>
      <p:pic>
        <p:nvPicPr>
          <p:cNvPr id="11266" name="Picture 2" descr="Image result for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8328"/>
            <a:ext cx="9144000" cy="366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56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a:t>
            </a:r>
            <a:r>
              <a:rPr lang="en-US" altLang="ko-KR" b="1" dirty="0" smtClean="0"/>
              <a:t>Symptoms</a:t>
            </a:r>
            <a:r>
              <a:rPr lang="en-US" altLang="ko-KR" dirty="0" smtClean="0"/>
              <a:t> of the disease typically appear within 2 to 14 days after an animal has infected.  </a:t>
            </a:r>
            <a:endParaRPr lang="ko-KR" altLang="en-US" dirty="0"/>
          </a:p>
        </p:txBody>
      </p:sp>
      <p:pic>
        <p:nvPicPr>
          <p:cNvPr id="13315" name="Picture 3"/>
          <p:cNvPicPr>
            <a:picLocks noChangeAspect="1" noChangeArrowheads="1"/>
          </p:cNvPicPr>
          <p:nvPr/>
        </p:nvPicPr>
        <p:blipFill>
          <a:blip r:embed="rId2">
            <a:clrChange>
              <a:clrFrom>
                <a:srgbClr val="C8BFE7"/>
              </a:clrFrom>
              <a:clrTo>
                <a:srgbClr val="C8BFE7">
                  <a:alpha val="0"/>
                </a:srgbClr>
              </a:clrTo>
            </a:clrChange>
            <a:extLst>
              <a:ext uri="{28A0092B-C50C-407E-A947-70E740481C1C}">
                <a14:useLocalDpi xmlns:a14="http://schemas.microsoft.com/office/drawing/2010/main" val="0"/>
              </a:ext>
            </a:extLst>
          </a:blip>
          <a:srcRect/>
          <a:stretch>
            <a:fillRect/>
          </a:stretch>
        </p:blipFill>
        <p:spPr bwMode="auto">
          <a:xfrm>
            <a:off x="3059832" y="2211710"/>
            <a:ext cx="523875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649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Symptoms of the disease </a:t>
            </a:r>
            <a:r>
              <a:rPr lang="en-US" altLang="ko-KR" b="1" dirty="0" smtClean="0"/>
              <a:t>typically</a:t>
            </a:r>
            <a:r>
              <a:rPr lang="en-US" altLang="ko-KR" dirty="0" smtClean="0"/>
              <a:t> </a:t>
            </a:r>
            <a:r>
              <a:rPr lang="en-US" altLang="ko-KR" b="1" dirty="0" smtClean="0"/>
              <a:t>appear</a:t>
            </a:r>
            <a:r>
              <a:rPr lang="en-US" altLang="ko-KR" dirty="0" smtClean="0"/>
              <a:t> within 2 to 14 days after an animal has infected.  </a:t>
            </a:r>
            <a:endParaRPr lang="ko-KR" altLang="en-US" dirty="0"/>
          </a:p>
        </p:txBody>
      </p:sp>
      <p:sp>
        <p:nvSpPr>
          <p:cNvPr id="4" name="직사각형 3"/>
          <p:cNvSpPr/>
          <p:nvPr/>
        </p:nvSpPr>
        <p:spPr>
          <a:xfrm>
            <a:off x="2123728" y="3075806"/>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Typically = Usually</a:t>
            </a:r>
          </a:p>
          <a:p>
            <a:pPr algn="ctr"/>
            <a:r>
              <a:rPr lang="en-US" altLang="ko-KR" sz="2000" dirty="0" smtClean="0"/>
              <a:t>Appear = can see  </a:t>
            </a:r>
            <a:endParaRPr lang="ko-KR" altLang="en-US" sz="2000" dirty="0"/>
          </a:p>
        </p:txBody>
      </p:sp>
    </p:spTree>
    <p:extLst>
      <p:ext uri="{BB962C8B-B14F-4D97-AF65-F5344CB8AC3E}">
        <p14:creationId xmlns:p14="http://schemas.microsoft.com/office/powerpoint/2010/main" val="18958045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Symptoms of the disease typically appear within 2 to 14 days after an animal </a:t>
            </a:r>
            <a:r>
              <a:rPr lang="en-US" altLang="ko-KR" u="sng" dirty="0" smtClean="0"/>
              <a:t>has infected</a:t>
            </a:r>
            <a:r>
              <a:rPr lang="en-US" altLang="ko-KR" dirty="0" smtClean="0"/>
              <a:t>.  </a:t>
            </a:r>
            <a:endParaRPr lang="ko-KR" altLang="en-US" dirty="0"/>
          </a:p>
        </p:txBody>
      </p:sp>
      <p:sp>
        <p:nvSpPr>
          <p:cNvPr id="4" name="직사각형 3"/>
          <p:cNvSpPr/>
          <p:nvPr/>
        </p:nvSpPr>
        <p:spPr>
          <a:xfrm>
            <a:off x="2142024" y="1923678"/>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Starts before but is not finished ~ </a:t>
            </a:r>
            <a:r>
              <a:rPr lang="en-US" altLang="ko-KR" sz="2000" b="1" dirty="0" smtClean="0"/>
              <a:t>present perfect tense</a:t>
            </a:r>
            <a:r>
              <a:rPr lang="en-US" altLang="ko-KR" sz="2000" dirty="0" smtClean="0"/>
              <a:t>.  </a:t>
            </a:r>
            <a:endParaRPr lang="ko-KR" altLang="en-US" sz="2000" dirty="0"/>
          </a:p>
        </p:txBody>
      </p:sp>
      <p:sp>
        <p:nvSpPr>
          <p:cNvPr id="5" name="직사각형 4"/>
          <p:cNvSpPr/>
          <p:nvPr/>
        </p:nvSpPr>
        <p:spPr>
          <a:xfrm>
            <a:off x="1538516" y="3438500"/>
            <a:ext cx="5706928" cy="11521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2000" dirty="0" smtClean="0"/>
              <a:t>Present Perfect Tense = </a:t>
            </a:r>
            <a:br>
              <a:rPr lang="en-US" altLang="ko-KR" sz="2000" dirty="0" smtClean="0"/>
            </a:br>
            <a:r>
              <a:rPr lang="en-US" altLang="ko-KR" sz="2000" dirty="0" smtClean="0"/>
              <a:t>______ “have / has” + past participle ________.</a:t>
            </a:r>
            <a:endParaRPr lang="ko-KR" altLang="en-US" sz="2000" dirty="0"/>
          </a:p>
        </p:txBody>
      </p:sp>
      <p:sp>
        <p:nvSpPr>
          <p:cNvPr id="2" name="아래쪽 화살표 1"/>
          <p:cNvSpPr/>
          <p:nvPr/>
        </p:nvSpPr>
        <p:spPr>
          <a:xfrm>
            <a:off x="3995936" y="2931790"/>
            <a:ext cx="79208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889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Symptoms of the disease typically appear within 2 to 14 days after an animal </a:t>
            </a:r>
            <a:r>
              <a:rPr lang="en-US" altLang="ko-KR" u="sng" dirty="0" smtClean="0"/>
              <a:t>has been infected</a:t>
            </a:r>
            <a:r>
              <a:rPr lang="en-US" altLang="ko-KR" dirty="0" smtClean="0"/>
              <a:t>.  </a:t>
            </a:r>
            <a:endParaRPr lang="ko-KR" altLang="en-US" dirty="0"/>
          </a:p>
        </p:txBody>
      </p:sp>
      <p:sp>
        <p:nvSpPr>
          <p:cNvPr id="4" name="직사각형 3"/>
          <p:cNvSpPr/>
          <p:nvPr/>
        </p:nvSpPr>
        <p:spPr>
          <a:xfrm>
            <a:off x="2142024" y="1923678"/>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Starts before but is not finished ~ </a:t>
            </a:r>
            <a:r>
              <a:rPr lang="en-US" altLang="ko-KR" sz="2000" b="1" dirty="0" smtClean="0"/>
              <a:t>present perfect tense</a:t>
            </a:r>
            <a:r>
              <a:rPr lang="en-US" altLang="ko-KR" sz="2000" dirty="0" smtClean="0"/>
              <a:t>.  </a:t>
            </a:r>
            <a:endParaRPr lang="ko-KR" altLang="en-US" sz="2000" dirty="0"/>
          </a:p>
        </p:txBody>
      </p:sp>
      <p:sp>
        <p:nvSpPr>
          <p:cNvPr id="5" name="직사각형 4"/>
          <p:cNvSpPr/>
          <p:nvPr/>
        </p:nvSpPr>
        <p:spPr>
          <a:xfrm>
            <a:off x="1538516" y="3438500"/>
            <a:ext cx="5706928" cy="11521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2000" dirty="0" smtClean="0"/>
              <a:t>Present Perfect Tense = </a:t>
            </a:r>
            <a:br>
              <a:rPr lang="en-US" altLang="ko-KR" sz="2000" dirty="0" smtClean="0"/>
            </a:br>
            <a:r>
              <a:rPr lang="en-US" altLang="ko-KR" sz="2000" dirty="0" smtClean="0"/>
              <a:t>______ “have / has” + past participle ________.</a:t>
            </a:r>
            <a:endParaRPr lang="ko-KR" altLang="en-US" sz="2000" dirty="0"/>
          </a:p>
        </p:txBody>
      </p:sp>
      <p:sp>
        <p:nvSpPr>
          <p:cNvPr id="2" name="아래쪽 화살표 1"/>
          <p:cNvSpPr/>
          <p:nvPr/>
        </p:nvSpPr>
        <p:spPr>
          <a:xfrm>
            <a:off x="3995936" y="2931790"/>
            <a:ext cx="792088" cy="7200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4933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841576" y="267494"/>
            <a:ext cx="5266928" cy="4752528"/>
          </a:xfrm>
        </p:spPr>
        <p:txBody>
          <a:bodyPr>
            <a:normAutofit/>
          </a:bodyPr>
          <a:lstStyle/>
          <a:p>
            <a:pPr marL="0" indent="0">
              <a:buNone/>
            </a:pPr>
            <a:r>
              <a:rPr lang="en-US" altLang="ko-KR" dirty="0" smtClean="0"/>
              <a:t>	The FMD virus is very difficult to prevent, because there are </a:t>
            </a:r>
            <a:r>
              <a:rPr lang="en-US" altLang="ko-KR" b="1" dirty="0" smtClean="0"/>
              <a:t>7 known types and more than 60 subtypes</a:t>
            </a:r>
            <a:r>
              <a:rPr lang="en-US" altLang="ko-KR" dirty="0" smtClean="0"/>
              <a:t>, and immunity to one type or subtype </a:t>
            </a:r>
            <a:r>
              <a:rPr lang="en-US" altLang="ko-KR" u="sng" dirty="0" smtClean="0"/>
              <a:t>does not protect </a:t>
            </a:r>
            <a:r>
              <a:rPr lang="en-US" altLang="ko-KR" dirty="0" smtClean="0"/>
              <a:t>an animal against another.  </a:t>
            </a:r>
            <a:endParaRPr lang="ko-KR" altLang="en-US" dirty="0"/>
          </a:p>
        </p:txBody>
      </p:sp>
      <p:pic>
        <p:nvPicPr>
          <p:cNvPr id="1026" name="Picture 2" descr="Image result for foot and mouth disease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
            <a:ext cx="3779912" cy="514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55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The FMD virus is very difficult to prevent, because there are 7 known types and more than 60 subtypes, and </a:t>
            </a:r>
            <a:r>
              <a:rPr lang="en-US" altLang="ko-KR" b="1" dirty="0" smtClean="0"/>
              <a:t>immunity</a:t>
            </a:r>
            <a:r>
              <a:rPr lang="en-US" altLang="ko-KR" dirty="0" smtClean="0"/>
              <a:t> to one type or subtype </a:t>
            </a:r>
            <a:r>
              <a:rPr lang="en-US" altLang="ko-KR" u="sng" dirty="0" smtClean="0"/>
              <a:t>does not protect </a:t>
            </a:r>
            <a:r>
              <a:rPr lang="en-US" altLang="ko-KR" dirty="0" smtClean="0"/>
              <a:t>an animal against another.  </a:t>
            </a:r>
            <a:endParaRPr lang="ko-KR" altLang="en-US" dirty="0"/>
          </a:p>
        </p:txBody>
      </p:sp>
      <p:sp>
        <p:nvSpPr>
          <p:cNvPr id="4" name="직사각형 3"/>
          <p:cNvSpPr/>
          <p:nvPr/>
        </p:nvSpPr>
        <p:spPr>
          <a:xfrm>
            <a:off x="2123728" y="3075806"/>
            <a:ext cx="46805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t>Immunity = can’t get sick from it </a:t>
            </a:r>
            <a:endParaRPr lang="ko-KR" altLang="en-US" sz="2000" dirty="0"/>
          </a:p>
        </p:txBody>
      </p:sp>
    </p:spTree>
    <p:extLst>
      <p:ext uri="{BB962C8B-B14F-4D97-AF65-F5344CB8AC3E}">
        <p14:creationId xmlns:p14="http://schemas.microsoft.com/office/powerpoint/2010/main" val="15077501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752528"/>
          </a:xfrm>
        </p:spPr>
        <p:txBody>
          <a:bodyPr>
            <a:normAutofit/>
          </a:bodyPr>
          <a:lstStyle/>
          <a:p>
            <a:pPr marL="0" indent="0">
              <a:buNone/>
            </a:pPr>
            <a:r>
              <a:rPr lang="en-US" altLang="ko-KR" dirty="0" smtClean="0"/>
              <a:t>	The FMD virus is very difficult to prevent, because there are 7 known types and more than 60 subtypes, and immunity to one type or subtype </a:t>
            </a:r>
            <a:r>
              <a:rPr lang="en-US" altLang="ko-KR" u="sng" dirty="0" smtClean="0"/>
              <a:t>does not protect </a:t>
            </a:r>
            <a:r>
              <a:rPr lang="en-US" altLang="ko-KR" dirty="0" smtClean="0"/>
              <a:t>an animal against another.  </a:t>
            </a:r>
            <a:endParaRPr lang="ko-KR" altLang="en-US" dirty="0"/>
          </a:p>
        </p:txBody>
      </p:sp>
    </p:spTree>
    <p:extLst>
      <p:ext uri="{BB962C8B-B14F-4D97-AF65-F5344CB8AC3E}">
        <p14:creationId xmlns:p14="http://schemas.microsoft.com/office/powerpoint/2010/main" val="125246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lu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50429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endParaRPr lang="ko-KR" altLang="en-US"/>
          </a:p>
        </p:txBody>
      </p:sp>
      <p:sp>
        <p:nvSpPr>
          <p:cNvPr id="5" name="제목 1"/>
          <p:cNvSpPr txBox="1">
            <a:spLocks/>
          </p:cNvSpPr>
          <p:nvPr/>
        </p:nvSpPr>
        <p:spPr>
          <a:xfrm>
            <a:off x="457200" y="1995686"/>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Flu </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682078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foot and mouth disease fa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63735"/>
            <a:ext cx="9296400" cy="5229226"/>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a:xfrm>
            <a:off x="446856" y="3651870"/>
            <a:ext cx="8229600" cy="1224136"/>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altLang="ko-KR" dirty="0" smtClean="0"/>
              <a:t>Because of this, FMD is a major concern for animal farmers.  </a:t>
            </a:r>
            <a:endParaRPr lang="ko-KR" altLang="en-US" dirty="0"/>
          </a:p>
        </p:txBody>
      </p:sp>
    </p:spTree>
    <p:extLst>
      <p:ext uri="{BB962C8B-B14F-4D97-AF65-F5344CB8AC3E}">
        <p14:creationId xmlns:p14="http://schemas.microsoft.com/office/powerpoint/2010/main" val="1023655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267494"/>
            <a:ext cx="8229600" cy="4032448"/>
          </a:xfrm>
        </p:spPr>
        <p:txBody>
          <a:bodyPr>
            <a:normAutofit fontScale="70000" lnSpcReduction="20000"/>
          </a:bodyPr>
          <a:lstStyle/>
          <a:p>
            <a:pPr marL="0" indent="0">
              <a:buNone/>
            </a:pPr>
            <a:r>
              <a:rPr lang="en-US" altLang="ko-KR" dirty="0" smtClean="0"/>
              <a:t>	Foot-and-mouth disease, or FMD, is a highly contagious disease that affects animals with divided hooves, including pigs, sheep, and cows.  FMD is caused by a virus that lives in the tissues of infected animals as well as in their breath, saliva, urine, and other excretions.  Under the right conditions, the virus can survive for several months in the environment.  Symptoms of the disease typically appear within 2 to 14 days after an animal has infected.  The FMD virus is very difficult to prevent, because there are 7 known types and more than 60 subtypes, and immunity to one type or subtype does not protect an animal against another.  Because of this, FMD is a major concern for animal farmers.  </a:t>
            </a:r>
            <a:endParaRPr lang="ko-KR" alt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227934"/>
            <a:ext cx="8124825" cy="733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564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p:txBody>
          <a:bodyPr/>
          <a:lstStyle/>
          <a:p>
            <a:r>
              <a:rPr lang="en-US" altLang="ko-KR" dirty="0" smtClean="0"/>
              <a:t>Study of how disease spread </a:t>
            </a:r>
            <a:endParaRPr lang="ko-KR" altLang="en-US" dirty="0"/>
          </a:p>
        </p:txBody>
      </p:sp>
      <p:pic>
        <p:nvPicPr>
          <p:cNvPr id="1026" name="Picture 2" descr="Image result for epidem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956" y="843558"/>
            <a:ext cx="468630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725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Epidemiology </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9582"/>
            <a:ext cx="7540481" cy="393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88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4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제목 1"/>
          <p:cNvSpPr txBox="1">
            <a:spLocks/>
          </p:cNvSpPr>
          <p:nvPr/>
        </p:nvSpPr>
        <p:spPr>
          <a:xfrm>
            <a:off x="609600" y="2211710"/>
            <a:ext cx="8229600" cy="85725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1"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altLang="ko-KR" dirty="0" smtClean="0"/>
              <a:t>Outbreak </a:t>
            </a:r>
            <a:endParaRPr lang="ko-KR" altLang="en-US" dirty="0"/>
          </a:p>
        </p:txBody>
      </p:sp>
    </p:spTree>
    <p:extLst>
      <p:ext uri="{BB962C8B-B14F-4D97-AF65-F5344CB8AC3E}">
        <p14:creationId xmlns:p14="http://schemas.microsoft.com/office/powerpoint/2010/main" val="31975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64554"/>
            <a:ext cx="9180512" cy="542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altLang="ko-KR" dirty="0" smtClean="0"/>
              <a:t>Patient 0 </a:t>
            </a:r>
            <a:endParaRPr lang="ko-KR" altLang="en-US" dirty="0"/>
          </a:p>
        </p:txBody>
      </p:sp>
      <p:pic>
        <p:nvPicPr>
          <p:cNvPr id="2053" name="Picture 5" descr="Image result for patien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131590"/>
            <a:ext cx="5229012" cy="356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0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endParaRPr lang="ko-KR" altLang="en-US" dirty="0"/>
          </a:p>
        </p:txBody>
      </p:sp>
      <p:pic>
        <p:nvPicPr>
          <p:cNvPr id="4100" name="Picture 4" descr="Image result for epidemic vs pandem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15" y="51470"/>
            <a:ext cx="7753761" cy="4967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Image result for pandemic"/>
          <p:cNvPicPr>
            <a:picLocks noChangeAspect="1" noChangeArrowheads="1"/>
          </p:cNvPicPr>
          <p:nvPr/>
        </p:nvPicPr>
        <p:blipFill>
          <a:blip r:embed="rId3">
            <a:clrChange>
              <a:clrFrom>
                <a:srgbClr val="FBFFFF"/>
              </a:clrFrom>
              <a:clrTo>
                <a:srgbClr val="FBFFFF">
                  <a:alpha val="0"/>
                </a:srgbClr>
              </a:clrTo>
            </a:clrChange>
            <a:extLst>
              <a:ext uri="{28A0092B-C50C-407E-A947-70E740481C1C}">
                <a14:useLocalDpi xmlns:a14="http://schemas.microsoft.com/office/drawing/2010/main" val="0"/>
              </a:ext>
            </a:extLst>
          </a:blip>
          <a:srcRect/>
          <a:stretch>
            <a:fillRect/>
          </a:stretch>
        </p:blipFill>
        <p:spPr bwMode="auto">
          <a:xfrm>
            <a:off x="3635896" y="1635646"/>
            <a:ext cx="1478168" cy="19679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kore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8" y="-380578"/>
            <a:ext cx="6859749" cy="4573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down)">
                                      <p:cBhvr>
                                        <p:cTn id="7" dur="580">
                                          <p:stCondLst>
                                            <p:cond delay="0"/>
                                          </p:stCondLst>
                                        </p:cTn>
                                        <p:tgtEl>
                                          <p:spTgt spid="4102"/>
                                        </p:tgtEl>
                                      </p:cBhvr>
                                    </p:animEffect>
                                    <p:anim calcmode="lin" valueType="num">
                                      <p:cBhvr>
                                        <p:cTn id="8"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2"/>
                                        </p:tgtEl>
                                      </p:cBhvr>
                                      <p:to x="100000" y="60000"/>
                                    </p:animScale>
                                    <p:animScale>
                                      <p:cBhvr>
                                        <p:cTn id="14" dur="166" decel="50000">
                                          <p:stCondLst>
                                            <p:cond delay="676"/>
                                          </p:stCondLst>
                                        </p:cTn>
                                        <p:tgtEl>
                                          <p:spTgt spid="4102"/>
                                        </p:tgtEl>
                                      </p:cBhvr>
                                      <p:to x="100000" y="100000"/>
                                    </p:animScale>
                                    <p:animScale>
                                      <p:cBhvr>
                                        <p:cTn id="15" dur="26">
                                          <p:stCondLst>
                                            <p:cond delay="1312"/>
                                          </p:stCondLst>
                                        </p:cTn>
                                        <p:tgtEl>
                                          <p:spTgt spid="4102"/>
                                        </p:tgtEl>
                                      </p:cBhvr>
                                      <p:to x="100000" y="80000"/>
                                    </p:animScale>
                                    <p:animScale>
                                      <p:cBhvr>
                                        <p:cTn id="16" dur="166" decel="50000">
                                          <p:stCondLst>
                                            <p:cond delay="1338"/>
                                          </p:stCondLst>
                                        </p:cTn>
                                        <p:tgtEl>
                                          <p:spTgt spid="4102"/>
                                        </p:tgtEl>
                                      </p:cBhvr>
                                      <p:to x="100000" y="100000"/>
                                    </p:animScale>
                                    <p:animScale>
                                      <p:cBhvr>
                                        <p:cTn id="17" dur="26">
                                          <p:stCondLst>
                                            <p:cond delay="1642"/>
                                          </p:stCondLst>
                                        </p:cTn>
                                        <p:tgtEl>
                                          <p:spTgt spid="4102"/>
                                        </p:tgtEl>
                                      </p:cBhvr>
                                      <p:to x="100000" y="90000"/>
                                    </p:animScale>
                                    <p:animScale>
                                      <p:cBhvr>
                                        <p:cTn id="18" dur="166" decel="50000">
                                          <p:stCondLst>
                                            <p:cond delay="1668"/>
                                          </p:stCondLst>
                                        </p:cTn>
                                        <p:tgtEl>
                                          <p:spTgt spid="4102"/>
                                        </p:tgtEl>
                                      </p:cBhvr>
                                      <p:to x="100000" y="100000"/>
                                    </p:animScale>
                                    <p:animScale>
                                      <p:cBhvr>
                                        <p:cTn id="19" dur="26">
                                          <p:stCondLst>
                                            <p:cond delay="1808"/>
                                          </p:stCondLst>
                                        </p:cTn>
                                        <p:tgtEl>
                                          <p:spTgt spid="4102"/>
                                        </p:tgtEl>
                                      </p:cBhvr>
                                      <p:to x="100000" y="95000"/>
                                    </p:animScale>
                                    <p:animScale>
                                      <p:cBhvr>
                                        <p:cTn id="20" dur="166" decel="50000">
                                          <p:stCondLst>
                                            <p:cond delay="1834"/>
                                          </p:stCondLst>
                                        </p:cTn>
                                        <p:tgtEl>
                                          <p:spTgt spid="4102"/>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1000"/>
                                        <p:tgtEl>
                                          <p:spTgt spid="4104"/>
                                        </p:tgtEl>
                                      </p:cBhvr>
                                    </p:animEffect>
                                    <p:anim calcmode="lin" valueType="num">
                                      <p:cBhvr>
                                        <p:cTn id="25" dur="1000" fill="hold"/>
                                        <p:tgtEl>
                                          <p:spTgt spid="4104"/>
                                        </p:tgtEl>
                                        <p:attrNameLst>
                                          <p:attrName>ppt_x</p:attrName>
                                        </p:attrNameLst>
                                      </p:cBhvr>
                                      <p:tavLst>
                                        <p:tav tm="0">
                                          <p:val>
                                            <p:strVal val="#ppt_x"/>
                                          </p:val>
                                        </p:tav>
                                        <p:tav tm="100000">
                                          <p:val>
                                            <p:strVal val="#ppt_x"/>
                                          </p:val>
                                        </p:tav>
                                      </p:tavLst>
                                    </p:anim>
                                    <p:anim calcmode="lin" valueType="num">
                                      <p:cBhvr>
                                        <p:cTn id="2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6146" name="Picture 2" descr="Image result for train to bu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 y="0"/>
            <a:ext cx="9145138" cy="514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46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122" name="Picture 2" descr="Image result for turning into zomb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8474"/>
            <a:ext cx="6696744" cy="517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39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Zombie Parasites </a:t>
            </a:r>
            <a:endParaRPr lang="ko-KR" altLang="en-US" dirty="0"/>
          </a:p>
        </p:txBody>
      </p:sp>
      <p:sp>
        <p:nvSpPr>
          <p:cNvPr id="3" name="부제목 2"/>
          <p:cNvSpPr>
            <a:spLocks noGrp="1"/>
          </p:cNvSpPr>
          <p:nvPr>
            <p:ph type="subTitle" idx="1"/>
          </p:nvPr>
        </p:nvSpPr>
        <p:spPr/>
        <p:txBody>
          <a:bodyPr/>
          <a:lstStyle/>
          <a:p>
            <a:r>
              <a:rPr lang="en-US" altLang="ko-KR" dirty="0">
                <a:hlinkClick r:id="rId2"/>
              </a:rPr>
              <a:t>https://</a:t>
            </a:r>
            <a:r>
              <a:rPr lang="en-US" altLang="ko-KR" dirty="0" smtClean="0">
                <a:hlinkClick r:id="rId2"/>
              </a:rPr>
              <a:t>www.youtube.com/watch?v=AgCQStTSMuk</a:t>
            </a:r>
            <a:endParaRPr lang="en-US" altLang="ko-KR" dirty="0" smtClean="0"/>
          </a:p>
          <a:p>
            <a:endParaRPr lang="ko-KR" altLang="en-US" dirty="0"/>
          </a:p>
        </p:txBody>
      </p:sp>
    </p:spTree>
    <p:extLst>
      <p:ext uri="{BB962C8B-B14F-4D97-AF65-F5344CB8AC3E}">
        <p14:creationId xmlns:p14="http://schemas.microsoft.com/office/powerpoint/2010/main" val="3370044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cold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192"/>
            <a:ext cx="9144000" cy="5411391"/>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p:txBody>
          <a:bodyPr/>
          <a:lstStyle/>
          <a:p>
            <a:endParaRPr lang="ko-KR" altLang="en-US"/>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75606"/>
            <a:ext cx="4829175" cy="3286126"/>
          </a:xfrm>
          <a:prstGeom prst="rect">
            <a:avLst/>
          </a:prstGeom>
          <a:noFill/>
          <a:extLst>
            <a:ext uri="{909E8E84-426E-40DD-AFC4-6F175D3DCCD1}">
              <a14:hiddenFill xmlns:a14="http://schemas.microsoft.com/office/drawing/2010/main">
                <a:solidFill>
                  <a:srgbClr val="FFFFFF"/>
                </a:solidFill>
              </a14:hiddenFill>
            </a:ext>
          </a:extLst>
        </p:spPr>
      </p:pic>
      <p:sp>
        <p:nvSpPr>
          <p:cNvPr id="6" name="제목 1"/>
          <p:cNvSpPr>
            <a:spLocks noGrp="1"/>
          </p:cNvSpPr>
          <p:nvPr>
            <p:ph type="title"/>
          </p:nvPr>
        </p:nvSpPr>
        <p:spPr/>
        <p:txBody>
          <a:bodyPr>
            <a:normAutofit/>
          </a:body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Common Cold</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9653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Foot and Mouth </a:t>
            </a:r>
            <a:endParaRPr lang="ko-KR" altLang="en-US" dirty="0"/>
          </a:p>
        </p:txBody>
      </p:sp>
      <p:sp>
        <p:nvSpPr>
          <p:cNvPr id="3" name="내용 개체 틀 2"/>
          <p:cNvSpPr>
            <a:spLocks noGrp="1"/>
          </p:cNvSpPr>
          <p:nvPr>
            <p:ph idx="1"/>
          </p:nvPr>
        </p:nvSpPr>
        <p:spPr/>
        <p:txBody>
          <a:bodyPr/>
          <a:lstStyle/>
          <a:p>
            <a:r>
              <a:rPr lang="en-US" altLang="ko-KR">
                <a:hlinkClick r:id="rId2"/>
              </a:rPr>
              <a:t>https://</a:t>
            </a:r>
            <a:r>
              <a:rPr lang="en-US" altLang="ko-KR" smtClean="0">
                <a:hlinkClick r:id="rId2"/>
              </a:rPr>
              <a:t>www.youtube.com/watch?v=PufTeIBNRJ4</a:t>
            </a:r>
            <a:endParaRPr lang="en-US" altLang="ko-KR" smtClean="0"/>
          </a:p>
          <a:p>
            <a:endParaRPr lang="ko-KR" altLang="en-US" dirty="0"/>
          </a:p>
        </p:txBody>
      </p:sp>
    </p:spTree>
    <p:extLst>
      <p:ext uri="{BB962C8B-B14F-4D97-AF65-F5344CB8AC3E}">
        <p14:creationId xmlns:p14="http://schemas.microsoft.com/office/powerpoint/2010/main" val="89686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6" y="-13894"/>
            <a:ext cx="9170435" cy="5393956"/>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p:txBody>
          <a:bodyPr/>
          <a:lstStyle/>
          <a:p>
            <a:endParaRPr lang="ko-KR" altLang="en-US" dirty="0"/>
          </a:p>
        </p:txBody>
      </p:sp>
      <p:pic>
        <p:nvPicPr>
          <p:cNvPr id="5" name="Picture 2" descr="Image result for s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47614"/>
            <a:ext cx="6629400"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제목 3"/>
          <p:cNvSpPr>
            <a:spLocks noGrp="1"/>
          </p:cNvSpPr>
          <p:nvPr>
            <p:ph type="title"/>
          </p:nvPr>
        </p:nvSpPr>
        <p:spPr/>
        <p:txBody>
          <a:bodyPr/>
          <a:lstStyle/>
          <a:p>
            <a:endParaRPr lang="ko-KR" altLang="en-US"/>
          </a:p>
        </p:txBody>
      </p:sp>
    </p:spTree>
    <p:extLst>
      <p:ext uri="{BB962C8B-B14F-4D97-AF65-F5344CB8AC3E}">
        <p14:creationId xmlns:p14="http://schemas.microsoft.com/office/powerpoint/2010/main" val="23237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bola bact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9"/>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endParaRPr lang="ko-KR" altLang="en-US" dirty="0"/>
          </a:p>
        </p:txBody>
      </p:sp>
      <p:sp>
        <p:nvSpPr>
          <p:cNvPr id="5" name="제목 1"/>
          <p:cNvSpPr txBox="1">
            <a:spLocks/>
          </p:cNvSpPr>
          <p:nvPr/>
        </p:nvSpPr>
        <p:spPr>
          <a:xfrm>
            <a:off x="457200" y="1995686"/>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Ebola</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60254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ids vi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43"/>
            <a:ext cx="9144000" cy="514894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endParaRPr lang="ko-KR" altLang="en-US" dirty="0"/>
          </a:p>
        </p:txBody>
      </p:sp>
      <p:sp>
        <p:nvSpPr>
          <p:cNvPr id="3" name="내용 개체 틀 2"/>
          <p:cNvSpPr>
            <a:spLocks noGrp="1"/>
          </p:cNvSpPr>
          <p:nvPr>
            <p:ph idx="1"/>
          </p:nvPr>
        </p:nvSpPr>
        <p:spPr/>
        <p:txBody>
          <a:bodyPr/>
          <a:lstStyle/>
          <a:p>
            <a:endParaRPr lang="ko-KR" altLang="en-US"/>
          </a:p>
        </p:txBody>
      </p:sp>
      <p:sp>
        <p:nvSpPr>
          <p:cNvPr id="5" name="제목 1"/>
          <p:cNvSpPr txBox="1">
            <a:spLocks/>
          </p:cNvSpPr>
          <p:nvPr/>
        </p:nvSpPr>
        <p:spPr>
          <a:xfrm>
            <a:off x="457200" y="1995686"/>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AIDS</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4431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3426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p:cNvSpPr>
            <a:spLocks noGrp="1"/>
          </p:cNvSpPr>
          <p:nvPr>
            <p:ph idx="1"/>
          </p:nvPr>
        </p:nvSpPr>
        <p:spPr/>
        <p:txBody>
          <a:bodyPr/>
          <a:lstStyle/>
          <a:p>
            <a:endParaRPr lang="ko-KR" altLang="en-US"/>
          </a:p>
        </p:txBody>
      </p:sp>
      <p:sp>
        <p:nvSpPr>
          <p:cNvPr id="5" name="제목 1"/>
          <p:cNvSpPr txBox="1">
            <a:spLocks/>
          </p:cNvSpPr>
          <p:nvPr/>
        </p:nvSpPr>
        <p:spPr>
          <a:xfrm>
            <a:off x="457200" y="1995686"/>
            <a:ext cx="8229600" cy="85725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rPr>
              <a:t>Tuberculosis   </a:t>
            </a:r>
            <a:endParaRPr lang="ko-KR" altLang="en-US" b="1" dirty="0">
              <a:ln w="12700">
                <a:solidFill>
                  <a:schemeClr val="tx2">
                    <a:satMod val="155000"/>
                  </a:schemeClr>
                </a:solidFill>
                <a:prstDash val="solid"/>
              </a:ln>
              <a:solidFill>
                <a:schemeClr val="bg2">
                  <a:tint val="85000"/>
                  <a:satMod val="155000"/>
                </a:schemeClr>
              </a:solidFill>
              <a:effectLst>
                <a:glow rad="584200">
                  <a:schemeClr val="tx1">
                    <a:lumMod val="85000"/>
                    <a:lumOff val="15000"/>
                    <a:alpha val="86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98175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157</Words>
  <Application>Microsoft Office PowerPoint</Application>
  <PresentationFormat>화면 슬라이드 쇼(16:9)</PresentationFormat>
  <Paragraphs>67</Paragraphs>
  <Slides>50</Slides>
  <Notes>0</Notes>
  <HiddenSlides>0</HiddenSlides>
  <MMClips>0</MMClips>
  <ScaleCrop>false</ScaleCrop>
  <HeadingPairs>
    <vt:vector size="4" baseType="variant">
      <vt:variant>
        <vt:lpstr>테마</vt:lpstr>
      </vt:variant>
      <vt:variant>
        <vt:i4>1</vt:i4>
      </vt:variant>
      <vt:variant>
        <vt:lpstr>슬라이드 제목</vt:lpstr>
      </vt:variant>
      <vt:variant>
        <vt:i4>50</vt:i4>
      </vt:variant>
    </vt:vector>
  </HeadingPairs>
  <TitlesOfParts>
    <vt:vector size="51" baseType="lpstr">
      <vt:lpstr>Office 테마</vt:lpstr>
      <vt:lpstr>Foot and Mouth Disease</vt:lpstr>
      <vt:lpstr>Contagious Diseases   </vt:lpstr>
      <vt:lpstr>Famous Examples:</vt:lpstr>
      <vt:lpstr>PowerPoint 프레젠테이션</vt:lpstr>
      <vt:lpstr>Common Cold</vt:lpstr>
      <vt:lpstr>PowerPoint 프레젠테이션</vt:lpstr>
      <vt:lpstr>PowerPoint 프레젠테이션</vt:lpstr>
      <vt:lpstr>PowerPoint 프레젠테이션</vt:lpstr>
      <vt:lpstr>PowerPoint 프레젠테이션</vt:lpstr>
      <vt:lpstr>PowerPoint 프레젠테이션</vt:lpstr>
      <vt:lpstr>Smallpox </vt:lpstr>
      <vt:lpstr>PowerPoint 프레젠테이션</vt:lpstr>
      <vt:lpstr>Contagious Diseases   </vt:lpstr>
      <vt:lpstr>PowerPoint 프레젠테이션</vt:lpstr>
      <vt:lpstr>PowerPoint 프레젠테이션</vt:lpstr>
      <vt:lpstr>PowerPoint 프레젠테이션</vt:lpstr>
      <vt:lpstr>PowerPoint 프레젠테이션</vt:lpstr>
      <vt:lpstr>PowerPoint 프레젠테이션</vt:lpstr>
      <vt:lpstr>Contagious Diseases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Epidemiology </vt:lpstr>
      <vt:lpstr>PowerPoint 프레젠테이션</vt:lpstr>
      <vt:lpstr>Patient 0 </vt:lpstr>
      <vt:lpstr>PowerPoint 프레젠테이션</vt:lpstr>
      <vt:lpstr>PowerPoint 프레젠테이션</vt:lpstr>
      <vt:lpstr>PowerPoint 프레젠테이션</vt:lpstr>
      <vt:lpstr>Zombie Parasites </vt:lpstr>
      <vt:lpstr>Foot and Mouth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Foot and Mouth Disease</dc:title>
  <dc:creator>user</dc:creator>
  <cp:lastModifiedBy>user</cp:lastModifiedBy>
  <cp:revision>24</cp:revision>
  <dcterms:created xsi:type="dcterms:W3CDTF">2018-04-03T05:25:52Z</dcterms:created>
  <dcterms:modified xsi:type="dcterms:W3CDTF">2018-04-09T07:33:23Z</dcterms:modified>
</cp:coreProperties>
</file>