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9" r:id="rId2"/>
    <p:sldId id="256" r:id="rId3"/>
    <p:sldId id="258" r:id="rId4"/>
    <p:sldId id="267" r:id="rId5"/>
    <p:sldId id="260" r:id="rId6"/>
    <p:sldId id="268" r:id="rId7"/>
    <p:sldId id="261" r:id="rId8"/>
    <p:sldId id="269" r:id="rId9"/>
    <p:sldId id="262" r:id="rId10"/>
    <p:sldId id="270" r:id="rId11"/>
    <p:sldId id="263" r:id="rId12"/>
    <p:sldId id="271" r:id="rId13"/>
    <p:sldId id="264" r:id="rId14"/>
    <p:sldId id="272" r:id="rId15"/>
    <p:sldId id="265" r:id="rId16"/>
    <p:sldId id="273" r:id="rId17"/>
    <p:sldId id="266" r:id="rId18"/>
    <p:sldId id="275" r:id="rId19"/>
    <p:sldId id="276" r:id="rId20"/>
    <p:sldId id="277" r:id="rId21"/>
    <p:sldId id="278" r:id="rId22"/>
    <p:sldId id="279" r:id="rId23"/>
    <p:sldId id="257" r:id="rId24"/>
    <p:sldId id="274" r:id="rId25"/>
    <p:sldId id="313" r:id="rId26"/>
    <p:sldId id="312" r:id="rId27"/>
    <p:sldId id="281" r:id="rId28"/>
    <p:sldId id="282" r:id="rId29"/>
    <p:sldId id="283" r:id="rId30"/>
    <p:sldId id="284" r:id="rId31"/>
    <p:sldId id="285" r:id="rId32"/>
    <p:sldId id="286" r:id="rId33"/>
    <p:sldId id="287" r:id="rId34"/>
    <p:sldId id="288" r:id="rId35"/>
    <p:sldId id="289" r:id="rId36"/>
    <p:sldId id="290" r:id="rId37"/>
    <p:sldId id="291" r:id="rId38"/>
    <p:sldId id="310" r:id="rId39"/>
    <p:sldId id="280" r:id="rId40"/>
    <p:sldId id="293" r:id="rId41"/>
    <p:sldId id="294" r:id="rId42"/>
    <p:sldId id="295" r:id="rId43"/>
    <p:sldId id="296" r:id="rId44"/>
    <p:sldId id="297" r:id="rId45"/>
    <p:sldId id="298" r:id="rId46"/>
    <p:sldId id="299" r:id="rId47"/>
    <p:sldId id="300" r:id="rId48"/>
    <p:sldId id="301" r:id="rId49"/>
    <p:sldId id="302" r:id="rId50"/>
    <p:sldId id="303" r:id="rId51"/>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7" d="100"/>
          <a:sy n="147" d="100"/>
        </p:scale>
        <p:origin x="-594"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597819"/>
            <a:ext cx="7772400" cy="1102519"/>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B774B59D-05E1-4926-8F35-3C72D79C1158}" type="datetimeFigureOut">
              <a:rPr lang="ko-KR" altLang="en-US" smtClean="0"/>
              <a:t>2018-05-28</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03CA6DD-21AE-49DC-81F1-B7F23A57ED97}" type="slidenum">
              <a:rPr lang="ko-KR" altLang="en-US" smtClean="0"/>
              <a:t>‹#›</a:t>
            </a:fld>
            <a:endParaRPr lang="ko-KR" altLang="en-US"/>
          </a:p>
        </p:txBody>
      </p:sp>
    </p:spTree>
    <p:extLst>
      <p:ext uri="{BB962C8B-B14F-4D97-AF65-F5344CB8AC3E}">
        <p14:creationId xmlns:p14="http://schemas.microsoft.com/office/powerpoint/2010/main" val="2328494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B774B59D-05E1-4926-8F35-3C72D79C1158}" type="datetimeFigureOut">
              <a:rPr lang="ko-KR" altLang="en-US" smtClean="0"/>
              <a:t>2018-05-28</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03CA6DD-21AE-49DC-81F1-B7F23A57ED97}" type="slidenum">
              <a:rPr lang="ko-KR" altLang="en-US" smtClean="0"/>
              <a:t>‹#›</a:t>
            </a:fld>
            <a:endParaRPr lang="ko-KR" altLang="en-US"/>
          </a:p>
        </p:txBody>
      </p:sp>
    </p:spTree>
    <p:extLst>
      <p:ext uri="{BB962C8B-B14F-4D97-AF65-F5344CB8AC3E}">
        <p14:creationId xmlns:p14="http://schemas.microsoft.com/office/powerpoint/2010/main" val="3978933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154781"/>
            <a:ext cx="2057400" cy="3290888"/>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154781"/>
            <a:ext cx="6019800" cy="3290888"/>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B774B59D-05E1-4926-8F35-3C72D79C1158}" type="datetimeFigureOut">
              <a:rPr lang="ko-KR" altLang="en-US" smtClean="0"/>
              <a:t>2018-05-28</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03CA6DD-21AE-49DC-81F1-B7F23A57ED97}" type="slidenum">
              <a:rPr lang="ko-KR" altLang="en-US" smtClean="0"/>
              <a:t>‹#›</a:t>
            </a:fld>
            <a:endParaRPr lang="ko-KR" altLang="en-US"/>
          </a:p>
        </p:txBody>
      </p:sp>
    </p:spTree>
    <p:extLst>
      <p:ext uri="{BB962C8B-B14F-4D97-AF65-F5344CB8AC3E}">
        <p14:creationId xmlns:p14="http://schemas.microsoft.com/office/powerpoint/2010/main" val="3674930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B774B59D-05E1-4926-8F35-3C72D79C1158}" type="datetimeFigureOut">
              <a:rPr lang="ko-KR" altLang="en-US" smtClean="0"/>
              <a:t>2018-05-28</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03CA6DD-21AE-49DC-81F1-B7F23A57ED97}" type="slidenum">
              <a:rPr lang="ko-KR" altLang="en-US" smtClean="0"/>
              <a:t>‹#›</a:t>
            </a:fld>
            <a:endParaRPr lang="ko-KR" altLang="en-US"/>
          </a:p>
        </p:txBody>
      </p:sp>
    </p:spTree>
    <p:extLst>
      <p:ext uri="{BB962C8B-B14F-4D97-AF65-F5344CB8AC3E}">
        <p14:creationId xmlns:p14="http://schemas.microsoft.com/office/powerpoint/2010/main" val="3047283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305176"/>
            <a:ext cx="7772400" cy="1021556"/>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B774B59D-05E1-4926-8F35-3C72D79C1158}" type="datetimeFigureOut">
              <a:rPr lang="ko-KR" altLang="en-US" smtClean="0"/>
              <a:t>2018-05-28</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03CA6DD-21AE-49DC-81F1-B7F23A57ED97}" type="slidenum">
              <a:rPr lang="ko-KR" altLang="en-US" smtClean="0"/>
              <a:t>‹#›</a:t>
            </a:fld>
            <a:endParaRPr lang="ko-KR" altLang="en-US"/>
          </a:p>
        </p:txBody>
      </p:sp>
    </p:spTree>
    <p:extLst>
      <p:ext uri="{BB962C8B-B14F-4D97-AF65-F5344CB8AC3E}">
        <p14:creationId xmlns:p14="http://schemas.microsoft.com/office/powerpoint/2010/main" val="2267588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B774B59D-05E1-4926-8F35-3C72D79C1158}" type="datetimeFigureOut">
              <a:rPr lang="ko-KR" altLang="en-US" smtClean="0"/>
              <a:t>2018-05-28</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A03CA6DD-21AE-49DC-81F1-B7F23A57ED97}" type="slidenum">
              <a:rPr lang="ko-KR" altLang="en-US" smtClean="0"/>
              <a:t>‹#›</a:t>
            </a:fld>
            <a:endParaRPr lang="ko-KR" altLang="en-US"/>
          </a:p>
        </p:txBody>
      </p:sp>
    </p:spTree>
    <p:extLst>
      <p:ext uri="{BB962C8B-B14F-4D97-AF65-F5344CB8AC3E}">
        <p14:creationId xmlns:p14="http://schemas.microsoft.com/office/powerpoint/2010/main" val="2611115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B774B59D-05E1-4926-8F35-3C72D79C1158}" type="datetimeFigureOut">
              <a:rPr lang="ko-KR" altLang="en-US" smtClean="0"/>
              <a:t>2018-05-28</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A03CA6DD-21AE-49DC-81F1-B7F23A57ED97}" type="slidenum">
              <a:rPr lang="ko-KR" altLang="en-US" smtClean="0"/>
              <a:t>‹#›</a:t>
            </a:fld>
            <a:endParaRPr lang="ko-KR" altLang="en-US"/>
          </a:p>
        </p:txBody>
      </p:sp>
    </p:spTree>
    <p:extLst>
      <p:ext uri="{BB962C8B-B14F-4D97-AF65-F5344CB8AC3E}">
        <p14:creationId xmlns:p14="http://schemas.microsoft.com/office/powerpoint/2010/main" val="2417195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B774B59D-05E1-4926-8F35-3C72D79C1158}" type="datetimeFigureOut">
              <a:rPr lang="ko-KR" altLang="en-US" smtClean="0"/>
              <a:t>2018-05-28</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A03CA6DD-21AE-49DC-81F1-B7F23A57ED97}" type="slidenum">
              <a:rPr lang="ko-KR" altLang="en-US" smtClean="0"/>
              <a:t>‹#›</a:t>
            </a:fld>
            <a:endParaRPr lang="ko-KR" altLang="en-US"/>
          </a:p>
        </p:txBody>
      </p:sp>
    </p:spTree>
    <p:extLst>
      <p:ext uri="{BB962C8B-B14F-4D97-AF65-F5344CB8AC3E}">
        <p14:creationId xmlns:p14="http://schemas.microsoft.com/office/powerpoint/2010/main" val="489565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B774B59D-05E1-4926-8F35-3C72D79C1158}" type="datetimeFigureOut">
              <a:rPr lang="ko-KR" altLang="en-US" smtClean="0"/>
              <a:t>2018-05-28</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A03CA6DD-21AE-49DC-81F1-B7F23A57ED97}" type="slidenum">
              <a:rPr lang="ko-KR" altLang="en-US" smtClean="0"/>
              <a:t>‹#›</a:t>
            </a:fld>
            <a:endParaRPr lang="ko-KR" altLang="en-US"/>
          </a:p>
        </p:txBody>
      </p:sp>
    </p:spTree>
    <p:extLst>
      <p:ext uri="{BB962C8B-B14F-4D97-AF65-F5344CB8AC3E}">
        <p14:creationId xmlns:p14="http://schemas.microsoft.com/office/powerpoint/2010/main" val="3720294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1" y="204787"/>
            <a:ext cx="3008313" cy="871538"/>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B774B59D-05E1-4926-8F35-3C72D79C1158}" type="datetimeFigureOut">
              <a:rPr lang="ko-KR" altLang="en-US" smtClean="0"/>
              <a:t>2018-05-28</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A03CA6DD-21AE-49DC-81F1-B7F23A57ED97}" type="slidenum">
              <a:rPr lang="ko-KR" altLang="en-US" smtClean="0"/>
              <a:t>‹#›</a:t>
            </a:fld>
            <a:endParaRPr lang="ko-KR" altLang="en-US"/>
          </a:p>
        </p:txBody>
      </p:sp>
    </p:spTree>
    <p:extLst>
      <p:ext uri="{BB962C8B-B14F-4D97-AF65-F5344CB8AC3E}">
        <p14:creationId xmlns:p14="http://schemas.microsoft.com/office/powerpoint/2010/main" val="4118589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3600450"/>
            <a:ext cx="5486400" cy="425054"/>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B774B59D-05E1-4926-8F35-3C72D79C1158}" type="datetimeFigureOut">
              <a:rPr lang="ko-KR" altLang="en-US" smtClean="0"/>
              <a:t>2018-05-28</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A03CA6DD-21AE-49DC-81F1-B7F23A57ED97}" type="slidenum">
              <a:rPr lang="ko-KR" altLang="en-US" smtClean="0"/>
              <a:t>‹#›</a:t>
            </a:fld>
            <a:endParaRPr lang="ko-KR" altLang="en-US"/>
          </a:p>
        </p:txBody>
      </p:sp>
    </p:spTree>
    <p:extLst>
      <p:ext uri="{BB962C8B-B14F-4D97-AF65-F5344CB8AC3E}">
        <p14:creationId xmlns:p14="http://schemas.microsoft.com/office/powerpoint/2010/main" val="3445335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774B59D-05E1-4926-8F35-3C72D79C1158}" type="datetimeFigureOut">
              <a:rPr lang="ko-KR" altLang="en-US" smtClean="0"/>
              <a:t>2018-05-28</a:t>
            </a:fld>
            <a:endParaRPr lang="ko-KR" altLang="en-US"/>
          </a:p>
        </p:txBody>
      </p:sp>
      <p:sp>
        <p:nvSpPr>
          <p:cNvPr id="5" name="바닥글 개체 틀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03CA6DD-21AE-49DC-81F1-B7F23A57ED97}" type="slidenum">
              <a:rPr lang="ko-KR" altLang="en-US" smtClean="0"/>
              <a:t>‹#›</a:t>
            </a:fld>
            <a:endParaRPr lang="ko-KR" altLang="en-US"/>
          </a:p>
        </p:txBody>
      </p:sp>
    </p:spTree>
    <p:extLst>
      <p:ext uri="{BB962C8B-B14F-4D97-AF65-F5344CB8AC3E}">
        <p14:creationId xmlns:p14="http://schemas.microsoft.com/office/powerpoint/2010/main" val="2718813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2050" name="Picture 2" descr="http://dailygenius.com/wp-content/uploads/2014/10/riddle-7-660x511.jpg"/>
          <p:cNvPicPr>
            <a:picLocks noChangeAspect="1" noChangeArrowheads="1"/>
          </p:cNvPicPr>
          <p:nvPr/>
        </p:nvPicPr>
        <p:blipFill>
          <a:blip r:embed="rId2" cstate="print"/>
          <a:srcRect/>
          <a:stretch>
            <a:fillRect/>
          </a:stretch>
        </p:blipFill>
        <p:spPr bwMode="auto">
          <a:xfrm>
            <a:off x="539552" y="0"/>
            <a:ext cx="8028384" cy="5452070"/>
          </a:xfrm>
          <a:prstGeom prst="rect">
            <a:avLst/>
          </a:prstGeom>
          <a:noFill/>
        </p:spPr>
      </p:pic>
    </p:spTree>
    <p:extLst>
      <p:ext uri="{BB962C8B-B14F-4D97-AF65-F5344CB8AC3E}">
        <p14:creationId xmlns:p14="http://schemas.microsoft.com/office/powerpoint/2010/main" val="266609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1.7284E-6 L -0.00573 -0.05803 " pathEditMode="relative" rAng="0" ptsTypes="AA">
                                      <p:cBhvr>
                                        <p:cTn id="6" dur="2000" fill="hold"/>
                                        <p:tgtEl>
                                          <p:spTgt spid="2050"/>
                                        </p:tgtEl>
                                        <p:attrNameLst>
                                          <p:attrName>ppt_x</p:attrName>
                                          <p:attrName>ppt_y</p:attrName>
                                        </p:attrNameLst>
                                      </p:cBhvr>
                                      <p:rCtr x="-295" y="-29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Image result for infomercial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878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3999" cy="514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제목 1"/>
          <p:cNvSpPr>
            <a:spLocks noGrp="1"/>
          </p:cNvSpPr>
          <p:nvPr>
            <p:ph type="ctrTitle"/>
          </p:nvPr>
        </p:nvSpPr>
        <p:spPr>
          <a:xfrm>
            <a:off x="685800" y="1"/>
            <a:ext cx="7772400" cy="5143500"/>
          </a:xfrm>
        </p:spPr>
        <p:txBody>
          <a:bodyPr>
            <a:normAutofit/>
          </a:bodyPr>
          <a:lstStyle/>
          <a:p>
            <a:r>
              <a:rPr lang="en-US" altLang="ko-KR" dirty="0" smtClean="0">
                <a:ln w="18415" cmpd="sng">
                  <a:solidFill>
                    <a:srgbClr val="FFFFFF"/>
                  </a:solidFill>
                  <a:prstDash val="solid"/>
                </a:ln>
                <a:solidFill>
                  <a:srgbClr val="FFFFFF"/>
                </a:solidFill>
                <a:effectLst>
                  <a:glow rad="228600">
                    <a:schemeClr val="accent5">
                      <a:satMod val="175000"/>
                      <a:alpha val="40000"/>
                    </a:schemeClr>
                  </a:glow>
                  <a:outerShdw blurRad="63500" dir="3600000" algn="tl" rotWithShape="0">
                    <a:srgbClr val="000000">
                      <a:alpha val="70000"/>
                    </a:srgbClr>
                  </a:outerShdw>
                </a:effectLst>
              </a:rPr>
              <a:t>So why do some older people forget so many things?</a:t>
            </a:r>
            <a:endParaRPr lang="ko-KR" altLang="en-US" dirty="0">
              <a:ln w="18415" cmpd="sng">
                <a:solidFill>
                  <a:srgbClr val="FFFFFF"/>
                </a:solidFill>
                <a:prstDash val="solid"/>
              </a:ln>
              <a:solidFill>
                <a:srgbClr val="FFFFFF"/>
              </a:solidFill>
              <a:effectLst>
                <a:glow rad="228600">
                  <a:schemeClr val="accent5">
                    <a:satMod val="175000"/>
                    <a:alpha val="40000"/>
                  </a:scheme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9583004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Related imag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4102" y="0"/>
            <a:ext cx="8010346" cy="516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0171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52112"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제목 1"/>
          <p:cNvSpPr>
            <a:spLocks noGrp="1"/>
          </p:cNvSpPr>
          <p:nvPr>
            <p:ph type="ctrTitle"/>
          </p:nvPr>
        </p:nvSpPr>
        <p:spPr>
          <a:xfrm>
            <a:off x="685800" y="1"/>
            <a:ext cx="7772400" cy="5143500"/>
          </a:xfrm>
        </p:spPr>
        <p:txBody>
          <a:bodyPr>
            <a:normAutofit/>
          </a:bodyPr>
          <a:lstStyle/>
          <a:p>
            <a:r>
              <a:rPr lang="en-US" altLang="ko-KR" dirty="0" smtClean="0">
                <a:ln w="18415" cmpd="sng">
                  <a:solidFill>
                    <a:srgbClr val="FFFFFF"/>
                  </a:solidFill>
                  <a:prstDash val="solid"/>
                </a:ln>
                <a:solidFill>
                  <a:srgbClr val="FFFFFF"/>
                </a:solidFill>
                <a:effectLst>
                  <a:glow rad="228600">
                    <a:schemeClr val="accent5">
                      <a:satMod val="175000"/>
                      <a:alpha val="40000"/>
                    </a:schemeClr>
                  </a:glow>
                  <a:outerShdw blurRad="63500" dir="3600000" algn="tl" rotWithShape="0">
                    <a:srgbClr val="000000">
                      <a:alpha val="70000"/>
                    </a:srgbClr>
                  </a:outerShdw>
                </a:effectLst>
              </a:rPr>
              <a:t>Like a muscle, the brain must be kept in shape.</a:t>
            </a:r>
            <a:endParaRPr lang="ko-KR" altLang="en-US" dirty="0">
              <a:ln w="18415" cmpd="sng">
                <a:solidFill>
                  <a:srgbClr val="FFFFFF"/>
                </a:solidFill>
                <a:prstDash val="solid"/>
              </a:ln>
              <a:solidFill>
                <a:srgbClr val="FFFFFF"/>
              </a:solidFill>
              <a:effectLst>
                <a:glow rad="228600">
                  <a:schemeClr val="accent5">
                    <a:satMod val="175000"/>
                    <a:alpha val="40000"/>
                  </a:scheme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0478293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infomercial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217"/>
            <a:ext cx="9144000" cy="5146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5880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9144000" cy="5145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제목 1"/>
          <p:cNvSpPr>
            <a:spLocks noGrp="1"/>
          </p:cNvSpPr>
          <p:nvPr>
            <p:ph type="ctrTitle"/>
          </p:nvPr>
        </p:nvSpPr>
        <p:spPr>
          <a:xfrm>
            <a:off x="685800" y="1"/>
            <a:ext cx="7772400" cy="5143500"/>
          </a:xfrm>
        </p:spPr>
        <p:txBody>
          <a:bodyPr>
            <a:normAutofit/>
          </a:bodyPr>
          <a:lstStyle/>
          <a:p>
            <a:r>
              <a:rPr lang="en-US" altLang="ko-KR" dirty="0" smtClean="0">
                <a:ln w="18415" cmpd="sng">
                  <a:solidFill>
                    <a:srgbClr val="FFFFFF"/>
                  </a:solidFill>
                  <a:prstDash val="solid"/>
                </a:ln>
                <a:solidFill>
                  <a:srgbClr val="FFFFFF"/>
                </a:solidFill>
                <a:effectLst>
                  <a:glow rad="228600">
                    <a:schemeClr val="accent5">
                      <a:satMod val="175000"/>
                      <a:alpha val="40000"/>
                    </a:schemeClr>
                  </a:glow>
                  <a:outerShdw blurRad="63500" dir="3600000" algn="tl" rotWithShape="0">
                    <a:srgbClr val="000000">
                      <a:alpha val="70000"/>
                    </a:srgbClr>
                  </a:outerShdw>
                </a:effectLst>
              </a:rPr>
              <a:t>Stuck in a daily routine, it can become lazy and weak.</a:t>
            </a:r>
            <a:endParaRPr lang="ko-KR" altLang="en-US" dirty="0">
              <a:ln w="18415" cmpd="sng">
                <a:solidFill>
                  <a:srgbClr val="FFFFFF"/>
                </a:solidFill>
                <a:prstDash val="solid"/>
              </a:ln>
              <a:solidFill>
                <a:srgbClr val="FFFFFF"/>
              </a:solidFill>
              <a:effectLst>
                <a:glow rad="228600">
                  <a:schemeClr val="accent5">
                    <a:satMod val="175000"/>
                    <a:alpha val="40000"/>
                  </a:scheme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0478293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Image result for infomercial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0537"/>
            <a:ext cx="9527590" cy="5187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9638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95160" cy="514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제목 1"/>
          <p:cNvSpPr>
            <a:spLocks noGrp="1"/>
          </p:cNvSpPr>
          <p:nvPr>
            <p:ph type="ctrTitle"/>
          </p:nvPr>
        </p:nvSpPr>
        <p:spPr>
          <a:xfrm>
            <a:off x="685800" y="1"/>
            <a:ext cx="7772400" cy="5143500"/>
          </a:xfrm>
        </p:spPr>
        <p:txBody>
          <a:bodyPr>
            <a:normAutofit/>
          </a:bodyPr>
          <a:lstStyle/>
          <a:p>
            <a:pPr marL="0" indent="0"/>
            <a:r>
              <a:rPr lang="en-US" altLang="ko-KR" dirty="0" smtClean="0">
                <a:ln w="18415" cmpd="sng">
                  <a:solidFill>
                    <a:srgbClr val="FFFFFF"/>
                  </a:solidFill>
                  <a:prstDash val="solid"/>
                </a:ln>
                <a:solidFill>
                  <a:srgbClr val="FFFFFF"/>
                </a:solidFill>
                <a:effectLst>
                  <a:glow rad="228600">
                    <a:schemeClr val="accent5">
                      <a:satMod val="175000"/>
                      <a:alpha val="40000"/>
                    </a:schemeClr>
                  </a:glow>
                  <a:outerShdw blurRad="63500" dir="3600000" algn="tl" rotWithShape="0">
                    <a:srgbClr val="000000">
                      <a:alpha val="70000"/>
                    </a:srgbClr>
                  </a:outerShdw>
                </a:effectLst>
              </a:rPr>
              <a:t>You can easily do this by stretching it with puzzles.  </a:t>
            </a:r>
            <a:endParaRPr lang="ko-KR" altLang="en-US" dirty="0">
              <a:ln w="18415" cmpd="sng">
                <a:solidFill>
                  <a:srgbClr val="FFFFFF"/>
                </a:solidFill>
                <a:prstDash val="solid"/>
              </a:ln>
              <a:solidFill>
                <a:srgbClr val="FFFFFF"/>
              </a:solidFill>
              <a:effectLst>
                <a:glow rad="228600">
                  <a:schemeClr val="accent5">
                    <a:satMod val="175000"/>
                    <a:alpha val="40000"/>
                  </a:scheme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1612548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altLang="ko-KR" dirty="0" smtClean="0"/>
              <a:t>Questions </a:t>
            </a:r>
            <a:endParaRPr lang="ko-KR" altLang="en-US" dirty="0"/>
          </a:p>
        </p:txBody>
      </p:sp>
      <p:sp>
        <p:nvSpPr>
          <p:cNvPr id="3" name="부제목 2"/>
          <p:cNvSpPr>
            <a:spLocks noGrp="1"/>
          </p:cNvSpPr>
          <p:nvPr>
            <p:ph type="subTitle" idx="1"/>
          </p:nvPr>
        </p:nvSpPr>
        <p:spPr/>
        <p:txBody>
          <a:bodyPr/>
          <a:lstStyle/>
          <a:p>
            <a:endParaRPr lang="ko-KR" altLang="en-US"/>
          </a:p>
        </p:txBody>
      </p:sp>
    </p:spTree>
    <p:extLst>
      <p:ext uri="{BB962C8B-B14F-4D97-AF65-F5344CB8AC3E}">
        <p14:creationId xmlns:p14="http://schemas.microsoft.com/office/powerpoint/2010/main" val="41967680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normAutofit fontScale="90000"/>
          </a:bodyPr>
          <a:lstStyle/>
          <a:p>
            <a:r>
              <a:rPr lang="en-US" altLang="ko-KR" dirty="0" smtClean="0">
                <a:solidFill>
                  <a:schemeClr val="accent5">
                    <a:lumMod val="50000"/>
                  </a:schemeClr>
                </a:solidFill>
              </a:rPr>
              <a:t>Why do you have a difficult time remembering things?  </a:t>
            </a:r>
            <a:endParaRPr lang="ko-KR" altLang="en-US" dirty="0">
              <a:solidFill>
                <a:schemeClr val="accent5">
                  <a:lumMod val="50000"/>
                </a:schemeClr>
              </a:solidFill>
            </a:endParaRPr>
          </a:p>
        </p:txBody>
      </p:sp>
      <p:sp>
        <p:nvSpPr>
          <p:cNvPr id="3" name="부제목 2"/>
          <p:cNvSpPr>
            <a:spLocks noGrp="1"/>
          </p:cNvSpPr>
          <p:nvPr>
            <p:ph type="subTitle" idx="1"/>
          </p:nvPr>
        </p:nvSpPr>
        <p:spPr/>
        <p:txBody>
          <a:bodyPr/>
          <a:lstStyle/>
          <a:p>
            <a:r>
              <a:rPr lang="en-US" altLang="ko-KR" dirty="0" smtClean="0">
                <a:solidFill>
                  <a:schemeClr val="accent2">
                    <a:lumMod val="50000"/>
                  </a:schemeClr>
                </a:solidFill>
              </a:rPr>
              <a:t>Lack of use </a:t>
            </a:r>
            <a:endParaRPr lang="ko-KR" altLang="en-US" dirty="0">
              <a:solidFill>
                <a:schemeClr val="accent2">
                  <a:lumMod val="50000"/>
                </a:schemeClr>
              </a:solidFill>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54308" y="4265190"/>
            <a:ext cx="699769" cy="542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596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altLang="ko-KR" dirty="0" smtClean="0"/>
              <a:t>Brain</a:t>
            </a:r>
            <a:r>
              <a:rPr lang="ko-KR" altLang="en-US" dirty="0" smtClean="0"/>
              <a:t> </a:t>
            </a:r>
            <a:r>
              <a:rPr lang="en-US" altLang="ko-KR" dirty="0" smtClean="0"/>
              <a:t>Exercise </a:t>
            </a:r>
            <a:endParaRPr lang="ko-KR" altLang="en-US" dirty="0"/>
          </a:p>
        </p:txBody>
      </p:sp>
      <p:sp>
        <p:nvSpPr>
          <p:cNvPr id="3" name="부제목 2"/>
          <p:cNvSpPr>
            <a:spLocks noGrp="1"/>
          </p:cNvSpPr>
          <p:nvPr>
            <p:ph type="subTitle" idx="1"/>
          </p:nvPr>
        </p:nvSpPr>
        <p:spPr/>
        <p:txBody>
          <a:bodyPr/>
          <a:lstStyle/>
          <a:p>
            <a:endParaRPr lang="ko-KR" altLang="en-US"/>
          </a:p>
        </p:txBody>
      </p:sp>
      <p:pic>
        <p:nvPicPr>
          <p:cNvPr id="1026" name="Picture 2" descr="Image result for brain"/>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43808" y="2499742"/>
            <a:ext cx="3520214" cy="2816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4231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normAutofit fontScale="90000"/>
          </a:bodyPr>
          <a:lstStyle/>
          <a:p>
            <a:r>
              <a:rPr lang="en-US" altLang="ko-KR" dirty="0" smtClean="0">
                <a:solidFill>
                  <a:schemeClr val="accent5">
                    <a:lumMod val="50000"/>
                  </a:schemeClr>
                </a:solidFill>
              </a:rPr>
              <a:t>When is our brain in it’s prime? </a:t>
            </a:r>
            <a:endParaRPr lang="ko-KR" altLang="en-US" dirty="0">
              <a:solidFill>
                <a:schemeClr val="accent5">
                  <a:lumMod val="50000"/>
                </a:schemeClr>
              </a:solidFill>
            </a:endParaRPr>
          </a:p>
        </p:txBody>
      </p:sp>
      <p:sp>
        <p:nvSpPr>
          <p:cNvPr id="3" name="부제목 2"/>
          <p:cNvSpPr>
            <a:spLocks noGrp="1"/>
          </p:cNvSpPr>
          <p:nvPr>
            <p:ph type="subTitle" idx="1"/>
          </p:nvPr>
        </p:nvSpPr>
        <p:spPr/>
        <p:txBody>
          <a:bodyPr/>
          <a:lstStyle/>
          <a:p>
            <a:r>
              <a:rPr lang="en-US" altLang="ko-KR" dirty="0" smtClean="0">
                <a:solidFill>
                  <a:schemeClr val="accent2">
                    <a:lumMod val="50000"/>
                  </a:schemeClr>
                </a:solidFill>
              </a:rPr>
              <a:t>Between</a:t>
            </a:r>
            <a:r>
              <a:rPr lang="ko-KR" altLang="en-US" dirty="0" smtClean="0">
                <a:solidFill>
                  <a:schemeClr val="accent2">
                    <a:lumMod val="50000"/>
                  </a:schemeClr>
                </a:solidFill>
              </a:rPr>
              <a:t> </a:t>
            </a:r>
            <a:r>
              <a:rPr lang="en-US" altLang="ko-KR" dirty="0" smtClean="0">
                <a:solidFill>
                  <a:schemeClr val="accent2">
                    <a:lumMod val="50000"/>
                  </a:schemeClr>
                </a:solidFill>
              </a:rPr>
              <a:t>40 and 60 </a:t>
            </a:r>
            <a:r>
              <a:rPr lang="en-US" altLang="ko-KR" dirty="0" smtClean="0">
                <a:solidFill>
                  <a:schemeClr val="accent2">
                    <a:lumMod val="50000"/>
                  </a:schemeClr>
                </a:solidFill>
              </a:rPr>
              <a:t>years old </a:t>
            </a:r>
            <a:endParaRPr lang="ko-KR" altLang="en-US" dirty="0">
              <a:solidFill>
                <a:schemeClr val="accent2">
                  <a:lumMod val="50000"/>
                </a:schemeClr>
              </a:solidFill>
            </a:endParaRPr>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0392" y="4299942"/>
            <a:ext cx="628496" cy="523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115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normAutofit fontScale="90000"/>
          </a:bodyPr>
          <a:lstStyle/>
          <a:p>
            <a:r>
              <a:rPr lang="en-US" altLang="ko-KR" dirty="0" smtClean="0">
                <a:solidFill>
                  <a:schemeClr val="accent5">
                    <a:lumMod val="50000"/>
                  </a:schemeClr>
                </a:solidFill>
              </a:rPr>
              <a:t>Why do some people forget so many things? </a:t>
            </a:r>
            <a:endParaRPr lang="ko-KR" altLang="en-US" dirty="0">
              <a:solidFill>
                <a:schemeClr val="accent5">
                  <a:lumMod val="50000"/>
                </a:schemeClr>
              </a:solidFill>
            </a:endParaRPr>
          </a:p>
        </p:txBody>
      </p:sp>
      <p:sp>
        <p:nvSpPr>
          <p:cNvPr id="3" name="부제목 2"/>
          <p:cNvSpPr>
            <a:spLocks noGrp="1"/>
          </p:cNvSpPr>
          <p:nvPr>
            <p:ph type="subTitle" idx="1"/>
          </p:nvPr>
        </p:nvSpPr>
        <p:spPr/>
        <p:txBody>
          <a:bodyPr/>
          <a:lstStyle/>
          <a:p>
            <a:r>
              <a:rPr lang="en-US" altLang="ko-KR" dirty="0" smtClean="0">
                <a:solidFill>
                  <a:schemeClr val="accent2">
                    <a:lumMod val="50000"/>
                  </a:schemeClr>
                </a:solidFill>
              </a:rPr>
              <a:t>Lazy and weak brain </a:t>
            </a:r>
            <a:endParaRPr lang="ko-KR" altLang="en-US" dirty="0">
              <a:solidFill>
                <a:schemeClr val="accent2">
                  <a:lumMod val="50000"/>
                </a:schemeClr>
              </a:solidFill>
            </a:endParaRPr>
          </a:p>
        </p:txBody>
      </p:sp>
      <p:pic>
        <p:nvPicPr>
          <p:cNvPr id="5"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0392" y="4077684"/>
            <a:ext cx="618778" cy="853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115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normAutofit fontScale="90000"/>
          </a:bodyPr>
          <a:lstStyle/>
          <a:p>
            <a:r>
              <a:rPr lang="en-US" altLang="ko-KR" dirty="0" smtClean="0">
                <a:solidFill>
                  <a:schemeClr val="accent5">
                    <a:lumMod val="50000"/>
                  </a:schemeClr>
                </a:solidFill>
              </a:rPr>
              <a:t>How can you stretch your brain?  </a:t>
            </a:r>
            <a:endParaRPr lang="ko-KR" altLang="en-US" dirty="0">
              <a:solidFill>
                <a:schemeClr val="accent5">
                  <a:lumMod val="50000"/>
                </a:schemeClr>
              </a:solidFill>
            </a:endParaRPr>
          </a:p>
        </p:txBody>
      </p:sp>
      <p:sp>
        <p:nvSpPr>
          <p:cNvPr id="3" name="부제목 2"/>
          <p:cNvSpPr>
            <a:spLocks noGrp="1"/>
          </p:cNvSpPr>
          <p:nvPr>
            <p:ph type="subTitle" idx="1"/>
          </p:nvPr>
        </p:nvSpPr>
        <p:spPr/>
        <p:txBody>
          <a:bodyPr/>
          <a:lstStyle/>
          <a:p>
            <a:r>
              <a:rPr lang="en-US" altLang="ko-KR" dirty="0" smtClean="0">
                <a:solidFill>
                  <a:schemeClr val="accent2">
                    <a:lumMod val="50000"/>
                  </a:schemeClr>
                </a:solidFill>
              </a:rPr>
              <a:t>Puzzles </a:t>
            </a:r>
            <a:endParaRPr lang="ko-KR" altLang="en-US" dirty="0">
              <a:solidFill>
                <a:schemeClr val="accent2">
                  <a:lumMod val="50000"/>
                </a:schemeClr>
              </a:solidFill>
            </a:endParaRPr>
          </a:p>
        </p:txBody>
      </p:sp>
      <p:pic>
        <p:nvPicPr>
          <p:cNvPr id="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89053" y="4227934"/>
            <a:ext cx="630117" cy="617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115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Brain Exercise </a:t>
            </a:r>
            <a:endParaRPr lang="ko-KR" altLang="en-US" dirty="0"/>
          </a:p>
        </p:txBody>
      </p:sp>
      <p:sp>
        <p:nvSpPr>
          <p:cNvPr id="3" name="내용 개체 틀 2"/>
          <p:cNvSpPr>
            <a:spLocks noGrp="1"/>
          </p:cNvSpPr>
          <p:nvPr>
            <p:ph idx="1"/>
          </p:nvPr>
        </p:nvSpPr>
        <p:spPr/>
        <p:txBody>
          <a:bodyPr>
            <a:normAutofit fontScale="70000" lnSpcReduction="20000"/>
          </a:bodyPr>
          <a:lstStyle/>
          <a:p>
            <a:pPr marL="0" indent="0">
              <a:buNone/>
            </a:pPr>
            <a:r>
              <a:rPr lang="en-US" altLang="ko-KR" dirty="0" smtClean="0"/>
              <a:t>Is your brain getting enough exercise?  You may think you have difficulty to remember things because of dying brain cells, but the more likely reason is a simple lack of use.  Studies have shown that our brains are in their prime between the ages of 40 and 60.  As a mature adult, you may not remember all the information you learned in school, but you’re in a better place to use what you have remembered.  So why do some older people forget so many things?  Like a muscle, the brain must be kept in shape.  Stuck in a daily routine, it can become lazy and weak.  Therefore, you must challenge it regularly to keep it healthy.  You can easily do this by stretching it with puzzles.  </a:t>
            </a:r>
            <a:endParaRPr lang="ko-KR" altLang="en-US" dirty="0"/>
          </a:p>
        </p:txBody>
      </p:sp>
    </p:spTree>
    <p:extLst>
      <p:ext uri="{BB962C8B-B14F-4D97-AF65-F5344CB8AC3E}">
        <p14:creationId xmlns:p14="http://schemas.microsoft.com/office/powerpoint/2010/main" val="19821729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Brain Exercise </a:t>
            </a:r>
            <a:endParaRPr lang="ko-KR" altLang="en-US" dirty="0"/>
          </a:p>
        </p:txBody>
      </p:sp>
      <p:sp>
        <p:nvSpPr>
          <p:cNvPr id="3" name="내용 개체 틀 2"/>
          <p:cNvSpPr>
            <a:spLocks noGrp="1"/>
          </p:cNvSpPr>
          <p:nvPr>
            <p:ph idx="1"/>
          </p:nvPr>
        </p:nvSpPr>
        <p:spPr/>
        <p:txBody>
          <a:bodyPr>
            <a:normAutofit fontScale="70000" lnSpcReduction="20000"/>
          </a:bodyPr>
          <a:lstStyle/>
          <a:p>
            <a:pPr marL="0" indent="0">
              <a:buNone/>
            </a:pPr>
            <a:r>
              <a:rPr lang="en-US" altLang="ko-KR" dirty="0" smtClean="0"/>
              <a:t>Is your brain getting enough exercise?  You may think you have difficulty </a:t>
            </a:r>
            <a:r>
              <a:rPr lang="en-US" altLang="ko-KR" b="1" dirty="0" smtClean="0"/>
              <a:t>to remember </a:t>
            </a:r>
            <a:r>
              <a:rPr lang="en-US" altLang="ko-KR" dirty="0" smtClean="0"/>
              <a:t>things because of dying brain cells, but the more likely reason is a simple lack of use.  Studies have shown that our brains are in their prime between the ages of 40 and 60.  As a mature adult, you may not remember all the information you learned in school, but you’re in a better place to use </a:t>
            </a:r>
            <a:r>
              <a:rPr lang="en-US" altLang="ko-KR" b="1" dirty="0" smtClean="0"/>
              <a:t>what</a:t>
            </a:r>
            <a:r>
              <a:rPr lang="en-US" altLang="ko-KR" dirty="0" smtClean="0"/>
              <a:t> you have remembered.  So why do some older people forget so many things?  Like a muscle, the brain must be kept in shape.  Stuck in a daily routine, it can become </a:t>
            </a:r>
            <a:r>
              <a:rPr lang="en-US" altLang="ko-KR" b="1" dirty="0" smtClean="0"/>
              <a:t>lazy and weak</a:t>
            </a:r>
            <a:r>
              <a:rPr lang="en-US" altLang="ko-KR" dirty="0" smtClean="0"/>
              <a:t>.  Therefore, you must challenge it regularly to keep it </a:t>
            </a:r>
            <a:r>
              <a:rPr lang="en-US" altLang="ko-KR" b="1" dirty="0" smtClean="0"/>
              <a:t>healthy</a:t>
            </a:r>
            <a:r>
              <a:rPr lang="en-US" altLang="ko-KR" dirty="0" smtClean="0"/>
              <a:t>.  You can easily do this by stretching it with puzzles.  </a:t>
            </a:r>
            <a:endParaRPr lang="ko-KR" altLang="en-US" dirty="0"/>
          </a:p>
        </p:txBody>
      </p:sp>
      <p:sp>
        <p:nvSpPr>
          <p:cNvPr id="4" name="직사각형 3"/>
          <p:cNvSpPr/>
          <p:nvPr/>
        </p:nvSpPr>
        <p:spPr>
          <a:xfrm>
            <a:off x="2411760" y="1419622"/>
            <a:ext cx="1800200" cy="3600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ko-KR" dirty="0" smtClean="0"/>
              <a:t>remembering </a:t>
            </a:r>
            <a:endParaRPr lang="ko-KR" altLang="en-US" dirty="0"/>
          </a:p>
        </p:txBody>
      </p:sp>
    </p:spTree>
    <p:extLst>
      <p:ext uri="{BB962C8B-B14F-4D97-AF65-F5344CB8AC3E}">
        <p14:creationId xmlns:p14="http://schemas.microsoft.com/office/powerpoint/2010/main" val="135221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black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64"/>
            <a:ext cx="9151967" cy="5151932"/>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588" y="121121"/>
            <a:ext cx="5838825"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8025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20528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ctrTitle"/>
          </p:nvPr>
        </p:nvSpPr>
        <p:spPr/>
        <p:txBody>
          <a:bodyPr/>
          <a:lstStyle/>
          <a:p>
            <a:r>
              <a:rPr lang="en-US" altLang="ko-KR" b="1" dirty="0" smtClean="0">
                <a:solidFill>
                  <a:schemeClr val="bg1"/>
                </a:solidFill>
              </a:rPr>
              <a:t>Riddles </a:t>
            </a:r>
            <a:endParaRPr lang="ko-KR" altLang="en-US" b="1" dirty="0">
              <a:solidFill>
                <a:schemeClr val="bg1"/>
              </a:solidFill>
            </a:endParaRPr>
          </a:p>
        </p:txBody>
      </p:sp>
      <p:sp>
        <p:nvSpPr>
          <p:cNvPr id="3" name="부제목 2"/>
          <p:cNvSpPr>
            <a:spLocks noGrp="1"/>
          </p:cNvSpPr>
          <p:nvPr>
            <p:ph type="subTitle" idx="1"/>
          </p:nvPr>
        </p:nvSpPr>
        <p:spPr/>
        <p:txBody>
          <a:bodyPr/>
          <a:lstStyle/>
          <a:p>
            <a:r>
              <a:rPr lang="en-US" altLang="ko-KR" dirty="0" smtClean="0"/>
              <a:t>And brain teasers </a:t>
            </a:r>
            <a:endParaRPr lang="ko-KR" altLang="en-US" dirty="0"/>
          </a:p>
        </p:txBody>
      </p:sp>
    </p:spTree>
    <p:extLst>
      <p:ext uri="{BB962C8B-B14F-4D97-AF65-F5344CB8AC3E}">
        <p14:creationId xmlns:p14="http://schemas.microsoft.com/office/powerpoint/2010/main" val="37356937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lstStyle/>
          <a:p>
            <a:r>
              <a:rPr lang="en-US" altLang="ko-KR" dirty="0" smtClean="0">
                <a:solidFill>
                  <a:schemeClr val="accent3">
                    <a:lumMod val="20000"/>
                    <a:lumOff val="80000"/>
                  </a:schemeClr>
                </a:solidFill>
              </a:rPr>
              <a:t>Riddle </a:t>
            </a:r>
            <a:endParaRPr lang="ko-KR" altLang="en-US" dirty="0">
              <a:solidFill>
                <a:schemeClr val="accent3">
                  <a:lumMod val="20000"/>
                  <a:lumOff val="80000"/>
                </a:schemeClr>
              </a:solidFill>
            </a:endParaRPr>
          </a:p>
        </p:txBody>
      </p:sp>
      <p:sp>
        <p:nvSpPr>
          <p:cNvPr id="3" name="내용 개체 틀 2"/>
          <p:cNvSpPr>
            <a:spLocks noGrp="1"/>
          </p:cNvSpPr>
          <p:nvPr>
            <p:ph idx="1"/>
          </p:nvPr>
        </p:nvSpPr>
        <p:spPr>
          <a:xfrm>
            <a:off x="514350" y="1971676"/>
            <a:ext cx="8115300" cy="711518"/>
          </a:xfrm>
        </p:spPr>
        <p:txBody>
          <a:bodyPr>
            <a:normAutofit/>
          </a:bodyPr>
          <a:lstStyle/>
          <a:p>
            <a:pPr marL="0" indent="0">
              <a:buNone/>
            </a:pPr>
            <a:r>
              <a:rPr lang="en-US" altLang="ko-KR" sz="1800" dirty="0">
                <a:solidFill>
                  <a:schemeClr val="bg1"/>
                </a:solidFill>
                <a:latin typeface="Segoe UI Semibold" panose="020B0702040204020203" pitchFamily="34" charset="0"/>
              </a:rPr>
              <a:t>Q:  I am tall when I am young.  I am short when I am old.  What am I? </a:t>
            </a:r>
            <a:endParaRPr lang="ko-KR" altLang="en-US" sz="1800" dirty="0">
              <a:solidFill>
                <a:schemeClr val="bg1"/>
              </a:solidFill>
              <a:latin typeface="Segoe UI Semibold" panose="020B0702040204020203" pitchFamily="34" charset="0"/>
            </a:endParaRPr>
          </a:p>
        </p:txBody>
      </p:sp>
      <p:sp>
        <p:nvSpPr>
          <p:cNvPr id="4" name="내용 개체 틀 2"/>
          <p:cNvSpPr txBox="1">
            <a:spLocks/>
          </p:cNvSpPr>
          <p:nvPr/>
        </p:nvSpPr>
        <p:spPr>
          <a:xfrm>
            <a:off x="514350" y="2756059"/>
            <a:ext cx="8115300" cy="711518"/>
          </a:xfrm>
          <a:prstGeom prst="rect">
            <a:avLst/>
          </a:prstGeom>
        </p:spPr>
        <p:txBody>
          <a:bodyPr vert="horz" lIns="68580" tIns="34290" rIns="68580" bIns="3429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altLang="ko-KR" sz="1800" dirty="0">
                <a:solidFill>
                  <a:schemeClr val="accent3">
                    <a:lumMod val="20000"/>
                    <a:lumOff val="80000"/>
                  </a:schemeClr>
                </a:solidFill>
                <a:latin typeface="Segoe UI Semibold" panose="020B0702040204020203" pitchFamily="34" charset="0"/>
              </a:rPr>
              <a:t>A:  candle </a:t>
            </a:r>
            <a:endParaRPr lang="ko-KR" altLang="en-US" sz="1800" dirty="0">
              <a:solidFill>
                <a:schemeClr val="accent3">
                  <a:lumMod val="20000"/>
                  <a:lumOff val="80000"/>
                </a:schemeClr>
              </a:solidFill>
              <a:latin typeface="Segoe UI Semibold" panose="020B0702040204020203" pitchFamily="34" charset="0"/>
            </a:endParaRPr>
          </a:p>
        </p:txBody>
      </p:sp>
      <p:sp>
        <p:nvSpPr>
          <p:cNvPr id="5" name="타원 4"/>
          <p:cNvSpPr/>
          <p:nvPr/>
        </p:nvSpPr>
        <p:spPr>
          <a:xfrm>
            <a:off x="274320" y="154305"/>
            <a:ext cx="608648" cy="6343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ko-KR" sz="2400" dirty="0">
                <a:effectLst>
                  <a:outerShdw blurRad="38100" dist="38100" dir="2700000" algn="tl">
                    <a:srgbClr val="000000">
                      <a:alpha val="43137"/>
                    </a:srgbClr>
                  </a:outerShdw>
                </a:effectLst>
              </a:rPr>
              <a:t>1</a:t>
            </a:r>
            <a:endParaRPr lang="ko-KR" altLang="en-US" sz="2400" dirty="0">
              <a:effectLst>
                <a:outerShdw blurRad="38100" dist="38100" dir="2700000" algn="tl">
                  <a:srgbClr val="000000">
                    <a:alpha val="43137"/>
                  </a:srgbClr>
                </a:outerShdw>
              </a:effectLst>
            </a:endParaRPr>
          </a:p>
        </p:txBody>
      </p:sp>
      <p:pic>
        <p:nvPicPr>
          <p:cNvPr id="6" name="그림 5"/>
          <p:cNvPicPr>
            <a:picLocks noChangeAspect="1"/>
          </p:cNvPicPr>
          <p:nvPr/>
        </p:nvPicPr>
        <p:blipFill>
          <a:blip r:embed="rId3" cstate="print">
            <a:clrChange>
              <a:clrFrom>
                <a:srgbClr val="818181"/>
              </a:clrFrom>
              <a:clrTo>
                <a:srgbClr val="818181">
                  <a:alpha val="0"/>
                </a:srgbClr>
              </a:clrTo>
            </a:clrChange>
            <a:extLst>
              <a:ext uri="{28A0092B-C50C-407E-A947-70E740481C1C}">
                <a14:useLocalDpi xmlns:a14="http://schemas.microsoft.com/office/drawing/2010/main" val="0"/>
              </a:ext>
            </a:extLst>
          </a:blip>
          <a:stretch>
            <a:fillRect/>
          </a:stretch>
        </p:blipFill>
        <p:spPr>
          <a:xfrm>
            <a:off x="5432095" y="3202999"/>
            <a:ext cx="3711906" cy="1940502"/>
          </a:xfrm>
          <a:prstGeom prst="rect">
            <a:avLst/>
          </a:prstGeom>
        </p:spPr>
      </p:pic>
    </p:spTree>
    <p:extLst>
      <p:ext uri="{BB962C8B-B14F-4D97-AF65-F5344CB8AC3E}">
        <p14:creationId xmlns:p14="http://schemas.microsoft.com/office/powerpoint/2010/main" val="34649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lstStyle/>
          <a:p>
            <a:r>
              <a:rPr lang="en-US" altLang="ko-KR" dirty="0" smtClean="0">
                <a:solidFill>
                  <a:schemeClr val="accent3">
                    <a:lumMod val="20000"/>
                    <a:lumOff val="80000"/>
                  </a:schemeClr>
                </a:solidFill>
              </a:rPr>
              <a:t>Riddle </a:t>
            </a:r>
            <a:endParaRPr lang="ko-KR" altLang="en-US" dirty="0">
              <a:solidFill>
                <a:schemeClr val="accent3">
                  <a:lumMod val="20000"/>
                  <a:lumOff val="80000"/>
                </a:schemeClr>
              </a:solidFill>
            </a:endParaRPr>
          </a:p>
        </p:txBody>
      </p:sp>
      <p:sp>
        <p:nvSpPr>
          <p:cNvPr id="3" name="내용 개체 틀 2"/>
          <p:cNvSpPr>
            <a:spLocks noGrp="1"/>
          </p:cNvSpPr>
          <p:nvPr>
            <p:ph idx="1"/>
          </p:nvPr>
        </p:nvSpPr>
        <p:spPr>
          <a:xfrm>
            <a:off x="514350" y="1971676"/>
            <a:ext cx="8115300" cy="711518"/>
          </a:xfrm>
        </p:spPr>
        <p:txBody>
          <a:bodyPr>
            <a:normAutofit/>
          </a:bodyPr>
          <a:lstStyle/>
          <a:p>
            <a:pPr marL="0" indent="0">
              <a:buNone/>
            </a:pPr>
            <a:r>
              <a:rPr lang="en-US" altLang="ko-KR" sz="1800" dirty="0">
                <a:solidFill>
                  <a:schemeClr val="bg1"/>
                </a:solidFill>
                <a:latin typeface="Segoe UI Semibold" panose="020B0702040204020203" pitchFamily="34" charset="0"/>
              </a:rPr>
              <a:t>Q:  What is at the end of the rainbow?  </a:t>
            </a:r>
            <a:endParaRPr lang="ko-KR" altLang="en-US" sz="1800" dirty="0">
              <a:solidFill>
                <a:schemeClr val="bg1"/>
              </a:solidFill>
              <a:latin typeface="Segoe UI Semibold" panose="020B0702040204020203" pitchFamily="34" charset="0"/>
            </a:endParaRPr>
          </a:p>
        </p:txBody>
      </p:sp>
      <p:sp>
        <p:nvSpPr>
          <p:cNvPr id="4" name="내용 개체 틀 2"/>
          <p:cNvSpPr txBox="1">
            <a:spLocks/>
          </p:cNvSpPr>
          <p:nvPr/>
        </p:nvSpPr>
        <p:spPr>
          <a:xfrm>
            <a:off x="514350" y="2756059"/>
            <a:ext cx="8115300" cy="711518"/>
          </a:xfrm>
          <a:prstGeom prst="rect">
            <a:avLst/>
          </a:prstGeom>
        </p:spPr>
        <p:txBody>
          <a:bodyPr vert="horz" lIns="68580" tIns="34290" rIns="68580" bIns="3429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altLang="ko-KR" sz="1800" dirty="0">
                <a:solidFill>
                  <a:schemeClr val="accent3">
                    <a:lumMod val="20000"/>
                    <a:lumOff val="80000"/>
                  </a:schemeClr>
                </a:solidFill>
                <a:latin typeface="Segoe UI Semibold" panose="020B0702040204020203" pitchFamily="34" charset="0"/>
              </a:rPr>
              <a:t>A:  “w”</a:t>
            </a:r>
            <a:endParaRPr lang="ko-KR" altLang="en-US" sz="1800" dirty="0">
              <a:solidFill>
                <a:schemeClr val="accent3">
                  <a:lumMod val="20000"/>
                  <a:lumOff val="80000"/>
                </a:schemeClr>
              </a:solidFill>
              <a:latin typeface="Segoe UI Semibold" panose="020B0702040204020203" pitchFamily="34" charset="0"/>
            </a:endParaRPr>
          </a:p>
        </p:txBody>
      </p:sp>
      <p:sp>
        <p:nvSpPr>
          <p:cNvPr id="5" name="타원 4"/>
          <p:cNvSpPr/>
          <p:nvPr/>
        </p:nvSpPr>
        <p:spPr>
          <a:xfrm>
            <a:off x="274320" y="154305"/>
            <a:ext cx="608648" cy="6343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ko-KR" sz="2400" dirty="0">
                <a:effectLst>
                  <a:outerShdw blurRad="38100" dist="38100" dir="2700000" algn="tl">
                    <a:srgbClr val="000000">
                      <a:alpha val="43137"/>
                    </a:srgbClr>
                  </a:outerShdw>
                </a:effectLst>
              </a:rPr>
              <a:t>2</a:t>
            </a:r>
            <a:endParaRPr lang="ko-KR" altLang="en-US" sz="2400" dirty="0">
              <a:effectLst>
                <a:outerShdw blurRad="38100" dist="38100" dir="2700000" algn="tl">
                  <a:srgbClr val="000000">
                    <a:alpha val="43137"/>
                  </a:srgbClr>
                </a:outerShdw>
              </a:effectLst>
            </a:endParaRPr>
          </a:p>
        </p:txBody>
      </p:sp>
      <p:pic>
        <p:nvPicPr>
          <p:cNvPr id="6" name="그림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2222" y="2890755"/>
            <a:ext cx="3901778" cy="1950889"/>
          </a:xfrm>
          <a:prstGeom prst="rect">
            <a:avLst/>
          </a:prstGeom>
        </p:spPr>
      </p:pic>
    </p:spTree>
    <p:extLst>
      <p:ext uri="{BB962C8B-B14F-4D97-AF65-F5344CB8AC3E}">
        <p14:creationId xmlns:p14="http://schemas.microsoft.com/office/powerpoint/2010/main" val="425463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Image result for infomercial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625" y="14191"/>
            <a:ext cx="9144000" cy="51435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infomercial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250" y="-10829"/>
            <a:ext cx="9163250" cy="5154330"/>
          </a:xfrm>
          <a:prstGeom prst="rect">
            <a:avLst/>
          </a:prstGeom>
          <a:noFill/>
          <a:extLst>
            <a:ext uri="{909E8E84-426E-40DD-AFC4-6F175D3DCCD1}">
              <a14:hiddenFill xmlns:a14="http://schemas.microsoft.com/office/drawing/2010/main">
                <a:solidFill>
                  <a:srgbClr val="FFFFFF"/>
                </a:solidFill>
              </a14:hiddenFill>
            </a:ext>
          </a:extLst>
        </p:spPr>
      </p:pic>
      <p:sp>
        <p:nvSpPr>
          <p:cNvPr id="3" name="부제목 2"/>
          <p:cNvSpPr>
            <a:spLocks noGrp="1"/>
          </p:cNvSpPr>
          <p:nvPr>
            <p:ph type="subTitle" idx="1"/>
          </p:nvPr>
        </p:nvSpPr>
        <p:spPr/>
        <p:txBody>
          <a:bodyPr/>
          <a:lstStyle/>
          <a:p>
            <a:endParaRPr lang="ko-KR" alt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7"/>
            <a:ext cx="9140552" cy="5142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제목 1"/>
          <p:cNvSpPr>
            <a:spLocks noGrp="1"/>
          </p:cNvSpPr>
          <p:nvPr>
            <p:ph type="ctrTitle"/>
          </p:nvPr>
        </p:nvSpPr>
        <p:spPr>
          <a:xfrm>
            <a:off x="688032" y="1923678"/>
            <a:ext cx="7772400" cy="1102519"/>
          </a:xfrm>
        </p:spPr>
        <p:txBody>
          <a:bodyPr>
            <a:normAutofit fontScale="90000"/>
          </a:bodyPr>
          <a:lstStyle/>
          <a:p>
            <a:r>
              <a:rPr lang="en-US" altLang="ko-KR" dirty="0" smtClean="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rPr>
              <a:t>Is your brain getting enough exercise?  </a:t>
            </a:r>
            <a:endParaRPr lang="ko-KR" altLang="en-US" dirty="0">
              <a:ln w="18415" cmpd="sng">
                <a:solidFill>
                  <a:srgbClr val="FFFFFF"/>
                </a:solidFill>
                <a:prstDash val="solid"/>
              </a:ln>
              <a:solidFill>
                <a:srgbClr val="FFFFFF"/>
              </a:solidFill>
              <a:effectLst>
                <a:glow rad="228600">
                  <a:schemeClr val="accent2">
                    <a:satMod val="175000"/>
                    <a:alpha val="40000"/>
                  </a:scheme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95421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620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par>
                                <p:cTn id="8" presetID="31" presetClass="entr" presetSubtype="0" fill="hold" grpId="0" nodeType="withEffect">
                                  <p:stCondLst>
                                    <p:cond delay="550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fltVal val="0"/>
                                          </p:val>
                                        </p:tav>
                                        <p:tav tm="100000">
                                          <p:val>
                                            <p:strVal val="#ppt_w"/>
                                          </p:val>
                                        </p:tav>
                                      </p:tavLst>
                                    </p:anim>
                                    <p:anim calcmode="lin" valueType="num">
                                      <p:cBhvr>
                                        <p:cTn id="11" dur="1000" fill="hold"/>
                                        <p:tgtEl>
                                          <p:spTgt spid="2"/>
                                        </p:tgtEl>
                                        <p:attrNameLst>
                                          <p:attrName>ppt_h</p:attrName>
                                        </p:attrNameLst>
                                      </p:cBhvr>
                                      <p:tavLst>
                                        <p:tav tm="0">
                                          <p:val>
                                            <p:fltVal val="0"/>
                                          </p:val>
                                        </p:tav>
                                        <p:tav tm="100000">
                                          <p:val>
                                            <p:strVal val="#ppt_h"/>
                                          </p:val>
                                        </p:tav>
                                      </p:tavLst>
                                    </p:anim>
                                    <p:anim calcmode="lin" valueType="num">
                                      <p:cBhvr>
                                        <p:cTn id="12" dur="1000" fill="hold"/>
                                        <p:tgtEl>
                                          <p:spTgt spid="2"/>
                                        </p:tgtEl>
                                        <p:attrNameLst>
                                          <p:attrName>style.rotation</p:attrName>
                                        </p:attrNameLst>
                                      </p:cBhvr>
                                      <p:tavLst>
                                        <p:tav tm="0">
                                          <p:val>
                                            <p:fltVal val="90"/>
                                          </p:val>
                                        </p:tav>
                                        <p:tav tm="100000">
                                          <p:val>
                                            <p:fltVal val="0"/>
                                          </p:val>
                                        </p:tav>
                                      </p:tavLst>
                                    </p:anim>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lstStyle/>
          <a:p>
            <a:r>
              <a:rPr lang="en-US" altLang="ko-KR" dirty="0" smtClean="0">
                <a:solidFill>
                  <a:schemeClr val="accent3">
                    <a:lumMod val="20000"/>
                    <a:lumOff val="80000"/>
                  </a:schemeClr>
                </a:solidFill>
              </a:rPr>
              <a:t>Riddle </a:t>
            </a:r>
            <a:endParaRPr lang="ko-KR" altLang="en-US" dirty="0">
              <a:solidFill>
                <a:schemeClr val="accent3">
                  <a:lumMod val="20000"/>
                  <a:lumOff val="80000"/>
                </a:schemeClr>
              </a:solidFill>
            </a:endParaRPr>
          </a:p>
        </p:txBody>
      </p:sp>
      <p:sp>
        <p:nvSpPr>
          <p:cNvPr id="3" name="내용 개체 틀 2"/>
          <p:cNvSpPr>
            <a:spLocks noGrp="1"/>
          </p:cNvSpPr>
          <p:nvPr>
            <p:ph idx="1"/>
          </p:nvPr>
        </p:nvSpPr>
        <p:spPr>
          <a:xfrm>
            <a:off x="514350" y="1971676"/>
            <a:ext cx="8115300" cy="711518"/>
          </a:xfrm>
        </p:spPr>
        <p:txBody>
          <a:bodyPr>
            <a:normAutofit/>
          </a:bodyPr>
          <a:lstStyle/>
          <a:p>
            <a:pPr marL="0" indent="0">
              <a:buNone/>
            </a:pPr>
            <a:r>
              <a:rPr lang="en-US" altLang="ko-KR" sz="1800" dirty="0">
                <a:solidFill>
                  <a:schemeClr val="bg1"/>
                </a:solidFill>
                <a:latin typeface="Segoe UI Semibold" panose="020B0702040204020203" pitchFamily="34" charset="0"/>
              </a:rPr>
              <a:t>Q:  How many months have 28 days? </a:t>
            </a:r>
            <a:endParaRPr lang="ko-KR" altLang="en-US" sz="1800" dirty="0">
              <a:solidFill>
                <a:schemeClr val="bg1"/>
              </a:solidFill>
              <a:latin typeface="Segoe UI Semibold" panose="020B0702040204020203" pitchFamily="34" charset="0"/>
            </a:endParaRPr>
          </a:p>
        </p:txBody>
      </p:sp>
      <p:sp>
        <p:nvSpPr>
          <p:cNvPr id="4" name="내용 개체 틀 2"/>
          <p:cNvSpPr txBox="1">
            <a:spLocks/>
          </p:cNvSpPr>
          <p:nvPr/>
        </p:nvSpPr>
        <p:spPr>
          <a:xfrm>
            <a:off x="514350" y="2756059"/>
            <a:ext cx="8115300" cy="711518"/>
          </a:xfrm>
          <a:prstGeom prst="rect">
            <a:avLst/>
          </a:prstGeom>
        </p:spPr>
        <p:txBody>
          <a:bodyPr vert="horz" lIns="68580" tIns="34290" rIns="68580" bIns="3429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altLang="ko-KR" sz="1800" dirty="0">
                <a:solidFill>
                  <a:schemeClr val="accent3">
                    <a:lumMod val="20000"/>
                    <a:lumOff val="80000"/>
                  </a:schemeClr>
                </a:solidFill>
                <a:latin typeface="Segoe UI Semibold" panose="020B0702040204020203" pitchFamily="34" charset="0"/>
              </a:rPr>
              <a:t>A:  12 (all of them).  </a:t>
            </a:r>
            <a:endParaRPr lang="ko-KR" altLang="en-US" sz="1800" dirty="0">
              <a:solidFill>
                <a:schemeClr val="accent3">
                  <a:lumMod val="20000"/>
                  <a:lumOff val="80000"/>
                </a:schemeClr>
              </a:solidFill>
              <a:latin typeface="Segoe UI Semibold" panose="020B0702040204020203" pitchFamily="34" charset="0"/>
            </a:endParaRPr>
          </a:p>
        </p:txBody>
      </p:sp>
      <p:sp>
        <p:nvSpPr>
          <p:cNvPr id="5" name="타원 4"/>
          <p:cNvSpPr/>
          <p:nvPr/>
        </p:nvSpPr>
        <p:spPr>
          <a:xfrm>
            <a:off x="274320" y="154305"/>
            <a:ext cx="608648" cy="6343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ko-KR" sz="2400" dirty="0">
                <a:effectLst>
                  <a:outerShdw blurRad="38100" dist="38100" dir="2700000" algn="tl">
                    <a:srgbClr val="000000">
                      <a:alpha val="43137"/>
                    </a:srgbClr>
                  </a:outerShdw>
                </a:effectLst>
              </a:rPr>
              <a:t>3</a:t>
            </a:r>
            <a:endParaRPr lang="ko-KR" altLang="en-US" sz="2400" dirty="0">
              <a:effectLst>
                <a:outerShdw blurRad="38100" dist="38100" dir="2700000" algn="tl">
                  <a:srgbClr val="000000">
                    <a:alpha val="43137"/>
                  </a:srgbClr>
                </a:outerShdw>
              </a:effectLst>
            </a:endParaRPr>
          </a:p>
        </p:txBody>
      </p:sp>
      <p:pic>
        <p:nvPicPr>
          <p:cNvPr id="6" name="그림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6814" y="2849188"/>
            <a:ext cx="1902836" cy="1902836"/>
          </a:xfrm>
          <a:prstGeom prst="rect">
            <a:avLst/>
          </a:prstGeom>
        </p:spPr>
      </p:pic>
    </p:spTree>
    <p:extLst>
      <p:ext uri="{BB962C8B-B14F-4D97-AF65-F5344CB8AC3E}">
        <p14:creationId xmlns:p14="http://schemas.microsoft.com/office/powerpoint/2010/main" val="75923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lstStyle/>
          <a:p>
            <a:r>
              <a:rPr lang="en-US" altLang="ko-KR" dirty="0" smtClean="0">
                <a:solidFill>
                  <a:schemeClr val="accent3">
                    <a:lumMod val="20000"/>
                    <a:lumOff val="80000"/>
                  </a:schemeClr>
                </a:solidFill>
              </a:rPr>
              <a:t>Riddle </a:t>
            </a:r>
            <a:endParaRPr lang="ko-KR" altLang="en-US" dirty="0">
              <a:solidFill>
                <a:schemeClr val="accent3">
                  <a:lumMod val="20000"/>
                  <a:lumOff val="80000"/>
                </a:schemeClr>
              </a:solidFill>
            </a:endParaRPr>
          </a:p>
        </p:txBody>
      </p:sp>
      <p:sp>
        <p:nvSpPr>
          <p:cNvPr id="3" name="내용 개체 틀 2"/>
          <p:cNvSpPr>
            <a:spLocks noGrp="1"/>
          </p:cNvSpPr>
          <p:nvPr>
            <p:ph idx="1"/>
          </p:nvPr>
        </p:nvSpPr>
        <p:spPr>
          <a:xfrm>
            <a:off x="514350" y="1971676"/>
            <a:ext cx="8115300" cy="711518"/>
          </a:xfrm>
        </p:spPr>
        <p:txBody>
          <a:bodyPr>
            <a:normAutofit/>
          </a:bodyPr>
          <a:lstStyle/>
          <a:p>
            <a:pPr marL="0" indent="0">
              <a:buNone/>
            </a:pPr>
            <a:r>
              <a:rPr lang="en-US" altLang="ko-KR" sz="1800" dirty="0">
                <a:solidFill>
                  <a:schemeClr val="bg1"/>
                </a:solidFill>
                <a:latin typeface="Segoe UI Semibold" panose="020B0702040204020203" pitchFamily="34" charset="0"/>
              </a:rPr>
              <a:t>Q:  Name 4 days of the week that start with “T”.</a:t>
            </a:r>
            <a:endParaRPr lang="ko-KR" altLang="en-US" sz="1800" dirty="0">
              <a:solidFill>
                <a:schemeClr val="bg1"/>
              </a:solidFill>
              <a:latin typeface="Segoe UI Semibold" panose="020B0702040204020203" pitchFamily="34" charset="0"/>
            </a:endParaRPr>
          </a:p>
        </p:txBody>
      </p:sp>
      <p:sp>
        <p:nvSpPr>
          <p:cNvPr id="4" name="내용 개체 틀 2"/>
          <p:cNvSpPr txBox="1">
            <a:spLocks/>
          </p:cNvSpPr>
          <p:nvPr/>
        </p:nvSpPr>
        <p:spPr>
          <a:xfrm>
            <a:off x="514350" y="2756059"/>
            <a:ext cx="8115300" cy="711518"/>
          </a:xfrm>
          <a:prstGeom prst="rect">
            <a:avLst/>
          </a:prstGeom>
        </p:spPr>
        <p:txBody>
          <a:bodyPr vert="horz" lIns="68580" tIns="34290" rIns="68580" bIns="3429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altLang="ko-KR" sz="1800" dirty="0">
                <a:solidFill>
                  <a:schemeClr val="accent3">
                    <a:lumMod val="20000"/>
                    <a:lumOff val="80000"/>
                  </a:schemeClr>
                </a:solidFill>
                <a:latin typeface="Segoe UI Semibold" panose="020B0702040204020203" pitchFamily="34" charset="0"/>
              </a:rPr>
              <a:t>A:  Tuesday, Thursday, Today, Tomorrow </a:t>
            </a:r>
            <a:endParaRPr lang="ko-KR" altLang="en-US" sz="1800" dirty="0">
              <a:solidFill>
                <a:schemeClr val="accent3">
                  <a:lumMod val="20000"/>
                  <a:lumOff val="80000"/>
                </a:schemeClr>
              </a:solidFill>
              <a:latin typeface="Segoe UI Semibold" panose="020B0702040204020203" pitchFamily="34" charset="0"/>
            </a:endParaRPr>
          </a:p>
        </p:txBody>
      </p:sp>
      <p:sp>
        <p:nvSpPr>
          <p:cNvPr id="5" name="타원 4"/>
          <p:cNvSpPr/>
          <p:nvPr/>
        </p:nvSpPr>
        <p:spPr>
          <a:xfrm>
            <a:off x="274320" y="154305"/>
            <a:ext cx="608648" cy="6343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ko-KR" sz="2400" dirty="0">
                <a:effectLst>
                  <a:outerShdw blurRad="38100" dist="38100" dir="2700000" algn="tl">
                    <a:srgbClr val="000000">
                      <a:alpha val="43137"/>
                    </a:srgbClr>
                  </a:outerShdw>
                </a:effectLst>
              </a:rPr>
              <a:t>4</a:t>
            </a:r>
            <a:endParaRPr lang="ko-KR" altLang="en-US" sz="2400" dirty="0">
              <a:effectLst>
                <a:outerShdw blurRad="38100" dist="38100" dir="2700000" algn="tl">
                  <a:srgbClr val="000000">
                    <a:alpha val="43137"/>
                  </a:srgbClr>
                </a:outerShdw>
              </a:effectLst>
            </a:endParaRPr>
          </a:p>
        </p:txBody>
      </p:sp>
      <p:pic>
        <p:nvPicPr>
          <p:cNvPr id="6" name="그림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7534" y="2327435"/>
            <a:ext cx="2492647" cy="2492647"/>
          </a:xfrm>
          <a:prstGeom prst="roundRect">
            <a:avLst>
              <a:gd name="adj" fmla="val 17348"/>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5469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lstStyle/>
          <a:p>
            <a:r>
              <a:rPr lang="en-US" altLang="ko-KR" dirty="0" smtClean="0">
                <a:solidFill>
                  <a:schemeClr val="accent3">
                    <a:lumMod val="20000"/>
                    <a:lumOff val="80000"/>
                  </a:schemeClr>
                </a:solidFill>
              </a:rPr>
              <a:t>Riddle </a:t>
            </a:r>
            <a:endParaRPr lang="ko-KR" altLang="en-US" dirty="0">
              <a:solidFill>
                <a:schemeClr val="accent3">
                  <a:lumMod val="20000"/>
                  <a:lumOff val="80000"/>
                </a:schemeClr>
              </a:solidFill>
            </a:endParaRPr>
          </a:p>
        </p:txBody>
      </p:sp>
      <p:sp>
        <p:nvSpPr>
          <p:cNvPr id="3" name="내용 개체 틀 2"/>
          <p:cNvSpPr>
            <a:spLocks noGrp="1"/>
          </p:cNvSpPr>
          <p:nvPr>
            <p:ph idx="1"/>
          </p:nvPr>
        </p:nvSpPr>
        <p:spPr>
          <a:xfrm>
            <a:off x="514350" y="1971676"/>
            <a:ext cx="8115300" cy="711518"/>
          </a:xfrm>
        </p:spPr>
        <p:txBody>
          <a:bodyPr>
            <a:normAutofit fontScale="92500"/>
          </a:bodyPr>
          <a:lstStyle/>
          <a:p>
            <a:pPr marL="0" indent="0">
              <a:buNone/>
            </a:pPr>
            <a:r>
              <a:rPr lang="en-US" altLang="ko-KR" sz="1800" dirty="0">
                <a:solidFill>
                  <a:schemeClr val="bg1"/>
                </a:solidFill>
                <a:latin typeface="Segoe UI Semibold" panose="020B0702040204020203" pitchFamily="34" charset="0"/>
              </a:rPr>
              <a:t>Q:  A cowboy rides into town on Friday.  He stays 3 days and leaves on Friday.</a:t>
            </a:r>
          </a:p>
          <a:p>
            <a:pPr marL="0" indent="0">
              <a:buNone/>
            </a:pPr>
            <a:r>
              <a:rPr lang="en-US" altLang="ko-KR" sz="1800" dirty="0">
                <a:solidFill>
                  <a:schemeClr val="bg1"/>
                </a:solidFill>
                <a:latin typeface="Segoe UI Semibold" panose="020B0702040204020203" pitchFamily="34" charset="0"/>
              </a:rPr>
              <a:t>	How is it possible?   </a:t>
            </a:r>
            <a:endParaRPr lang="ko-KR" altLang="en-US" sz="1800" dirty="0">
              <a:solidFill>
                <a:schemeClr val="bg1"/>
              </a:solidFill>
              <a:latin typeface="Segoe UI Semibold" panose="020B0702040204020203" pitchFamily="34" charset="0"/>
            </a:endParaRPr>
          </a:p>
        </p:txBody>
      </p:sp>
      <p:sp>
        <p:nvSpPr>
          <p:cNvPr id="4" name="내용 개체 틀 2"/>
          <p:cNvSpPr txBox="1">
            <a:spLocks/>
          </p:cNvSpPr>
          <p:nvPr/>
        </p:nvSpPr>
        <p:spPr>
          <a:xfrm>
            <a:off x="514350" y="2756059"/>
            <a:ext cx="8115300" cy="711518"/>
          </a:xfrm>
          <a:prstGeom prst="rect">
            <a:avLst/>
          </a:prstGeom>
        </p:spPr>
        <p:txBody>
          <a:bodyPr vert="horz" lIns="68580" tIns="34290" rIns="68580" bIns="3429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altLang="ko-KR" sz="1800" dirty="0">
                <a:solidFill>
                  <a:schemeClr val="accent3">
                    <a:lumMod val="20000"/>
                    <a:lumOff val="80000"/>
                  </a:schemeClr>
                </a:solidFill>
                <a:latin typeface="Segoe UI Semibold" panose="020B0702040204020203" pitchFamily="34" charset="0"/>
              </a:rPr>
              <a:t>A:  The horse’s name is Friday.  </a:t>
            </a:r>
            <a:endParaRPr lang="ko-KR" altLang="en-US" sz="1800" dirty="0">
              <a:solidFill>
                <a:schemeClr val="accent3">
                  <a:lumMod val="20000"/>
                  <a:lumOff val="80000"/>
                </a:schemeClr>
              </a:solidFill>
              <a:latin typeface="Segoe UI Semibold" panose="020B0702040204020203" pitchFamily="34" charset="0"/>
            </a:endParaRPr>
          </a:p>
        </p:txBody>
      </p:sp>
      <p:sp>
        <p:nvSpPr>
          <p:cNvPr id="5" name="타원 4"/>
          <p:cNvSpPr/>
          <p:nvPr/>
        </p:nvSpPr>
        <p:spPr>
          <a:xfrm>
            <a:off x="274320" y="154305"/>
            <a:ext cx="608648" cy="6343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ko-KR" sz="2400" dirty="0">
                <a:effectLst>
                  <a:outerShdw blurRad="38100" dist="38100" dir="2700000" algn="tl">
                    <a:srgbClr val="000000">
                      <a:alpha val="43137"/>
                    </a:srgbClr>
                  </a:outerShdw>
                </a:effectLst>
              </a:rPr>
              <a:t>5</a:t>
            </a:r>
            <a:endParaRPr lang="ko-KR" altLang="en-US" sz="2400" dirty="0">
              <a:effectLst>
                <a:outerShdw blurRad="38100" dist="38100" dir="2700000" algn="tl">
                  <a:srgbClr val="000000">
                    <a:alpha val="43137"/>
                  </a:srgbClr>
                </a:outerShdw>
              </a:effectLst>
            </a:endParaRPr>
          </a:p>
        </p:txBody>
      </p:sp>
      <p:pic>
        <p:nvPicPr>
          <p:cNvPr id="6" name="그림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4620" y="2518581"/>
            <a:ext cx="2178714" cy="2523607"/>
          </a:xfrm>
          <a:prstGeom prst="rect">
            <a:avLst/>
          </a:prstGeom>
        </p:spPr>
      </p:pic>
    </p:spTree>
    <p:extLst>
      <p:ext uri="{BB962C8B-B14F-4D97-AF65-F5344CB8AC3E}">
        <p14:creationId xmlns:p14="http://schemas.microsoft.com/office/powerpoint/2010/main" val="360344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lstStyle/>
          <a:p>
            <a:r>
              <a:rPr lang="en-US" altLang="ko-KR" dirty="0" smtClean="0">
                <a:solidFill>
                  <a:schemeClr val="accent3">
                    <a:lumMod val="20000"/>
                    <a:lumOff val="80000"/>
                  </a:schemeClr>
                </a:solidFill>
              </a:rPr>
              <a:t>Riddle </a:t>
            </a:r>
            <a:endParaRPr lang="ko-KR" altLang="en-US" dirty="0">
              <a:solidFill>
                <a:schemeClr val="accent3">
                  <a:lumMod val="20000"/>
                  <a:lumOff val="80000"/>
                </a:schemeClr>
              </a:solidFill>
            </a:endParaRPr>
          </a:p>
        </p:txBody>
      </p:sp>
      <p:sp>
        <p:nvSpPr>
          <p:cNvPr id="3" name="내용 개체 틀 2"/>
          <p:cNvSpPr>
            <a:spLocks noGrp="1"/>
          </p:cNvSpPr>
          <p:nvPr>
            <p:ph idx="1"/>
          </p:nvPr>
        </p:nvSpPr>
        <p:spPr>
          <a:xfrm>
            <a:off x="514350" y="1971676"/>
            <a:ext cx="8115300" cy="711518"/>
          </a:xfrm>
        </p:spPr>
        <p:txBody>
          <a:bodyPr>
            <a:normAutofit/>
          </a:bodyPr>
          <a:lstStyle/>
          <a:p>
            <a:pPr marL="0" indent="0">
              <a:buNone/>
            </a:pPr>
            <a:r>
              <a:rPr lang="en-US" altLang="ko-KR" sz="1800" dirty="0">
                <a:solidFill>
                  <a:schemeClr val="bg1"/>
                </a:solidFill>
                <a:latin typeface="Segoe UI Semibold" panose="020B0702040204020203" pitchFamily="34" charset="0"/>
              </a:rPr>
              <a:t>Q:  How far can a dog run into the forest?  </a:t>
            </a:r>
            <a:endParaRPr lang="ko-KR" altLang="en-US" sz="1800" dirty="0">
              <a:solidFill>
                <a:schemeClr val="bg1"/>
              </a:solidFill>
              <a:latin typeface="Segoe UI Semibold" panose="020B0702040204020203" pitchFamily="34" charset="0"/>
            </a:endParaRPr>
          </a:p>
        </p:txBody>
      </p:sp>
      <p:sp>
        <p:nvSpPr>
          <p:cNvPr id="4" name="내용 개체 틀 2"/>
          <p:cNvSpPr txBox="1">
            <a:spLocks/>
          </p:cNvSpPr>
          <p:nvPr/>
        </p:nvSpPr>
        <p:spPr>
          <a:xfrm>
            <a:off x="514350" y="2756059"/>
            <a:ext cx="8115300" cy="711518"/>
          </a:xfrm>
          <a:prstGeom prst="rect">
            <a:avLst/>
          </a:prstGeom>
        </p:spPr>
        <p:txBody>
          <a:bodyPr vert="horz" lIns="68580" tIns="34290" rIns="68580" bIns="3429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altLang="ko-KR" sz="1800" dirty="0">
                <a:solidFill>
                  <a:schemeClr val="accent3">
                    <a:lumMod val="20000"/>
                    <a:lumOff val="80000"/>
                  </a:schemeClr>
                </a:solidFill>
                <a:latin typeface="Segoe UI Semibold" panose="020B0702040204020203" pitchFamily="34" charset="0"/>
              </a:rPr>
              <a:t>A:  Halfway (or he would be running out)  </a:t>
            </a:r>
            <a:endParaRPr lang="ko-KR" altLang="en-US" sz="1800" dirty="0">
              <a:solidFill>
                <a:schemeClr val="accent3">
                  <a:lumMod val="20000"/>
                  <a:lumOff val="80000"/>
                </a:schemeClr>
              </a:solidFill>
              <a:latin typeface="Segoe UI Semibold" panose="020B0702040204020203" pitchFamily="34" charset="0"/>
            </a:endParaRPr>
          </a:p>
        </p:txBody>
      </p:sp>
      <p:sp>
        <p:nvSpPr>
          <p:cNvPr id="5" name="타원 4"/>
          <p:cNvSpPr/>
          <p:nvPr/>
        </p:nvSpPr>
        <p:spPr>
          <a:xfrm>
            <a:off x="274320" y="154305"/>
            <a:ext cx="608648" cy="6343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ko-KR" sz="2400" dirty="0">
                <a:effectLst>
                  <a:outerShdw blurRad="38100" dist="38100" dir="2700000" algn="tl">
                    <a:srgbClr val="000000">
                      <a:alpha val="43137"/>
                    </a:srgbClr>
                  </a:outerShdw>
                </a:effectLst>
              </a:rPr>
              <a:t>6</a:t>
            </a:r>
            <a:endParaRPr lang="ko-KR" altLang="en-US" sz="2400" dirty="0">
              <a:effectLst>
                <a:outerShdw blurRad="38100" dist="38100" dir="2700000" algn="tl">
                  <a:srgbClr val="000000">
                    <a:alpha val="43137"/>
                  </a:srgbClr>
                </a:outerShdw>
              </a:effectLst>
            </a:endParaRPr>
          </a:p>
        </p:txBody>
      </p:sp>
      <p:pic>
        <p:nvPicPr>
          <p:cNvPr id="6" name="그림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9865" y="3072051"/>
            <a:ext cx="3737955" cy="2071450"/>
          </a:xfrm>
          <a:prstGeom prst="rect">
            <a:avLst/>
          </a:prstGeom>
        </p:spPr>
      </p:pic>
    </p:spTree>
    <p:extLst>
      <p:ext uri="{BB962C8B-B14F-4D97-AF65-F5344CB8AC3E}">
        <p14:creationId xmlns:p14="http://schemas.microsoft.com/office/powerpoint/2010/main" val="165289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lstStyle/>
          <a:p>
            <a:r>
              <a:rPr lang="en-US" altLang="ko-KR" dirty="0" smtClean="0">
                <a:solidFill>
                  <a:schemeClr val="accent3">
                    <a:lumMod val="20000"/>
                    <a:lumOff val="80000"/>
                  </a:schemeClr>
                </a:solidFill>
              </a:rPr>
              <a:t>Riddle </a:t>
            </a:r>
            <a:endParaRPr lang="ko-KR" altLang="en-US" dirty="0">
              <a:solidFill>
                <a:schemeClr val="accent3">
                  <a:lumMod val="20000"/>
                  <a:lumOff val="80000"/>
                </a:schemeClr>
              </a:solidFill>
            </a:endParaRPr>
          </a:p>
        </p:txBody>
      </p:sp>
      <p:sp>
        <p:nvSpPr>
          <p:cNvPr id="3" name="내용 개체 틀 2"/>
          <p:cNvSpPr>
            <a:spLocks noGrp="1"/>
          </p:cNvSpPr>
          <p:nvPr>
            <p:ph idx="1"/>
          </p:nvPr>
        </p:nvSpPr>
        <p:spPr>
          <a:xfrm>
            <a:off x="514350" y="1971676"/>
            <a:ext cx="8115300" cy="711518"/>
          </a:xfrm>
        </p:spPr>
        <p:txBody>
          <a:bodyPr>
            <a:normAutofit/>
          </a:bodyPr>
          <a:lstStyle/>
          <a:p>
            <a:pPr marL="0" indent="0">
              <a:buNone/>
            </a:pPr>
            <a:r>
              <a:rPr lang="en-US" altLang="ko-KR" sz="1800" dirty="0">
                <a:solidFill>
                  <a:schemeClr val="bg1"/>
                </a:solidFill>
                <a:latin typeface="Segoe UI Semibold" panose="020B0702040204020203" pitchFamily="34" charset="0"/>
              </a:rPr>
              <a:t>Q:  You throw a ball as hard as possible.  It doesn’t bounce, but it </a:t>
            </a:r>
            <a:r>
              <a:rPr lang="en-US" altLang="ko-KR" sz="1800" dirty="0" smtClean="0">
                <a:solidFill>
                  <a:schemeClr val="bg1"/>
                </a:solidFill>
                <a:latin typeface="Segoe UI Semibold" panose="020B0702040204020203" pitchFamily="34" charset="0"/>
              </a:rPr>
              <a:t>comes </a:t>
            </a:r>
            <a:r>
              <a:rPr lang="en-US" altLang="ko-KR" sz="1800" dirty="0">
                <a:solidFill>
                  <a:schemeClr val="bg1"/>
                </a:solidFill>
                <a:latin typeface="Segoe UI Semibold" panose="020B0702040204020203" pitchFamily="34" charset="0"/>
              </a:rPr>
              <a:t>back to you.  Why? </a:t>
            </a:r>
            <a:endParaRPr lang="ko-KR" altLang="en-US" sz="1800" dirty="0">
              <a:solidFill>
                <a:schemeClr val="bg1"/>
              </a:solidFill>
              <a:latin typeface="Segoe UI Semibold" panose="020B0702040204020203" pitchFamily="34" charset="0"/>
            </a:endParaRPr>
          </a:p>
        </p:txBody>
      </p:sp>
      <p:sp>
        <p:nvSpPr>
          <p:cNvPr id="4" name="내용 개체 틀 2"/>
          <p:cNvSpPr txBox="1">
            <a:spLocks/>
          </p:cNvSpPr>
          <p:nvPr/>
        </p:nvSpPr>
        <p:spPr>
          <a:xfrm>
            <a:off x="514350" y="2756059"/>
            <a:ext cx="8115300" cy="711518"/>
          </a:xfrm>
          <a:prstGeom prst="rect">
            <a:avLst/>
          </a:prstGeom>
        </p:spPr>
        <p:txBody>
          <a:bodyPr vert="horz" lIns="68580" tIns="34290" rIns="68580" bIns="3429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altLang="ko-KR" sz="1800" dirty="0">
                <a:solidFill>
                  <a:schemeClr val="accent3">
                    <a:lumMod val="20000"/>
                    <a:lumOff val="80000"/>
                  </a:schemeClr>
                </a:solidFill>
                <a:latin typeface="Segoe UI Semibold" panose="020B0702040204020203" pitchFamily="34" charset="0"/>
              </a:rPr>
              <a:t>A:  You threw the ball straight up.  </a:t>
            </a:r>
            <a:endParaRPr lang="ko-KR" altLang="en-US" sz="1800" dirty="0">
              <a:solidFill>
                <a:schemeClr val="accent3">
                  <a:lumMod val="20000"/>
                  <a:lumOff val="80000"/>
                </a:schemeClr>
              </a:solidFill>
              <a:latin typeface="Segoe UI Semibold" panose="020B0702040204020203" pitchFamily="34" charset="0"/>
            </a:endParaRPr>
          </a:p>
        </p:txBody>
      </p:sp>
      <p:sp>
        <p:nvSpPr>
          <p:cNvPr id="5" name="타원 4"/>
          <p:cNvSpPr/>
          <p:nvPr/>
        </p:nvSpPr>
        <p:spPr>
          <a:xfrm>
            <a:off x="274320" y="154305"/>
            <a:ext cx="608648" cy="6343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ko-KR" sz="2400" dirty="0">
                <a:effectLst>
                  <a:outerShdw blurRad="38100" dist="38100" dir="2700000" algn="tl">
                    <a:srgbClr val="000000">
                      <a:alpha val="43137"/>
                    </a:srgbClr>
                  </a:outerShdw>
                </a:effectLst>
              </a:rPr>
              <a:t>7</a:t>
            </a:r>
            <a:endParaRPr lang="ko-KR" altLang="en-US" sz="2400" dirty="0">
              <a:effectLst>
                <a:outerShdw blurRad="38100" dist="38100" dir="2700000" algn="tl">
                  <a:srgbClr val="000000">
                    <a:alpha val="43137"/>
                  </a:srgbClr>
                </a:outerShdw>
              </a:effectLst>
            </a:endParaRPr>
          </a:p>
        </p:txBody>
      </p:sp>
      <p:pic>
        <p:nvPicPr>
          <p:cNvPr id="6" name="그림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0086" y="3370865"/>
            <a:ext cx="990668" cy="990668"/>
          </a:xfrm>
          <a:prstGeom prst="rect">
            <a:avLst/>
          </a:prstGeom>
        </p:spPr>
      </p:pic>
    </p:spTree>
    <p:extLst>
      <p:ext uri="{BB962C8B-B14F-4D97-AF65-F5344CB8AC3E}">
        <p14:creationId xmlns:p14="http://schemas.microsoft.com/office/powerpoint/2010/main" val="204641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lstStyle/>
          <a:p>
            <a:r>
              <a:rPr lang="en-US" altLang="ko-KR" dirty="0" smtClean="0">
                <a:solidFill>
                  <a:schemeClr val="accent3">
                    <a:lumMod val="20000"/>
                    <a:lumOff val="80000"/>
                  </a:schemeClr>
                </a:solidFill>
              </a:rPr>
              <a:t>Riddle </a:t>
            </a:r>
            <a:endParaRPr lang="ko-KR" altLang="en-US" dirty="0">
              <a:solidFill>
                <a:schemeClr val="accent3">
                  <a:lumMod val="20000"/>
                  <a:lumOff val="80000"/>
                </a:schemeClr>
              </a:solidFill>
            </a:endParaRPr>
          </a:p>
        </p:txBody>
      </p:sp>
      <p:sp>
        <p:nvSpPr>
          <p:cNvPr id="3" name="내용 개체 틀 2"/>
          <p:cNvSpPr>
            <a:spLocks noGrp="1"/>
          </p:cNvSpPr>
          <p:nvPr>
            <p:ph idx="1"/>
          </p:nvPr>
        </p:nvSpPr>
        <p:spPr>
          <a:xfrm>
            <a:off x="514350" y="1971676"/>
            <a:ext cx="8115300" cy="711518"/>
          </a:xfrm>
        </p:spPr>
        <p:txBody>
          <a:bodyPr>
            <a:normAutofit/>
          </a:bodyPr>
          <a:lstStyle/>
          <a:p>
            <a:pPr marL="0" indent="0">
              <a:buNone/>
            </a:pPr>
            <a:r>
              <a:rPr lang="en-US" altLang="ko-KR" sz="1800" dirty="0">
                <a:solidFill>
                  <a:schemeClr val="bg1"/>
                </a:solidFill>
                <a:latin typeface="Segoe UI Semibold" panose="020B0702040204020203" pitchFamily="34" charset="0"/>
              </a:rPr>
              <a:t>Q:  A boy falls off a 10m ladder, but he did not get hurt.  Why? </a:t>
            </a:r>
            <a:endParaRPr lang="ko-KR" altLang="en-US" sz="1800" dirty="0">
              <a:solidFill>
                <a:schemeClr val="bg1"/>
              </a:solidFill>
              <a:latin typeface="Segoe UI Semibold" panose="020B0702040204020203" pitchFamily="34" charset="0"/>
            </a:endParaRPr>
          </a:p>
        </p:txBody>
      </p:sp>
      <p:sp>
        <p:nvSpPr>
          <p:cNvPr id="4" name="내용 개체 틀 2"/>
          <p:cNvSpPr txBox="1">
            <a:spLocks/>
          </p:cNvSpPr>
          <p:nvPr/>
        </p:nvSpPr>
        <p:spPr>
          <a:xfrm>
            <a:off x="514350" y="2756059"/>
            <a:ext cx="8115300" cy="711518"/>
          </a:xfrm>
          <a:prstGeom prst="rect">
            <a:avLst/>
          </a:prstGeom>
        </p:spPr>
        <p:txBody>
          <a:bodyPr vert="horz" lIns="68580" tIns="34290" rIns="68580" bIns="3429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altLang="ko-KR" sz="1800" dirty="0">
                <a:solidFill>
                  <a:schemeClr val="accent3">
                    <a:lumMod val="20000"/>
                    <a:lumOff val="80000"/>
                  </a:schemeClr>
                </a:solidFill>
                <a:latin typeface="Segoe UI Semibold" panose="020B0702040204020203" pitchFamily="34" charset="0"/>
              </a:rPr>
              <a:t>A:  He was on the bottom step.  </a:t>
            </a:r>
            <a:endParaRPr lang="ko-KR" altLang="en-US" sz="1800" dirty="0">
              <a:solidFill>
                <a:schemeClr val="accent3">
                  <a:lumMod val="20000"/>
                  <a:lumOff val="80000"/>
                </a:schemeClr>
              </a:solidFill>
              <a:latin typeface="Segoe UI Semibold" panose="020B0702040204020203" pitchFamily="34" charset="0"/>
            </a:endParaRPr>
          </a:p>
        </p:txBody>
      </p:sp>
      <p:sp>
        <p:nvSpPr>
          <p:cNvPr id="5" name="타원 4"/>
          <p:cNvSpPr/>
          <p:nvPr/>
        </p:nvSpPr>
        <p:spPr>
          <a:xfrm>
            <a:off x="274320" y="154305"/>
            <a:ext cx="608648" cy="6343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ko-KR" sz="2400" dirty="0">
                <a:effectLst>
                  <a:outerShdw blurRad="38100" dist="38100" dir="2700000" algn="tl">
                    <a:srgbClr val="000000">
                      <a:alpha val="43137"/>
                    </a:srgbClr>
                  </a:outerShdw>
                </a:effectLst>
              </a:rPr>
              <a:t>8</a:t>
            </a:r>
            <a:endParaRPr lang="ko-KR" altLang="en-US" sz="2400" dirty="0">
              <a:effectLst>
                <a:outerShdw blurRad="38100" dist="38100" dir="2700000" algn="tl">
                  <a:srgbClr val="000000">
                    <a:alpha val="43137"/>
                  </a:srgbClr>
                </a:outerShdw>
              </a:effectLst>
            </a:endParaRPr>
          </a:p>
        </p:txBody>
      </p:sp>
      <p:pic>
        <p:nvPicPr>
          <p:cNvPr id="6" name="그림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7634" y="1792432"/>
            <a:ext cx="1945385" cy="3171824"/>
          </a:xfrm>
          <a:prstGeom prst="rect">
            <a:avLst/>
          </a:prstGeom>
        </p:spPr>
      </p:pic>
    </p:spTree>
    <p:extLst>
      <p:ext uri="{BB962C8B-B14F-4D97-AF65-F5344CB8AC3E}">
        <p14:creationId xmlns:p14="http://schemas.microsoft.com/office/powerpoint/2010/main" val="207862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lstStyle/>
          <a:p>
            <a:r>
              <a:rPr lang="en-US" altLang="ko-KR" dirty="0" smtClean="0">
                <a:solidFill>
                  <a:schemeClr val="accent3">
                    <a:lumMod val="20000"/>
                    <a:lumOff val="80000"/>
                  </a:schemeClr>
                </a:solidFill>
              </a:rPr>
              <a:t>Riddle </a:t>
            </a:r>
            <a:endParaRPr lang="ko-KR" altLang="en-US" dirty="0">
              <a:solidFill>
                <a:schemeClr val="accent3">
                  <a:lumMod val="20000"/>
                  <a:lumOff val="80000"/>
                </a:schemeClr>
              </a:solidFill>
            </a:endParaRPr>
          </a:p>
        </p:txBody>
      </p:sp>
      <p:sp>
        <p:nvSpPr>
          <p:cNvPr id="3" name="내용 개체 틀 2"/>
          <p:cNvSpPr>
            <a:spLocks noGrp="1"/>
          </p:cNvSpPr>
          <p:nvPr>
            <p:ph idx="1"/>
          </p:nvPr>
        </p:nvSpPr>
        <p:spPr>
          <a:xfrm>
            <a:off x="514350" y="1971676"/>
            <a:ext cx="8115300" cy="711518"/>
          </a:xfrm>
        </p:spPr>
        <p:txBody>
          <a:bodyPr>
            <a:normAutofit/>
          </a:bodyPr>
          <a:lstStyle/>
          <a:p>
            <a:pPr marL="0" indent="0">
              <a:buNone/>
            </a:pPr>
            <a:r>
              <a:rPr lang="en-US" altLang="ko-KR" sz="1800" dirty="0">
                <a:solidFill>
                  <a:schemeClr val="bg1"/>
                </a:solidFill>
                <a:latin typeface="Segoe UI Semibold" panose="020B0702040204020203" pitchFamily="34" charset="0"/>
              </a:rPr>
              <a:t>Q:  What word becomes shorter when you add two letters?  </a:t>
            </a:r>
            <a:endParaRPr lang="ko-KR" altLang="en-US" sz="1800" dirty="0">
              <a:solidFill>
                <a:schemeClr val="bg1"/>
              </a:solidFill>
              <a:latin typeface="Segoe UI Semibold" panose="020B0702040204020203" pitchFamily="34" charset="0"/>
            </a:endParaRPr>
          </a:p>
        </p:txBody>
      </p:sp>
      <p:sp>
        <p:nvSpPr>
          <p:cNvPr id="4" name="내용 개체 틀 2"/>
          <p:cNvSpPr txBox="1">
            <a:spLocks/>
          </p:cNvSpPr>
          <p:nvPr/>
        </p:nvSpPr>
        <p:spPr>
          <a:xfrm>
            <a:off x="514350" y="2756059"/>
            <a:ext cx="8115300" cy="711518"/>
          </a:xfrm>
          <a:prstGeom prst="rect">
            <a:avLst/>
          </a:prstGeom>
        </p:spPr>
        <p:txBody>
          <a:bodyPr vert="horz" lIns="68580" tIns="34290" rIns="68580" bIns="3429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altLang="ko-KR" sz="1800" dirty="0">
                <a:solidFill>
                  <a:schemeClr val="accent3">
                    <a:lumMod val="20000"/>
                    <a:lumOff val="80000"/>
                  </a:schemeClr>
                </a:solidFill>
                <a:latin typeface="Segoe UI Semibold" panose="020B0702040204020203" pitchFamily="34" charset="0"/>
              </a:rPr>
              <a:t>A:  short </a:t>
            </a:r>
            <a:endParaRPr lang="ko-KR" altLang="en-US" sz="1800" dirty="0">
              <a:solidFill>
                <a:schemeClr val="accent3">
                  <a:lumMod val="20000"/>
                  <a:lumOff val="80000"/>
                </a:schemeClr>
              </a:solidFill>
              <a:latin typeface="Segoe UI Semibold" panose="020B0702040204020203" pitchFamily="34" charset="0"/>
            </a:endParaRPr>
          </a:p>
        </p:txBody>
      </p:sp>
      <p:sp>
        <p:nvSpPr>
          <p:cNvPr id="6" name="타원 5"/>
          <p:cNvSpPr/>
          <p:nvPr/>
        </p:nvSpPr>
        <p:spPr>
          <a:xfrm>
            <a:off x="274320" y="154305"/>
            <a:ext cx="608648" cy="6343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ko-KR" sz="2400" dirty="0">
                <a:effectLst>
                  <a:outerShdw blurRad="38100" dist="38100" dir="2700000" algn="tl">
                    <a:srgbClr val="000000">
                      <a:alpha val="43137"/>
                    </a:srgbClr>
                  </a:outerShdw>
                </a:effectLst>
              </a:rPr>
              <a:t>9</a:t>
            </a:r>
            <a:endParaRPr lang="ko-KR" altLang="en-US" sz="2400" dirty="0">
              <a:effectLst>
                <a:outerShdw blurRad="38100" dist="38100" dir="2700000" algn="tl">
                  <a:srgbClr val="000000">
                    <a:alpha val="43137"/>
                  </a:srgbClr>
                </a:outerShdw>
              </a:effectLst>
            </a:endParaRPr>
          </a:p>
        </p:txBody>
      </p:sp>
      <p:pic>
        <p:nvPicPr>
          <p:cNvPr id="7" name="그림 6"/>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987636" y="2391208"/>
            <a:ext cx="5504585" cy="2752292"/>
          </a:xfrm>
          <a:prstGeom prst="rect">
            <a:avLst/>
          </a:prstGeom>
        </p:spPr>
      </p:pic>
    </p:spTree>
    <p:extLst>
      <p:ext uri="{BB962C8B-B14F-4D97-AF65-F5344CB8AC3E}">
        <p14:creationId xmlns:p14="http://schemas.microsoft.com/office/powerpoint/2010/main" val="5690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lstStyle/>
          <a:p>
            <a:r>
              <a:rPr lang="en-US" altLang="ko-KR" dirty="0" smtClean="0">
                <a:solidFill>
                  <a:schemeClr val="accent3">
                    <a:lumMod val="20000"/>
                    <a:lumOff val="80000"/>
                  </a:schemeClr>
                </a:solidFill>
              </a:rPr>
              <a:t>Riddle </a:t>
            </a:r>
            <a:endParaRPr lang="ko-KR" altLang="en-US" dirty="0">
              <a:solidFill>
                <a:schemeClr val="accent3">
                  <a:lumMod val="20000"/>
                  <a:lumOff val="80000"/>
                </a:schemeClr>
              </a:solidFill>
            </a:endParaRPr>
          </a:p>
        </p:txBody>
      </p:sp>
      <p:sp>
        <p:nvSpPr>
          <p:cNvPr id="3" name="내용 개체 틀 2"/>
          <p:cNvSpPr>
            <a:spLocks noGrp="1"/>
          </p:cNvSpPr>
          <p:nvPr>
            <p:ph idx="1"/>
          </p:nvPr>
        </p:nvSpPr>
        <p:spPr>
          <a:xfrm>
            <a:off x="514350" y="1971676"/>
            <a:ext cx="8115300" cy="711518"/>
          </a:xfrm>
        </p:spPr>
        <p:txBody>
          <a:bodyPr>
            <a:normAutofit/>
          </a:bodyPr>
          <a:lstStyle/>
          <a:p>
            <a:pPr marL="0" indent="0">
              <a:buNone/>
            </a:pPr>
            <a:r>
              <a:rPr lang="en-US" altLang="ko-KR" sz="1800" dirty="0">
                <a:solidFill>
                  <a:schemeClr val="bg1"/>
                </a:solidFill>
                <a:latin typeface="Segoe UI Semibold" panose="020B0702040204020203" pitchFamily="34" charset="0"/>
              </a:rPr>
              <a:t>Q:  What belongs to you, but other people use it more than you?  </a:t>
            </a:r>
            <a:endParaRPr lang="ko-KR" altLang="en-US" sz="1800" dirty="0">
              <a:solidFill>
                <a:schemeClr val="bg1"/>
              </a:solidFill>
              <a:latin typeface="Segoe UI Semibold" panose="020B0702040204020203" pitchFamily="34" charset="0"/>
            </a:endParaRPr>
          </a:p>
        </p:txBody>
      </p:sp>
      <p:sp>
        <p:nvSpPr>
          <p:cNvPr id="4" name="내용 개체 틀 2"/>
          <p:cNvSpPr txBox="1">
            <a:spLocks/>
          </p:cNvSpPr>
          <p:nvPr/>
        </p:nvSpPr>
        <p:spPr>
          <a:xfrm>
            <a:off x="514350" y="2756059"/>
            <a:ext cx="8115300" cy="711518"/>
          </a:xfrm>
          <a:prstGeom prst="rect">
            <a:avLst/>
          </a:prstGeom>
        </p:spPr>
        <p:txBody>
          <a:bodyPr vert="horz" lIns="68580" tIns="34290" rIns="68580" bIns="3429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altLang="ko-KR" sz="1800" dirty="0">
                <a:solidFill>
                  <a:schemeClr val="accent3">
                    <a:lumMod val="20000"/>
                    <a:lumOff val="80000"/>
                  </a:schemeClr>
                </a:solidFill>
                <a:latin typeface="Segoe UI Semibold" panose="020B0702040204020203" pitchFamily="34" charset="0"/>
              </a:rPr>
              <a:t>A:  Your name</a:t>
            </a:r>
            <a:endParaRPr lang="ko-KR" altLang="en-US" sz="1800" dirty="0">
              <a:solidFill>
                <a:schemeClr val="accent3">
                  <a:lumMod val="20000"/>
                  <a:lumOff val="80000"/>
                </a:schemeClr>
              </a:solidFill>
              <a:latin typeface="Segoe UI Semibold" panose="020B0702040204020203" pitchFamily="34" charset="0"/>
            </a:endParaRPr>
          </a:p>
        </p:txBody>
      </p:sp>
      <p:sp>
        <p:nvSpPr>
          <p:cNvPr id="6" name="타원 5"/>
          <p:cNvSpPr/>
          <p:nvPr/>
        </p:nvSpPr>
        <p:spPr>
          <a:xfrm>
            <a:off x="274320" y="154305"/>
            <a:ext cx="797243" cy="6343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altLang="ko-KR" sz="2400" dirty="0">
                <a:effectLst>
                  <a:outerShdw blurRad="38100" dist="38100" dir="2700000" algn="tl">
                    <a:srgbClr val="000000">
                      <a:alpha val="43137"/>
                    </a:srgbClr>
                  </a:outerShdw>
                </a:effectLst>
              </a:rPr>
              <a:t>10</a:t>
            </a:r>
            <a:endParaRPr lang="ko-KR" altLang="en-US" sz="2400" dirty="0">
              <a:effectLst>
                <a:outerShdw blurRad="38100" dist="38100" dir="2700000" algn="tl">
                  <a:srgbClr val="000000">
                    <a:alpha val="43137"/>
                  </a:srgbClr>
                </a:outerShdw>
              </a:effectLst>
            </a:endParaRPr>
          </a:p>
        </p:txBody>
      </p:sp>
      <p:pic>
        <p:nvPicPr>
          <p:cNvPr id="7" name="그림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063" y="2362412"/>
            <a:ext cx="4175937" cy="2781088"/>
          </a:xfrm>
          <a:prstGeom prst="rect">
            <a:avLst/>
          </a:prstGeom>
          <a:ln>
            <a:noFill/>
          </a:ln>
          <a:effectLst>
            <a:softEdge rad="112500"/>
          </a:effectLst>
        </p:spPr>
      </p:pic>
    </p:spTree>
    <p:extLst>
      <p:ext uri="{BB962C8B-B14F-4D97-AF65-F5344CB8AC3E}">
        <p14:creationId xmlns:p14="http://schemas.microsoft.com/office/powerpoint/2010/main" val="197144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Image result for black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64"/>
            <a:ext cx="9151967" cy="5151932"/>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443" y="-1"/>
            <a:ext cx="6588223" cy="51452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255859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51549"/>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ctrTitle"/>
          </p:nvPr>
        </p:nvSpPr>
        <p:spPr/>
        <p:txBody>
          <a:bodyPr/>
          <a:lstStyle/>
          <a:p>
            <a:r>
              <a:rPr lang="en-US" altLang="ko-KR" dirty="0" smtClean="0">
                <a:solidFill>
                  <a:schemeClr val="bg1"/>
                </a:solidFill>
              </a:rPr>
              <a:t>Parallel thinking </a:t>
            </a:r>
            <a:endParaRPr lang="ko-KR" altLang="en-US" dirty="0">
              <a:solidFill>
                <a:schemeClr val="bg1"/>
              </a:solidFill>
            </a:endParaRPr>
          </a:p>
        </p:txBody>
      </p:sp>
      <p:sp>
        <p:nvSpPr>
          <p:cNvPr id="3" name="부제목 2"/>
          <p:cNvSpPr>
            <a:spLocks noGrp="1"/>
          </p:cNvSpPr>
          <p:nvPr>
            <p:ph type="subTitle" idx="1"/>
          </p:nvPr>
        </p:nvSpPr>
        <p:spPr/>
        <p:txBody>
          <a:bodyPr/>
          <a:lstStyle/>
          <a:p>
            <a:r>
              <a:rPr lang="en-US" altLang="ko-KR" dirty="0" smtClean="0">
                <a:solidFill>
                  <a:schemeClr val="bg1"/>
                </a:solidFill>
              </a:rPr>
              <a:t>Yes, No, Irrelevant </a:t>
            </a:r>
            <a:endParaRPr lang="ko-KR" altLang="en-US" dirty="0">
              <a:solidFill>
                <a:schemeClr val="bg1"/>
              </a:solidFill>
            </a:endParaRPr>
          </a:p>
        </p:txBody>
      </p:sp>
    </p:spTree>
    <p:extLst>
      <p:ext uri="{BB962C8B-B14F-4D97-AF65-F5344CB8AC3E}">
        <p14:creationId xmlns:p14="http://schemas.microsoft.com/office/powerpoint/2010/main" val="24456179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infomercial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71166" cy="5166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1754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51549"/>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lstStyle/>
          <a:p>
            <a:r>
              <a:rPr lang="en-US" altLang="ko-KR" dirty="0" smtClean="0">
                <a:solidFill>
                  <a:schemeClr val="bg1"/>
                </a:solidFill>
              </a:rPr>
              <a:t>Yes, No, Irrelevant  </a:t>
            </a:r>
            <a:endParaRPr lang="ko-KR" altLang="en-US" dirty="0">
              <a:solidFill>
                <a:schemeClr val="bg1"/>
              </a:solidFill>
            </a:endParaRPr>
          </a:p>
        </p:txBody>
      </p:sp>
      <p:sp>
        <p:nvSpPr>
          <p:cNvPr id="3" name="내용 개체 틀 2"/>
          <p:cNvSpPr>
            <a:spLocks noGrp="1"/>
          </p:cNvSpPr>
          <p:nvPr>
            <p:ph idx="1"/>
          </p:nvPr>
        </p:nvSpPr>
        <p:spPr/>
        <p:txBody>
          <a:bodyPr/>
          <a:lstStyle/>
          <a:p>
            <a:r>
              <a:rPr lang="en-US" altLang="ko-KR" dirty="0" smtClean="0">
                <a:solidFill>
                  <a:schemeClr val="bg2">
                    <a:lumMod val="90000"/>
                  </a:schemeClr>
                </a:solidFill>
              </a:rPr>
              <a:t>Read the story and ask questions. </a:t>
            </a:r>
          </a:p>
          <a:p>
            <a:endParaRPr lang="en-US" altLang="ko-KR" dirty="0">
              <a:solidFill>
                <a:schemeClr val="bg2">
                  <a:lumMod val="90000"/>
                </a:schemeClr>
              </a:solidFill>
            </a:endParaRPr>
          </a:p>
          <a:p>
            <a:r>
              <a:rPr lang="en-US" altLang="ko-KR" dirty="0" smtClean="0">
                <a:solidFill>
                  <a:schemeClr val="bg2">
                    <a:lumMod val="90000"/>
                  </a:schemeClr>
                </a:solidFill>
              </a:rPr>
              <a:t>I will answer; “Yes”, “No”, or “Irrelevant”  </a:t>
            </a:r>
          </a:p>
          <a:p>
            <a:endParaRPr lang="en-US" altLang="ko-KR" dirty="0">
              <a:solidFill>
                <a:schemeClr val="bg2">
                  <a:lumMod val="90000"/>
                </a:schemeClr>
              </a:solidFill>
            </a:endParaRPr>
          </a:p>
          <a:p>
            <a:r>
              <a:rPr lang="en-US" altLang="ko-KR" dirty="0" smtClean="0">
                <a:solidFill>
                  <a:schemeClr val="bg2">
                    <a:lumMod val="90000"/>
                  </a:schemeClr>
                </a:solidFill>
              </a:rPr>
              <a:t>Try to find out what happened</a:t>
            </a:r>
            <a:r>
              <a:rPr lang="en-US" altLang="ko-KR" dirty="0" smtClean="0"/>
              <a:t>.  </a:t>
            </a:r>
            <a:endParaRPr lang="ko-KR" altLang="en-US" dirty="0"/>
          </a:p>
        </p:txBody>
      </p:sp>
    </p:spTree>
    <p:extLst>
      <p:ext uri="{BB962C8B-B14F-4D97-AF65-F5344CB8AC3E}">
        <p14:creationId xmlns:p14="http://schemas.microsoft.com/office/powerpoint/2010/main" val="39243937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51549"/>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lstStyle/>
          <a:p>
            <a:r>
              <a:rPr lang="en-US" altLang="ko-KR" dirty="0" smtClean="0">
                <a:solidFill>
                  <a:schemeClr val="accent2">
                    <a:lumMod val="20000"/>
                    <a:lumOff val="80000"/>
                  </a:schemeClr>
                </a:solidFill>
              </a:rPr>
              <a:t>Gloves</a:t>
            </a:r>
            <a:endParaRPr lang="ko-KR" altLang="en-US" dirty="0">
              <a:solidFill>
                <a:schemeClr val="accent2">
                  <a:lumMod val="20000"/>
                  <a:lumOff val="80000"/>
                </a:schemeClr>
              </a:solidFill>
            </a:endParaRPr>
          </a:p>
        </p:txBody>
      </p:sp>
      <p:sp>
        <p:nvSpPr>
          <p:cNvPr id="3" name="내용 개체 틀 2"/>
          <p:cNvSpPr>
            <a:spLocks noGrp="1"/>
          </p:cNvSpPr>
          <p:nvPr>
            <p:ph idx="1"/>
          </p:nvPr>
        </p:nvSpPr>
        <p:spPr>
          <a:xfrm>
            <a:off x="514350" y="1645921"/>
            <a:ext cx="8115300" cy="1299903"/>
          </a:xfrm>
        </p:spPr>
        <p:txBody>
          <a:bodyPr>
            <a:normAutofit/>
          </a:bodyPr>
          <a:lstStyle/>
          <a:p>
            <a:pPr marL="0" indent="0">
              <a:buNone/>
            </a:pPr>
            <a:r>
              <a:rPr lang="en-US" altLang="ko-KR" sz="2400" dirty="0">
                <a:solidFill>
                  <a:schemeClr val="accent3">
                    <a:lumMod val="20000"/>
                    <a:lumOff val="80000"/>
                  </a:schemeClr>
                </a:solidFill>
                <a:latin typeface="Century Schoolbook" panose="02040604050505020304" pitchFamily="18" charset="0"/>
              </a:rPr>
              <a:t>	A woman leaves home and makes three left turns.  She returns home again.  On the way she passed by five people with gloves.  Who were they? </a:t>
            </a:r>
            <a:endParaRPr lang="ko-KR" altLang="en-US" sz="2400" dirty="0">
              <a:solidFill>
                <a:schemeClr val="accent3">
                  <a:lumMod val="20000"/>
                  <a:lumOff val="80000"/>
                </a:schemeClr>
              </a:solidFill>
              <a:latin typeface="Century Schoolbook" panose="02040604050505020304" pitchFamily="18" charset="0"/>
            </a:endParaRPr>
          </a:p>
        </p:txBody>
      </p:sp>
      <p:sp>
        <p:nvSpPr>
          <p:cNvPr id="4" name="내용 개체 틀 2"/>
          <p:cNvSpPr txBox="1">
            <a:spLocks/>
          </p:cNvSpPr>
          <p:nvPr/>
        </p:nvSpPr>
        <p:spPr>
          <a:xfrm>
            <a:off x="3974523" y="2784015"/>
            <a:ext cx="4777220" cy="1299903"/>
          </a:xfrm>
          <a:prstGeom prst="rect">
            <a:avLst/>
          </a:prstGeom>
        </p:spPr>
        <p:txBody>
          <a:bodyPr vert="horz" lIns="68580" tIns="34290" rIns="68580" bIns="34290" rtlCol="0" anchor="ctr">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altLang="ko-KR" sz="2400" dirty="0">
                <a:solidFill>
                  <a:schemeClr val="bg1"/>
                </a:solidFill>
                <a:latin typeface="Century Schoolbook" panose="02040604050505020304" pitchFamily="18" charset="0"/>
              </a:rPr>
              <a:t>They are baseball players.  She hit a homerun.  </a:t>
            </a:r>
            <a:endParaRPr lang="ko-KR" altLang="en-US" sz="2400" dirty="0">
              <a:solidFill>
                <a:schemeClr val="bg1"/>
              </a:solidFill>
              <a:latin typeface="Century Schoolbook" panose="02040604050505020304" pitchFamily="18" charset="0"/>
            </a:endParaRPr>
          </a:p>
        </p:txBody>
      </p:sp>
      <p:sp>
        <p:nvSpPr>
          <p:cNvPr id="5" name="모서리가 둥근 직사각형 4"/>
          <p:cNvSpPr/>
          <p:nvPr/>
        </p:nvSpPr>
        <p:spPr>
          <a:xfrm>
            <a:off x="514350" y="3935558"/>
            <a:ext cx="1846985" cy="678007"/>
          </a:xfrm>
          <a:prstGeom prst="roundRect">
            <a:avLst>
              <a:gd name="adj" fmla="val 50000"/>
            </a:avLst>
          </a:prstGeom>
          <a:solidFill>
            <a:schemeClr val="accent6">
              <a:lumMod val="50000"/>
            </a:schemeClr>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lIns="68580" tIns="34290" rIns="68580" bIns="34290" rtlCol="0" anchor="ctr"/>
          <a:lstStyle/>
          <a:p>
            <a:pPr algn="ctr"/>
            <a:r>
              <a:rPr lang="en-US" altLang="ko-KR" dirty="0" smtClean="0"/>
              <a:t>Answer </a:t>
            </a:r>
            <a:endParaRPr lang="ko-KR" altLang="en-US" dirty="0"/>
          </a:p>
        </p:txBody>
      </p:sp>
      <p:sp>
        <p:nvSpPr>
          <p:cNvPr id="6" name="직사각형 5"/>
          <p:cNvSpPr/>
          <p:nvPr/>
        </p:nvSpPr>
        <p:spPr>
          <a:xfrm>
            <a:off x="3532909" y="2878564"/>
            <a:ext cx="5353916" cy="1299903"/>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endParaRPr lang="ko-KR" altLang="en-US"/>
          </a:p>
        </p:txBody>
      </p:sp>
    </p:spTree>
    <p:extLst>
      <p:ext uri="{BB962C8B-B14F-4D97-AF65-F5344CB8AC3E}">
        <p14:creationId xmlns:p14="http://schemas.microsoft.com/office/powerpoint/2010/main" val="32562817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51549"/>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lstStyle/>
          <a:p>
            <a:r>
              <a:rPr lang="en-US" altLang="ko-KR" dirty="0" smtClean="0">
                <a:solidFill>
                  <a:schemeClr val="accent2">
                    <a:lumMod val="20000"/>
                    <a:lumOff val="80000"/>
                  </a:schemeClr>
                </a:solidFill>
              </a:rPr>
              <a:t>Jane </a:t>
            </a:r>
            <a:endParaRPr lang="ko-KR" altLang="en-US" dirty="0">
              <a:solidFill>
                <a:schemeClr val="accent2">
                  <a:lumMod val="20000"/>
                  <a:lumOff val="80000"/>
                </a:schemeClr>
              </a:solidFill>
            </a:endParaRPr>
          </a:p>
        </p:txBody>
      </p:sp>
      <p:sp>
        <p:nvSpPr>
          <p:cNvPr id="3" name="내용 개체 틀 2"/>
          <p:cNvSpPr>
            <a:spLocks noGrp="1"/>
          </p:cNvSpPr>
          <p:nvPr>
            <p:ph idx="1"/>
          </p:nvPr>
        </p:nvSpPr>
        <p:spPr>
          <a:xfrm>
            <a:off x="514350" y="1645921"/>
            <a:ext cx="8115300" cy="1299903"/>
          </a:xfrm>
        </p:spPr>
        <p:txBody>
          <a:bodyPr>
            <a:normAutofit/>
          </a:bodyPr>
          <a:lstStyle/>
          <a:p>
            <a:pPr marL="0" indent="0">
              <a:buNone/>
            </a:pPr>
            <a:r>
              <a:rPr lang="en-US" altLang="ko-KR" sz="2400" dirty="0">
                <a:solidFill>
                  <a:schemeClr val="accent3">
                    <a:lumMod val="20000"/>
                    <a:lumOff val="80000"/>
                  </a:schemeClr>
                </a:solidFill>
                <a:latin typeface="Century Schoolbook" panose="02040604050505020304" pitchFamily="18" charset="0"/>
              </a:rPr>
              <a:t>It’s a hot summer day.  Jane is dead on the floor.  There is water on the floor and she is naked.  </a:t>
            </a:r>
          </a:p>
          <a:p>
            <a:pPr marL="0" indent="0">
              <a:buNone/>
            </a:pPr>
            <a:r>
              <a:rPr lang="en-US" altLang="ko-KR" sz="2400" dirty="0">
                <a:solidFill>
                  <a:schemeClr val="accent3">
                    <a:lumMod val="20000"/>
                    <a:lumOff val="80000"/>
                  </a:schemeClr>
                </a:solidFill>
                <a:latin typeface="Century Schoolbook" panose="02040604050505020304" pitchFamily="18" charset="0"/>
              </a:rPr>
              <a:t>What happened? </a:t>
            </a:r>
            <a:endParaRPr lang="ko-KR" altLang="en-US" sz="2400" dirty="0">
              <a:solidFill>
                <a:schemeClr val="accent3">
                  <a:lumMod val="20000"/>
                  <a:lumOff val="80000"/>
                </a:schemeClr>
              </a:solidFill>
              <a:latin typeface="Century Schoolbook" panose="02040604050505020304" pitchFamily="18" charset="0"/>
            </a:endParaRPr>
          </a:p>
        </p:txBody>
      </p:sp>
      <p:sp>
        <p:nvSpPr>
          <p:cNvPr id="4" name="내용 개체 틀 2"/>
          <p:cNvSpPr txBox="1">
            <a:spLocks/>
          </p:cNvSpPr>
          <p:nvPr/>
        </p:nvSpPr>
        <p:spPr>
          <a:xfrm>
            <a:off x="3779912" y="2427734"/>
            <a:ext cx="4777220" cy="1299903"/>
          </a:xfrm>
          <a:prstGeom prst="rect">
            <a:avLst/>
          </a:prstGeom>
        </p:spPr>
        <p:txBody>
          <a:bodyPr vert="horz" lIns="68580" tIns="34290" rIns="68580" bIns="34290" rtlCol="0" anchor="ctr">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altLang="ko-KR" sz="2400" dirty="0">
                <a:solidFill>
                  <a:schemeClr val="bg1"/>
                </a:solidFill>
                <a:latin typeface="Century Schoolbook" panose="02040604050505020304" pitchFamily="18" charset="0"/>
              </a:rPr>
              <a:t>Jane is a fish.  </a:t>
            </a:r>
          </a:p>
          <a:p>
            <a:pPr marL="0" indent="0">
              <a:buNone/>
            </a:pPr>
            <a:r>
              <a:rPr lang="en-US" altLang="ko-KR" sz="2400" dirty="0">
                <a:solidFill>
                  <a:schemeClr val="bg1"/>
                </a:solidFill>
                <a:latin typeface="Century Schoolbook" panose="02040604050505020304" pitchFamily="18" charset="0"/>
              </a:rPr>
              <a:t>The aquarium broke.  </a:t>
            </a:r>
            <a:endParaRPr lang="ko-KR" altLang="en-US" sz="2400" dirty="0">
              <a:solidFill>
                <a:schemeClr val="bg1"/>
              </a:solidFill>
              <a:latin typeface="Century Schoolbook" panose="02040604050505020304" pitchFamily="18" charset="0"/>
            </a:endParaRPr>
          </a:p>
        </p:txBody>
      </p:sp>
      <p:sp>
        <p:nvSpPr>
          <p:cNvPr id="5" name="모서리가 둥근 직사각형 4"/>
          <p:cNvSpPr/>
          <p:nvPr/>
        </p:nvSpPr>
        <p:spPr>
          <a:xfrm>
            <a:off x="514350" y="3935558"/>
            <a:ext cx="1846985" cy="678007"/>
          </a:xfrm>
          <a:prstGeom prst="roundRect">
            <a:avLst>
              <a:gd name="adj" fmla="val 50000"/>
            </a:avLst>
          </a:prstGeom>
          <a:solidFill>
            <a:schemeClr val="accent6">
              <a:lumMod val="50000"/>
            </a:schemeClr>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lIns="68580" tIns="34290" rIns="68580" bIns="34290" rtlCol="0" anchor="ctr"/>
          <a:lstStyle/>
          <a:p>
            <a:pPr algn="ctr"/>
            <a:r>
              <a:rPr lang="en-US" altLang="ko-KR" dirty="0" smtClean="0"/>
              <a:t>Answer </a:t>
            </a:r>
            <a:endParaRPr lang="ko-KR" altLang="en-US" dirty="0"/>
          </a:p>
        </p:txBody>
      </p:sp>
      <p:sp>
        <p:nvSpPr>
          <p:cNvPr id="6" name="직사각형 5"/>
          <p:cNvSpPr/>
          <p:nvPr/>
        </p:nvSpPr>
        <p:spPr>
          <a:xfrm>
            <a:off x="3397827" y="2499742"/>
            <a:ext cx="5353916" cy="1008111"/>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endParaRPr lang="ko-KR" altLang="en-US"/>
          </a:p>
        </p:txBody>
      </p:sp>
    </p:spTree>
    <p:extLst>
      <p:ext uri="{BB962C8B-B14F-4D97-AF65-F5344CB8AC3E}">
        <p14:creationId xmlns:p14="http://schemas.microsoft.com/office/powerpoint/2010/main" val="15253584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51549"/>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lstStyle/>
          <a:p>
            <a:r>
              <a:rPr lang="en-US" altLang="ko-KR" dirty="0" smtClean="0">
                <a:solidFill>
                  <a:schemeClr val="accent2">
                    <a:lumMod val="20000"/>
                    <a:lumOff val="80000"/>
                  </a:schemeClr>
                </a:solidFill>
              </a:rPr>
              <a:t>Ancient Invention </a:t>
            </a:r>
            <a:endParaRPr lang="ko-KR" altLang="en-US" dirty="0">
              <a:solidFill>
                <a:schemeClr val="accent2">
                  <a:lumMod val="20000"/>
                  <a:lumOff val="80000"/>
                </a:schemeClr>
              </a:solidFill>
            </a:endParaRPr>
          </a:p>
        </p:txBody>
      </p:sp>
      <p:sp>
        <p:nvSpPr>
          <p:cNvPr id="3" name="내용 개체 틀 2"/>
          <p:cNvSpPr>
            <a:spLocks noGrp="1"/>
          </p:cNvSpPr>
          <p:nvPr>
            <p:ph idx="1"/>
          </p:nvPr>
        </p:nvSpPr>
        <p:spPr>
          <a:xfrm>
            <a:off x="514350" y="1645921"/>
            <a:ext cx="8115300" cy="1299903"/>
          </a:xfrm>
        </p:spPr>
        <p:txBody>
          <a:bodyPr>
            <a:normAutofit/>
          </a:bodyPr>
          <a:lstStyle/>
          <a:p>
            <a:pPr marL="0" indent="0">
              <a:buNone/>
            </a:pPr>
            <a:r>
              <a:rPr lang="en-US" altLang="ko-KR" sz="2400" dirty="0">
                <a:solidFill>
                  <a:schemeClr val="accent3">
                    <a:lumMod val="20000"/>
                    <a:lumOff val="80000"/>
                  </a:schemeClr>
                </a:solidFill>
                <a:latin typeface="Century Schoolbook" panose="02040604050505020304" pitchFamily="18" charset="0"/>
              </a:rPr>
              <a:t>	There is an ancient invention still used in some parts of the world.  It lets you see through walls. </a:t>
            </a:r>
          </a:p>
          <a:p>
            <a:pPr marL="0" indent="0">
              <a:buNone/>
            </a:pPr>
            <a:r>
              <a:rPr lang="en-US" altLang="ko-KR" sz="2400" dirty="0">
                <a:solidFill>
                  <a:schemeClr val="accent3">
                    <a:lumMod val="20000"/>
                    <a:lumOff val="80000"/>
                  </a:schemeClr>
                </a:solidFill>
                <a:latin typeface="Century Schoolbook" panose="02040604050505020304" pitchFamily="18" charset="0"/>
              </a:rPr>
              <a:t>What is it? </a:t>
            </a:r>
            <a:endParaRPr lang="ko-KR" altLang="en-US" sz="2400" dirty="0">
              <a:solidFill>
                <a:schemeClr val="accent3">
                  <a:lumMod val="20000"/>
                  <a:lumOff val="80000"/>
                </a:schemeClr>
              </a:solidFill>
              <a:latin typeface="Century Schoolbook" panose="02040604050505020304" pitchFamily="18" charset="0"/>
            </a:endParaRPr>
          </a:p>
        </p:txBody>
      </p:sp>
      <p:sp>
        <p:nvSpPr>
          <p:cNvPr id="4" name="내용 개체 틀 2"/>
          <p:cNvSpPr txBox="1">
            <a:spLocks/>
          </p:cNvSpPr>
          <p:nvPr/>
        </p:nvSpPr>
        <p:spPr>
          <a:xfrm>
            <a:off x="4691324" y="2067694"/>
            <a:ext cx="4777220" cy="1299903"/>
          </a:xfrm>
          <a:prstGeom prst="rect">
            <a:avLst/>
          </a:prstGeom>
        </p:spPr>
        <p:txBody>
          <a:bodyPr vert="horz" lIns="68580" tIns="34290" rIns="68580" bIns="34290" rtlCol="0" anchor="ctr">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altLang="ko-KR" sz="2400" dirty="0">
                <a:solidFill>
                  <a:schemeClr val="bg1"/>
                </a:solidFill>
                <a:latin typeface="Century Schoolbook" panose="02040604050505020304" pitchFamily="18" charset="0"/>
              </a:rPr>
              <a:t>A window. </a:t>
            </a:r>
            <a:endParaRPr lang="ko-KR" altLang="en-US" sz="2400" dirty="0">
              <a:solidFill>
                <a:schemeClr val="bg1"/>
              </a:solidFill>
              <a:latin typeface="Century Schoolbook" panose="02040604050505020304" pitchFamily="18" charset="0"/>
            </a:endParaRPr>
          </a:p>
        </p:txBody>
      </p:sp>
      <p:sp>
        <p:nvSpPr>
          <p:cNvPr id="5" name="모서리가 둥근 직사각형 4"/>
          <p:cNvSpPr/>
          <p:nvPr/>
        </p:nvSpPr>
        <p:spPr>
          <a:xfrm>
            <a:off x="514350" y="3935558"/>
            <a:ext cx="1846985" cy="678007"/>
          </a:xfrm>
          <a:prstGeom prst="roundRect">
            <a:avLst>
              <a:gd name="adj" fmla="val 50000"/>
            </a:avLst>
          </a:prstGeom>
          <a:solidFill>
            <a:schemeClr val="accent6">
              <a:lumMod val="50000"/>
            </a:schemeClr>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lIns="68580" tIns="34290" rIns="68580" bIns="34290" rtlCol="0" anchor="ctr"/>
          <a:lstStyle/>
          <a:p>
            <a:pPr algn="ctr"/>
            <a:r>
              <a:rPr lang="en-US" altLang="ko-KR" dirty="0" smtClean="0"/>
              <a:t>Answer </a:t>
            </a:r>
            <a:endParaRPr lang="ko-KR" altLang="en-US" dirty="0"/>
          </a:p>
        </p:txBody>
      </p:sp>
      <p:sp>
        <p:nvSpPr>
          <p:cNvPr id="6" name="직사각형 5"/>
          <p:cNvSpPr/>
          <p:nvPr/>
        </p:nvSpPr>
        <p:spPr>
          <a:xfrm>
            <a:off x="4572000" y="2427735"/>
            <a:ext cx="3697732" cy="432048"/>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endParaRPr lang="ko-KR" altLang="en-US"/>
          </a:p>
        </p:txBody>
      </p:sp>
    </p:spTree>
    <p:extLst>
      <p:ext uri="{BB962C8B-B14F-4D97-AF65-F5344CB8AC3E}">
        <p14:creationId xmlns:p14="http://schemas.microsoft.com/office/powerpoint/2010/main" val="27917254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51549"/>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lstStyle/>
          <a:p>
            <a:r>
              <a:rPr lang="en-US" altLang="ko-KR" dirty="0" smtClean="0">
                <a:solidFill>
                  <a:schemeClr val="accent2">
                    <a:lumMod val="20000"/>
                    <a:lumOff val="80000"/>
                  </a:schemeClr>
                </a:solidFill>
              </a:rPr>
              <a:t>Soccer Scores </a:t>
            </a:r>
            <a:endParaRPr lang="ko-KR" altLang="en-US" dirty="0">
              <a:solidFill>
                <a:schemeClr val="accent2">
                  <a:lumMod val="20000"/>
                  <a:lumOff val="80000"/>
                </a:schemeClr>
              </a:solidFill>
            </a:endParaRPr>
          </a:p>
        </p:txBody>
      </p:sp>
      <p:sp>
        <p:nvSpPr>
          <p:cNvPr id="3" name="내용 개체 틀 2"/>
          <p:cNvSpPr>
            <a:spLocks noGrp="1"/>
          </p:cNvSpPr>
          <p:nvPr>
            <p:ph idx="1"/>
          </p:nvPr>
        </p:nvSpPr>
        <p:spPr>
          <a:xfrm>
            <a:off x="514350" y="1645921"/>
            <a:ext cx="8115300" cy="1299903"/>
          </a:xfrm>
        </p:spPr>
        <p:txBody>
          <a:bodyPr>
            <a:normAutofit/>
          </a:bodyPr>
          <a:lstStyle/>
          <a:p>
            <a:pPr marL="0" indent="0">
              <a:buNone/>
            </a:pPr>
            <a:r>
              <a:rPr lang="en-US" altLang="ko-KR" sz="2400" dirty="0">
                <a:solidFill>
                  <a:schemeClr val="accent3">
                    <a:lumMod val="20000"/>
                    <a:lumOff val="80000"/>
                  </a:schemeClr>
                </a:solidFill>
                <a:latin typeface="Century Schoolbook" panose="02040604050505020304" pitchFamily="18" charset="0"/>
              </a:rPr>
              <a:t>	There is a magician who says he knows the score of every soccer game before it starts.  He is always right.  </a:t>
            </a:r>
          </a:p>
          <a:p>
            <a:pPr marL="0" indent="0">
              <a:buNone/>
            </a:pPr>
            <a:r>
              <a:rPr lang="en-US" altLang="ko-KR" sz="2400" dirty="0">
                <a:solidFill>
                  <a:schemeClr val="accent3">
                    <a:lumMod val="20000"/>
                    <a:lumOff val="80000"/>
                  </a:schemeClr>
                </a:solidFill>
                <a:latin typeface="Century Schoolbook" panose="02040604050505020304" pitchFamily="18" charset="0"/>
              </a:rPr>
              <a:t>How is it possible? </a:t>
            </a:r>
            <a:endParaRPr lang="ko-KR" altLang="en-US" sz="2400" dirty="0">
              <a:solidFill>
                <a:schemeClr val="accent3">
                  <a:lumMod val="20000"/>
                  <a:lumOff val="80000"/>
                </a:schemeClr>
              </a:solidFill>
              <a:latin typeface="Century Schoolbook" panose="02040604050505020304" pitchFamily="18" charset="0"/>
            </a:endParaRPr>
          </a:p>
        </p:txBody>
      </p:sp>
      <p:sp>
        <p:nvSpPr>
          <p:cNvPr id="4" name="내용 개체 틀 2"/>
          <p:cNvSpPr txBox="1">
            <a:spLocks/>
          </p:cNvSpPr>
          <p:nvPr/>
        </p:nvSpPr>
        <p:spPr>
          <a:xfrm>
            <a:off x="3589296" y="2647752"/>
            <a:ext cx="5290845" cy="1299903"/>
          </a:xfrm>
          <a:prstGeom prst="rect">
            <a:avLst/>
          </a:prstGeom>
        </p:spPr>
        <p:txBody>
          <a:bodyPr vert="horz" lIns="68580" tIns="34290" rIns="68580" bIns="34290" rtlCol="0" anchor="ctr">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altLang="ko-KR" sz="2400" dirty="0">
                <a:solidFill>
                  <a:schemeClr val="bg1"/>
                </a:solidFill>
                <a:latin typeface="Century Schoolbook" panose="02040604050505020304" pitchFamily="18" charset="0"/>
              </a:rPr>
              <a:t>The score before a game starts is 0-0.  </a:t>
            </a:r>
            <a:endParaRPr lang="ko-KR" altLang="en-US" sz="2400" dirty="0">
              <a:solidFill>
                <a:schemeClr val="bg1"/>
              </a:solidFill>
              <a:latin typeface="Century Schoolbook" panose="02040604050505020304" pitchFamily="18" charset="0"/>
            </a:endParaRPr>
          </a:p>
        </p:txBody>
      </p:sp>
      <p:sp>
        <p:nvSpPr>
          <p:cNvPr id="5" name="모서리가 둥근 직사각형 4"/>
          <p:cNvSpPr/>
          <p:nvPr/>
        </p:nvSpPr>
        <p:spPr>
          <a:xfrm>
            <a:off x="514350" y="3935558"/>
            <a:ext cx="1846985" cy="678007"/>
          </a:xfrm>
          <a:prstGeom prst="roundRect">
            <a:avLst>
              <a:gd name="adj" fmla="val 50000"/>
            </a:avLst>
          </a:prstGeom>
          <a:solidFill>
            <a:schemeClr val="accent6">
              <a:lumMod val="50000"/>
            </a:schemeClr>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lIns="68580" tIns="34290" rIns="68580" bIns="34290" rtlCol="0" anchor="ctr"/>
          <a:lstStyle/>
          <a:p>
            <a:pPr algn="ctr"/>
            <a:r>
              <a:rPr lang="en-US" altLang="ko-KR" dirty="0" smtClean="0"/>
              <a:t>Answer </a:t>
            </a:r>
            <a:endParaRPr lang="ko-KR" altLang="en-US" dirty="0"/>
          </a:p>
        </p:txBody>
      </p:sp>
      <p:sp>
        <p:nvSpPr>
          <p:cNvPr id="6" name="직사각형 5"/>
          <p:cNvSpPr/>
          <p:nvPr/>
        </p:nvSpPr>
        <p:spPr>
          <a:xfrm>
            <a:off x="3491880" y="2546532"/>
            <a:ext cx="5485675" cy="1299903"/>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endParaRPr lang="ko-KR" altLang="en-US"/>
          </a:p>
        </p:txBody>
      </p:sp>
    </p:spTree>
    <p:extLst>
      <p:ext uri="{BB962C8B-B14F-4D97-AF65-F5344CB8AC3E}">
        <p14:creationId xmlns:p14="http://schemas.microsoft.com/office/powerpoint/2010/main" val="23527654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51549"/>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lstStyle/>
          <a:p>
            <a:r>
              <a:rPr lang="en-US" altLang="ko-KR" dirty="0" smtClean="0">
                <a:solidFill>
                  <a:schemeClr val="accent2">
                    <a:lumMod val="20000"/>
                    <a:lumOff val="80000"/>
                  </a:schemeClr>
                </a:solidFill>
              </a:rPr>
              <a:t>The surgeon </a:t>
            </a:r>
            <a:endParaRPr lang="ko-KR" altLang="en-US" dirty="0">
              <a:solidFill>
                <a:schemeClr val="accent2">
                  <a:lumMod val="20000"/>
                  <a:lumOff val="80000"/>
                </a:schemeClr>
              </a:solidFill>
            </a:endParaRPr>
          </a:p>
        </p:txBody>
      </p:sp>
      <p:sp>
        <p:nvSpPr>
          <p:cNvPr id="3" name="내용 개체 틀 2"/>
          <p:cNvSpPr>
            <a:spLocks noGrp="1"/>
          </p:cNvSpPr>
          <p:nvPr>
            <p:ph idx="1"/>
          </p:nvPr>
        </p:nvSpPr>
        <p:spPr>
          <a:xfrm>
            <a:off x="514350" y="1645921"/>
            <a:ext cx="8115300" cy="1671437"/>
          </a:xfrm>
        </p:spPr>
        <p:txBody>
          <a:bodyPr>
            <a:normAutofit fontScale="92500"/>
          </a:bodyPr>
          <a:lstStyle/>
          <a:p>
            <a:pPr marL="0" indent="0">
              <a:buNone/>
            </a:pPr>
            <a:r>
              <a:rPr lang="en-US" altLang="ko-KR" sz="2400" dirty="0">
                <a:solidFill>
                  <a:schemeClr val="accent3">
                    <a:lumMod val="20000"/>
                    <a:lumOff val="80000"/>
                  </a:schemeClr>
                </a:solidFill>
                <a:latin typeface="Century Schoolbook" panose="02040604050505020304" pitchFamily="18" charset="0"/>
              </a:rPr>
              <a:t>	A man and his son were rock climbing and they fell.  The son was injured, so he went to the hospital.  The surgeon said, “I can’t operate on this boy.  He is my son!”</a:t>
            </a:r>
          </a:p>
          <a:p>
            <a:pPr marL="0" indent="0">
              <a:buNone/>
            </a:pPr>
            <a:r>
              <a:rPr lang="en-US" altLang="ko-KR" sz="2400" dirty="0">
                <a:solidFill>
                  <a:schemeClr val="accent3">
                    <a:lumMod val="20000"/>
                    <a:lumOff val="80000"/>
                  </a:schemeClr>
                </a:solidFill>
                <a:latin typeface="Century Schoolbook" panose="02040604050505020304" pitchFamily="18" charset="0"/>
              </a:rPr>
              <a:t>How is this possible? </a:t>
            </a:r>
            <a:endParaRPr lang="ko-KR" altLang="en-US" sz="2400" dirty="0">
              <a:solidFill>
                <a:schemeClr val="accent3">
                  <a:lumMod val="20000"/>
                  <a:lumOff val="80000"/>
                </a:schemeClr>
              </a:solidFill>
              <a:latin typeface="Century Schoolbook" panose="02040604050505020304" pitchFamily="18" charset="0"/>
            </a:endParaRPr>
          </a:p>
        </p:txBody>
      </p:sp>
      <p:sp>
        <p:nvSpPr>
          <p:cNvPr id="4" name="내용 개체 틀 2"/>
          <p:cNvSpPr txBox="1">
            <a:spLocks/>
          </p:cNvSpPr>
          <p:nvPr/>
        </p:nvSpPr>
        <p:spPr>
          <a:xfrm>
            <a:off x="3974523" y="2787774"/>
            <a:ext cx="4777220" cy="1299903"/>
          </a:xfrm>
          <a:prstGeom prst="rect">
            <a:avLst/>
          </a:prstGeom>
        </p:spPr>
        <p:txBody>
          <a:bodyPr vert="horz" lIns="68580" tIns="34290" rIns="68580" bIns="34290" rtlCol="0" anchor="ctr">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altLang="ko-KR" sz="2400" dirty="0">
                <a:solidFill>
                  <a:schemeClr val="bg1"/>
                </a:solidFill>
                <a:latin typeface="Century Schoolbook" panose="02040604050505020304" pitchFamily="18" charset="0"/>
              </a:rPr>
              <a:t>The surgeon is his mother. </a:t>
            </a:r>
            <a:endParaRPr lang="ko-KR" altLang="en-US" sz="2400" dirty="0">
              <a:solidFill>
                <a:schemeClr val="bg1"/>
              </a:solidFill>
              <a:latin typeface="Century Schoolbook" panose="02040604050505020304" pitchFamily="18" charset="0"/>
            </a:endParaRPr>
          </a:p>
        </p:txBody>
      </p:sp>
      <p:sp>
        <p:nvSpPr>
          <p:cNvPr id="5" name="모서리가 둥근 직사각형 4"/>
          <p:cNvSpPr/>
          <p:nvPr/>
        </p:nvSpPr>
        <p:spPr>
          <a:xfrm>
            <a:off x="514350" y="3935558"/>
            <a:ext cx="1846985" cy="678007"/>
          </a:xfrm>
          <a:prstGeom prst="roundRect">
            <a:avLst>
              <a:gd name="adj" fmla="val 50000"/>
            </a:avLst>
          </a:prstGeom>
          <a:solidFill>
            <a:schemeClr val="accent6">
              <a:lumMod val="50000"/>
            </a:schemeClr>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lIns="68580" tIns="34290" rIns="68580" bIns="34290" rtlCol="0" anchor="ctr"/>
          <a:lstStyle/>
          <a:p>
            <a:pPr algn="ctr"/>
            <a:r>
              <a:rPr lang="en-US" altLang="ko-KR" dirty="0" smtClean="0"/>
              <a:t>Answer </a:t>
            </a:r>
            <a:endParaRPr lang="ko-KR" altLang="en-US" dirty="0"/>
          </a:p>
        </p:txBody>
      </p:sp>
      <p:sp>
        <p:nvSpPr>
          <p:cNvPr id="6" name="직사각형 5"/>
          <p:cNvSpPr/>
          <p:nvPr/>
        </p:nvSpPr>
        <p:spPr>
          <a:xfrm>
            <a:off x="3974523" y="3075807"/>
            <a:ext cx="5065567" cy="859752"/>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endParaRPr lang="ko-KR" altLang="en-US"/>
          </a:p>
        </p:txBody>
      </p:sp>
    </p:spTree>
    <p:extLst>
      <p:ext uri="{BB962C8B-B14F-4D97-AF65-F5344CB8AC3E}">
        <p14:creationId xmlns:p14="http://schemas.microsoft.com/office/powerpoint/2010/main" val="37451082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51549"/>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lstStyle/>
          <a:p>
            <a:r>
              <a:rPr lang="en-US" altLang="ko-KR" dirty="0" smtClean="0">
                <a:solidFill>
                  <a:schemeClr val="accent2">
                    <a:lumMod val="20000"/>
                    <a:lumOff val="80000"/>
                  </a:schemeClr>
                </a:solidFill>
              </a:rPr>
              <a:t>The trains </a:t>
            </a:r>
            <a:endParaRPr lang="ko-KR" altLang="en-US" dirty="0">
              <a:solidFill>
                <a:schemeClr val="accent2">
                  <a:lumMod val="20000"/>
                  <a:lumOff val="80000"/>
                </a:schemeClr>
              </a:solidFill>
            </a:endParaRPr>
          </a:p>
        </p:txBody>
      </p:sp>
      <p:sp>
        <p:nvSpPr>
          <p:cNvPr id="3" name="내용 개체 틀 2"/>
          <p:cNvSpPr>
            <a:spLocks noGrp="1"/>
          </p:cNvSpPr>
          <p:nvPr>
            <p:ph idx="1"/>
          </p:nvPr>
        </p:nvSpPr>
        <p:spPr>
          <a:xfrm>
            <a:off x="514350" y="1645921"/>
            <a:ext cx="8115300" cy="1711310"/>
          </a:xfrm>
        </p:spPr>
        <p:txBody>
          <a:bodyPr>
            <a:normAutofit fontScale="92500" lnSpcReduction="10000"/>
          </a:bodyPr>
          <a:lstStyle/>
          <a:p>
            <a:pPr marL="0" indent="0">
              <a:buNone/>
            </a:pPr>
            <a:r>
              <a:rPr lang="en-US" altLang="ko-KR" sz="2400" dirty="0">
                <a:solidFill>
                  <a:schemeClr val="accent3">
                    <a:lumMod val="20000"/>
                    <a:lumOff val="80000"/>
                  </a:schemeClr>
                </a:solidFill>
                <a:latin typeface="Century Schoolbook" panose="02040604050505020304" pitchFamily="18" charset="0"/>
              </a:rPr>
              <a:t>	There is a bridge that only has one railroad going across it.  There are two trains that are moving in opposite directions.  They both cross the bridge, but never hit each other. </a:t>
            </a:r>
          </a:p>
          <a:p>
            <a:pPr marL="0" indent="0">
              <a:buNone/>
            </a:pPr>
            <a:r>
              <a:rPr lang="en-US" altLang="ko-KR" sz="2400" dirty="0">
                <a:solidFill>
                  <a:schemeClr val="accent3">
                    <a:lumMod val="20000"/>
                    <a:lumOff val="80000"/>
                  </a:schemeClr>
                </a:solidFill>
                <a:latin typeface="Century Schoolbook" panose="02040604050505020304" pitchFamily="18" charset="0"/>
              </a:rPr>
              <a:t>How is it possible? </a:t>
            </a:r>
          </a:p>
        </p:txBody>
      </p:sp>
      <p:sp>
        <p:nvSpPr>
          <p:cNvPr id="4" name="내용 개체 틀 2"/>
          <p:cNvSpPr txBox="1">
            <a:spLocks/>
          </p:cNvSpPr>
          <p:nvPr/>
        </p:nvSpPr>
        <p:spPr>
          <a:xfrm>
            <a:off x="3779912" y="2643758"/>
            <a:ext cx="4777220" cy="1299903"/>
          </a:xfrm>
          <a:prstGeom prst="rect">
            <a:avLst/>
          </a:prstGeom>
        </p:spPr>
        <p:txBody>
          <a:bodyPr vert="horz" lIns="68580" tIns="34290" rIns="68580" bIns="34290" rtlCol="0" anchor="ctr">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altLang="ko-KR" sz="2400" dirty="0">
                <a:solidFill>
                  <a:schemeClr val="bg1"/>
                </a:solidFill>
                <a:latin typeface="Century Schoolbook" panose="02040604050505020304" pitchFamily="18" charset="0"/>
              </a:rPr>
              <a:t>They cross the bridge at different times. </a:t>
            </a:r>
            <a:endParaRPr lang="ko-KR" altLang="en-US" sz="2400" dirty="0">
              <a:solidFill>
                <a:schemeClr val="bg1"/>
              </a:solidFill>
              <a:latin typeface="Century Schoolbook" panose="02040604050505020304" pitchFamily="18" charset="0"/>
            </a:endParaRPr>
          </a:p>
        </p:txBody>
      </p:sp>
      <p:sp>
        <p:nvSpPr>
          <p:cNvPr id="5" name="모서리가 둥근 직사각형 4"/>
          <p:cNvSpPr/>
          <p:nvPr/>
        </p:nvSpPr>
        <p:spPr>
          <a:xfrm>
            <a:off x="514350" y="3935558"/>
            <a:ext cx="1846985" cy="678007"/>
          </a:xfrm>
          <a:prstGeom prst="roundRect">
            <a:avLst>
              <a:gd name="adj" fmla="val 50000"/>
            </a:avLst>
          </a:prstGeom>
          <a:solidFill>
            <a:schemeClr val="accent6">
              <a:lumMod val="50000"/>
            </a:schemeClr>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lIns="68580" tIns="34290" rIns="68580" bIns="34290" rtlCol="0" anchor="ctr"/>
          <a:lstStyle/>
          <a:p>
            <a:pPr algn="ctr"/>
            <a:r>
              <a:rPr lang="en-US" altLang="ko-KR" dirty="0" smtClean="0"/>
              <a:t>Answer </a:t>
            </a:r>
            <a:endParaRPr lang="ko-KR" altLang="en-US" dirty="0"/>
          </a:p>
        </p:txBody>
      </p:sp>
      <p:sp>
        <p:nvSpPr>
          <p:cNvPr id="6" name="직사각형 5"/>
          <p:cNvSpPr/>
          <p:nvPr/>
        </p:nvSpPr>
        <p:spPr>
          <a:xfrm>
            <a:off x="3635896" y="2661350"/>
            <a:ext cx="5353916" cy="1299903"/>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endParaRPr lang="ko-KR" altLang="en-US"/>
          </a:p>
        </p:txBody>
      </p:sp>
    </p:spTree>
    <p:extLst>
      <p:ext uri="{BB962C8B-B14F-4D97-AF65-F5344CB8AC3E}">
        <p14:creationId xmlns:p14="http://schemas.microsoft.com/office/powerpoint/2010/main" val="1907922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51549"/>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lstStyle/>
          <a:p>
            <a:r>
              <a:rPr lang="en-US" altLang="ko-KR" dirty="0" smtClean="0">
                <a:solidFill>
                  <a:schemeClr val="accent2">
                    <a:lumMod val="20000"/>
                    <a:lumOff val="80000"/>
                  </a:schemeClr>
                </a:solidFill>
              </a:rPr>
              <a:t>The small Umbrella </a:t>
            </a:r>
            <a:endParaRPr lang="ko-KR" altLang="en-US" dirty="0">
              <a:solidFill>
                <a:schemeClr val="accent2">
                  <a:lumMod val="20000"/>
                  <a:lumOff val="80000"/>
                </a:schemeClr>
              </a:solidFill>
            </a:endParaRPr>
          </a:p>
        </p:txBody>
      </p:sp>
      <p:sp>
        <p:nvSpPr>
          <p:cNvPr id="3" name="내용 개체 틀 2"/>
          <p:cNvSpPr>
            <a:spLocks noGrp="1"/>
          </p:cNvSpPr>
          <p:nvPr>
            <p:ph idx="1"/>
          </p:nvPr>
        </p:nvSpPr>
        <p:spPr>
          <a:xfrm>
            <a:off x="514350" y="1645921"/>
            <a:ext cx="8115300" cy="1299903"/>
          </a:xfrm>
        </p:spPr>
        <p:txBody>
          <a:bodyPr>
            <a:normAutofit/>
          </a:bodyPr>
          <a:lstStyle/>
          <a:p>
            <a:pPr marL="0" indent="0">
              <a:buNone/>
            </a:pPr>
            <a:r>
              <a:rPr lang="en-US" altLang="ko-KR" sz="2400" dirty="0">
                <a:solidFill>
                  <a:schemeClr val="accent3">
                    <a:lumMod val="20000"/>
                    <a:lumOff val="80000"/>
                  </a:schemeClr>
                </a:solidFill>
                <a:latin typeface="Century Schoolbook" panose="02040604050505020304" pitchFamily="18" charset="0"/>
              </a:rPr>
              <a:t>	Three people try to share a small umbrella.  No one gets wet.  Why? </a:t>
            </a:r>
            <a:endParaRPr lang="ko-KR" altLang="en-US" sz="2400" dirty="0">
              <a:solidFill>
                <a:schemeClr val="accent3">
                  <a:lumMod val="20000"/>
                  <a:lumOff val="80000"/>
                </a:schemeClr>
              </a:solidFill>
              <a:latin typeface="Century Schoolbook" panose="02040604050505020304" pitchFamily="18" charset="0"/>
            </a:endParaRPr>
          </a:p>
        </p:txBody>
      </p:sp>
      <p:sp>
        <p:nvSpPr>
          <p:cNvPr id="4" name="내용 개체 틀 2"/>
          <p:cNvSpPr txBox="1">
            <a:spLocks/>
          </p:cNvSpPr>
          <p:nvPr/>
        </p:nvSpPr>
        <p:spPr>
          <a:xfrm>
            <a:off x="3798069" y="2063935"/>
            <a:ext cx="4777220" cy="1299903"/>
          </a:xfrm>
          <a:prstGeom prst="rect">
            <a:avLst/>
          </a:prstGeom>
        </p:spPr>
        <p:txBody>
          <a:bodyPr vert="horz" lIns="68580" tIns="34290" rIns="68580" bIns="34290" rtlCol="0" anchor="ctr">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altLang="ko-KR" sz="2400" dirty="0">
                <a:solidFill>
                  <a:schemeClr val="bg1"/>
                </a:solidFill>
                <a:latin typeface="Century Schoolbook" panose="02040604050505020304" pitchFamily="18" charset="0"/>
              </a:rPr>
              <a:t>It’s not raining.  </a:t>
            </a:r>
            <a:endParaRPr lang="ko-KR" altLang="en-US" sz="2400" dirty="0">
              <a:solidFill>
                <a:schemeClr val="bg1"/>
              </a:solidFill>
              <a:latin typeface="Century Schoolbook" panose="02040604050505020304" pitchFamily="18" charset="0"/>
            </a:endParaRPr>
          </a:p>
        </p:txBody>
      </p:sp>
      <p:sp>
        <p:nvSpPr>
          <p:cNvPr id="5" name="모서리가 둥근 직사각형 4"/>
          <p:cNvSpPr/>
          <p:nvPr/>
        </p:nvSpPr>
        <p:spPr>
          <a:xfrm>
            <a:off x="514350" y="3935558"/>
            <a:ext cx="1846985" cy="678007"/>
          </a:xfrm>
          <a:prstGeom prst="roundRect">
            <a:avLst>
              <a:gd name="adj" fmla="val 50000"/>
            </a:avLst>
          </a:prstGeom>
          <a:solidFill>
            <a:schemeClr val="accent6">
              <a:lumMod val="50000"/>
            </a:schemeClr>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lIns="68580" tIns="34290" rIns="68580" bIns="34290" rtlCol="0" anchor="ctr"/>
          <a:lstStyle/>
          <a:p>
            <a:pPr algn="ctr"/>
            <a:r>
              <a:rPr lang="en-US" altLang="ko-KR" dirty="0" smtClean="0"/>
              <a:t>Answer </a:t>
            </a:r>
            <a:endParaRPr lang="ko-KR" altLang="en-US" dirty="0"/>
          </a:p>
        </p:txBody>
      </p:sp>
      <p:sp>
        <p:nvSpPr>
          <p:cNvPr id="6" name="직사각형 5"/>
          <p:cNvSpPr/>
          <p:nvPr/>
        </p:nvSpPr>
        <p:spPr>
          <a:xfrm>
            <a:off x="3707904" y="2139703"/>
            <a:ext cx="5353916" cy="1152128"/>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endParaRPr lang="ko-KR" altLang="en-US"/>
          </a:p>
        </p:txBody>
      </p:sp>
    </p:spTree>
    <p:extLst>
      <p:ext uri="{BB962C8B-B14F-4D97-AF65-F5344CB8AC3E}">
        <p14:creationId xmlns:p14="http://schemas.microsoft.com/office/powerpoint/2010/main" val="26495491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51549"/>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lstStyle/>
          <a:p>
            <a:r>
              <a:rPr lang="en-US" altLang="ko-KR" dirty="0" smtClean="0">
                <a:solidFill>
                  <a:schemeClr val="accent2">
                    <a:lumMod val="20000"/>
                    <a:lumOff val="80000"/>
                  </a:schemeClr>
                </a:solidFill>
              </a:rPr>
              <a:t>Gloves</a:t>
            </a:r>
            <a:endParaRPr lang="ko-KR" altLang="en-US" dirty="0">
              <a:solidFill>
                <a:schemeClr val="accent2">
                  <a:lumMod val="20000"/>
                  <a:lumOff val="80000"/>
                </a:schemeClr>
              </a:solidFill>
            </a:endParaRPr>
          </a:p>
        </p:txBody>
      </p:sp>
      <p:sp>
        <p:nvSpPr>
          <p:cNvPr id="3" name="내용 개체 틀 2"/>
          <p:cNvSpPr>
            <a:spLocks noGrp="1"/>
          </p:cNvSpPr>
          <p:nvPr>
            <p:ph idx="1"/>
          </p:nvPr>
        </p:nvSpPr>
        <p:spPr>
          <a:xfrm>
            <a:off x="514350" y="1645921"/>
            <a:ext cx="8115300" cy="1299903"/>
          </a:xfrm>
        </p:spPr>
        <p:txBody>
          <a:bodyPr>
            <a:normAutofit/>
          </a:bodyPr>
          <a:lstStyle/>
          <a:p>
            <a:pPr marL="0" indent="0">
              <a:buNone/>
            </a:pPr>
            <a:r>
              <a:rPr lang="en-US" altLang="ko-KR" sz="2400" dirty="0">
                <a:solidFill>
                  <a:schemeClr val="accent3">
                    <a:lumMod val="20000"/>
                    <a:lumOff val="80000"/>
                  </a:schemeClr>
                </a:solidFill>
                <a:latin typeface="Century Schoolbook" panose="02040604050505020304" pitchFamily="18" charset="0"/>
              </a:rPr>
              <a:t>	There is a small lake.  A man walks across the lake.  There is no bridge, but the man is not wet.  </a:t>
            </a:r>
          </a:p>
          <a:p>
            <a:pPr marL="0" indent="0">
              <a:buNone/>
            </a:pPr>
            <a:r>
              <a:rPr lang="en-US" altLang="ko-KR" sz="2400" dirty="0">
                <a:solidFill>
                  <a:schemeClr val="accent3">
                    <a:lumMod val="20000"/>
                    <a:lumOff val="80000"/>
                  </a:schemeClr>
                </a:solidFill>
                <a:latin typeface="Century Schoolbook" panose="02040604050505020304" pitchFamily="18" charset="0"/>
              </a:rPr>
              <a:t>How is it possible? </a:t>
            </a:r>
            <a:endParaRPr lang="ko-KR" altLang="en-US" sz="2400" dirty="0">
              <a:solidFill>
                <a:schemeClr val="accent3">
                  <a:lumMod val="20000"/>
                  <a:lumOff val="80000"/>
                </a:schemeClr>
              </a:solidFill>
              <a:latin typeface="Century Schoolbook" panose="02040604050505020304" pitchFamily="18" charset="0"/>
            </a:endParaRPr>
          </a:p>
        </p:txBody>
      </p:sp>
      <p:sp>
        <p:nvSpPr>
          <p:cNvPr id="4" name="내용 개체 틀 2"/>
          <p:cNvSpPr txBox="1">
            <a:spLocks/>
          </p:cNvSpPr>
          <p:nvPr/>
        </p:nvSpPr>
        <p:spPr>
          <a:xfrm>
            <a:off x="3946567" y="2879709"/>
            <a:ext cx="4777220" cy="1299903"/>
          </a:xfrm>
          <a:prstGeom prst="rect">
            <a:avLst/>
          </a:prstGeom>
        </p:spPr>
        <p:txBody>
          <a:bodyPr vert="horz" lIns="68580" tIns="34290" rIns="68580" bIns="34290" rtlCol="0" anchor="ctr">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altLang="ko-KR" sz="2400" dirty="0">
                <a:solidFill>
                  <a:schemeClr val="bg1"/>
                </a:solidFill>
                <a:latin typeface="Century Schoolbook" panose="02040604050505020304" pitchFamily="18" charset="0"/>
              </a:rPr>
              <a:t>The lake is frozen (walk on ice)</a:t>
            </a:r>
            <a:endParaRPr lang="ko-KR" altLang="en-US" sz="2400" dirty="0">
              <a:solidFill>
                <a:schemeClr val="bg1"/>
              </a:solidFill>
              <a:latin typeface="Century Schoolbook" panose="02040604050505020304" pitchFamily="18" charset="0"/>
            </a:endParaRPr>
          </a:p>
        </p:txBody>
      </p:sp>
      <p:sp>
        <p:nvSpPr>
          <p:cNvPr id="5" name="모서리가 둥근 직사각형 4"/>
          <p:cNvSpPr/>
          <p:nvPr/>
        </p:nvSpPr>
        <p:spPr>
          <a:xfrm>
            <a:off x="514350" y="3935558"/>
            <a:ext cx="1846985" cy="678007"/>
          </a:xfrm>
          <a:prstGeom prst="roundRect">
            <a:avLst>
              <a:gd name="adj" fmla="val 50000"/>
            </a:avLst>
          </a:prstGeom>
          <a:solidFill>
            <a:schemeClr val="accent6">
              <a:lumMod val="50000"/>
            </a:schemeClr>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lIns="68580" tIns="34290" rIns="68580" bIns="34290" rtlCol="0" anchor="ctr"/>
          <a:lstStyle/>
          <a:p>
            <a:pPr algn="ctr"/>
            <a:r>
              <a:rPr lang="en-US" altLang="ko-KR" dirty="0" smtClean="0"/>
              <a:t>Answer </a:t>
            </a:r>
            <a:endParaRPr lang="ko-KR" altLang="en-US" dirty="0"/>
          </a:p>
        </p:txBody>
      </p:sp>
      <p:sp>
        <p:nvSpPr>
          <p:cNvPr id="6" name="직사각형 5"/>
          <p:cNvSpPr/>
          <p:nvPr/>
        </p:nvSpPr>
        <p:spPr>
          <a:xfrm>
            <a:off x="4034408" y="2784015"/>
            <a:ext cx="5259269" cy="939863"/>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endParaRPr lang="ko-KR" altLang="en-US"/>
          </a:p>
        </p:txBody>
      </p:sp>
    </p:spTree>
    <p:extLst>
      <p:ext uri="{BB962C8B-B14F-4D97-AF65-F5344CB8AC3E}">
        <p14:creationId xmlns:p14="http://schemas.microsoft.com/office/powerpoint/2010/main" val="24968701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51549"/>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lstStyle/>
          <a:p>
            <a:r>
              <a:rPr lang="en-US" altLang="ko-KR" dirty="0" smtClean="0">
                <a:solidFill>
                  <a:schemeClr val="accent2">
                    <a:lumMod val="20000"/>
                    <a:lumOff val="80000"/>
                  </a:schemeClr>
                </a:solidFill>
              </a:rPr>
              <a:t>The 10</a:t>
            </a:r>
            <a:r>
              <a:rPr lang="en-US" altLang="ko-KR" baseline="30000" dirty="0" smtClean="0">
                <a:solidFill>
                  <a:schemeClr val="accent2">
                    <a:lumMod val="20000"/>
                    <a:lumOff val="80000"/>
                  </a:schemeClr>
                </a:solidFill>
              </a:rPr>
              <a:t>th</a:t>
            </a:r>
            <a:r>
              <a:rPr lang="en-US" altLang="ko-KR" dirty="0" smtClean="0">
                <a:solidFill>
                  <a:schemeClr val="accent2">
                    <a:lumMod val="20000"/>
                    <a:lumOff val="80000"/>
                  </a:schemeClr>
                </a:solidFill>
              </a:rPr>
              <a:t> Floor</a:t>
            </a:r>
            <a:endParaRPr lang="ko-KR" altLang="en-US" dirty="0">
              <a:solidFill>
                <a:schemeClr val="accent2">
                  <a:lumMod val="20000"/>
                  <a:lumOff val="80000"/>
                </a:schemeClr>
              </a:solidFill>
            </a:endParaRPr>
          </a:p>
        </p:txBody>
      </p:sp>
      <p:sp>
        <p:nvSpPr>
          <p:cNvPr id="3" name="내용 개체 틀 2"/>
          <p:cNvSpPr>
            <a:spLocks noGrp="1"/>
          </p:cNvSpPr>
          <p:nvPr>
            <p:ph idx="1"/>
          </p:nvPr>
        </p:nvSpPr>
        <p:spPr>
          <a:xfrm>
            <a:off x="514350" y="1645921"/>
            <a:ext cx="8115300" cy="1299903"/>
          </a:xfrm>
        </p:spPr>
        <p:txBody>
          <a:bodyPr>
            <a:normAutofit/>
          </a:bodyPr>
          <a:lstStyle/>
          <a:p>
            <a:pPr marL="0" indent="0">
              <a:buNone/>
            </a:pPr>
            <a:r>
              <a:rPr lang="en-US" altLang="ko-KR" sz="2400" dirty="0">
                <a:solidFill>
                  <a:schemeClr val="accent3">
                    <a:lumMod val="20000"/>
                    <a:lumOff val="80000"/>
                  </a:schemeClr>
                </a:solidFill>
                <a:latin typeface="Century Schoolbook" panose="02040604050505020304" pitchFamily="18" charset="0"/>
              </a:rPr>
              <a:t>	A woman lives on the 10</a:t>
            </a:r>
            <a:r>
              <a:rPr lang="en-US" altLang="ko-KR" sz="2400" baseline="30000" dirty="0">
                <a:solidFill>
                  <a:schemeClr val="accent3">
                    <a:lumMod val="20000"/>
                    <a:lumOff val="80000"/>
                  </a:schemeClr>
                </a:solidFill>
                <a:latin typeface="Century Schoolbook" panose="02040604050505020304" pitchFamily="18" charset="0"/>
              </a:rPr>
              <a:t>th</a:t>
            </a:r>
            <a:r>
              <a:rPr lang="en-US" altLang="ko-KR" sz="2400" dirty="0">
                <a:solidFill>
                  <a:schemeClr val="accent3">
                    <a:lumMod val="20000"/>
                    <a:lumOff val="80000"/>
                  </a:schemeClr>
                </a:solidFill>
                <a:latin typeface="Century Schoolbook" panose="02040604050505020304" pitchFamily="18" charset="0"/>
              </a:rPr>
              <a:t> floor.  At night she gets off on the seventh floor and walks to her apartment.  </a:t>
            </a:r>
          </a:p>
          <a:p>
            <a:pPr marL="0" indent="0">
              <a:buNone/>
            </a:pPr>
            <a:r>
              <a:rPr lang="en-US" altLang="ko-KR" sz="2400" dirty="0">
                <a:solidFill>
                  <a:schemeClr val="accent3">
                    <a:lumMod val="20000"/>
                    <a:lumOff val="80000"/>
                  </a:schemeClr>
                </a:solidFill>
                <a:latin typeface="Century Schoolbook" panose="02040604050505020304" pitchFamily="18" charset="0"/>
              </a:rPr>
              <a:t>Why doesn’t she go to the 10</a:t>
            </a:r>
            <a:r>
              <a:rPr lang="en-US" altLang="ko-KR" sz="2400" baseline="30000" dirty="0">
                <a:solidFill>
                  <a:schemeClr val="accent3">
                    <a:lumMod val="20000"/>
                    <a:lumOff val="80000"/>
                  </a:schemeClr>
                </a:solidFill>
                <a:latin typeface="Century Schoolbook" panose="02040604050505020304" pitchFamily="18" charset="0"/>
              </a:rPr>
              <a:t>th</a:t>
            </a:r>
            <a:r>
              <a:rPr lang="en-US" altLang="ko-KR" sz="2400" dirty="0">
                <a:solidFill>
                  <a:schemeClr val="accent3">
                    <a:lumMod val="20000"/>
                    <a:lumOff val="80000"/>
                  </a:schemeClr>
                </a:solidFill>
                <a:latin typeface="Century Schoolbook" panose="02040604050505020304" pitchFamily="18" charset="0"/>
              </a:rPr>
              <a:t> floor?  </a:t>
            </a:r>
            <a:endParaRPr lang="ko-KR" altLang="en-US" sz="2400" dirty="0">
              <a:solidFill>
                <a:schemeClr val="accent3">
                  <a:lumMod val="20000"/>
                  <a:lumOff val="80000"/>
                </a:schemeClr>
              </a:solidFill>
              <a:latin typeface="Century Schoolbook" panose="02040604050505020304" pitchFamily="18" charset="0"/>
            </a:endParaRPr>
          </a:p>
        </p:txBody>
      </p:sp>
      <p:sp>
        <p:nvSpPr>
          <p:cNvPr id="4" name="내용 개체 틀 2"/>
          <p:cNvSpPr txBox="1">
            <a:spLocks/>
          </p:cNvSpPr>
          <p:nvPr/>
        </p:nvSpPr>
        <p:spPr>
          <a:xfrm>
            <a:off x="3763199" y="2643758"/>
            <a:ext cx="5489321" cy="1299903"/>
          </a:xfrm>
          <a:prstGeom prst="rect">
            <a:avLst/>
          </a:prstGeom>
        </p:spPr>
        <p:txBody>
          <a:bodyPr vert="horz" lIns="68580" tIns="34290" rIns="68580" bIns="34290" rtlCol="0" anchor="ctr">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altLang="ko-KR" sz="2400" dirty="0">
                <a:solidFill>
                  <a:schemeClr val="bg1"/>
                </a:solidFill>
                <a:latin typeface="Century Schoolbook" panose="02040604050505020304" pitchFamily="18" charset="0"/>
              </a:rPr>
              <a:t>She is short.  </a:t>
            </a:r>
            <a:r>
              <a:rPr lang="en-US" altLang="ko-KR" sz="2400" dirty="0" smtClean="0">
                <a:solidFill>
                  <a:schemeClr val="bg1"/>
                </a:solidFill>
                <a:latin typeface="Century Schoolbook" panose="02040604050505020304" pitchFamily="18" charset="0"/>
              </a:rPr>
              <a:t/>
            </a:r>
            <a:br>
              <a:rPr lang="en-US" altLang="ko-KR" sz="2400" dirty="0" smtClean="0">
                <a:solidFill>
                  <a:schemeClr val="bg1"/>
                </a:solidFill>
                <a:latin typeface="Century Schoolbook" panose="02040604050505020304" pitchFamily="18" charset="0"/>
              </a:rPr>
            </a:br>
            <a:r>
              <a:rPr lang="en-US" altLang="ko-KR" sz="2400" dirty="0" smtClean="0">
                <a:solidFill>
                  <a:schemeClr val="bg1"/>
                </a:solidFill>
                <a:latin typeface="Century Schoolbook" panose="02040604050505020304" pitchFamily="18" charset="0"/>
              </a:rPr>
              <a:t>She </a:t>
            </a:r>
            <a:r>
              <a:rPr lang="en-US" altLang="ko-KR" sz="2400" dirty="0">
                <a:solidFill>
                  <a:schemeClr val="bg1"/>
                </a:solidFill>
                <a:latin typeface="Century Schoolbook" panose="02040604050505020304" pitchFamily="18" charset="0"/>
              </a:rPr>
              <a:t>can’t reach the 10</a:t>
            </a:r>
            <a:r>
              <a:rPr lang="en-US" altLang="ko-KR" sz="2400" baseline="30000" dirty="0">
                <a:solidFill>
                  <a:schemeClr val="bg1"/>
                </a:solidFill>
                <a:latin typeface="Century Schoolbook" panose="02040604050505020304" pitchFamily="18" charset="0"/>
              </a:rPr>
              <a:t>th</a:t>
            </a:r>
            <a:r>
              <a:rPr lang="en-US" altLang="ko-KR" sz="2400" dirty="0">
                <a:solidFill>
                  <a:schemeClr val="bg1"/>
                </a:solidFill>
                <a:latin typeface="Century Schoolbook" panose="02040604050505020304" pitchFamily="18" charset="0"/>
              </a:rPr>
              <a:t> floor button.  </a:t>
            </a:r>
            <a:endParaRPr lang="ko-KR" altLang="en-US" sz="2400" dirty="0">
              <a:solidFill>
                <a:schemeClr val="bg1"/>
              </a:solidFill>
              <a:latin typeface="Century Schoolbook" panose="02040604050505020304" pitchFamily="18" charset="0"/>
            </a:endParaRPr>
          </a:p>
        </p:txBody>
      </p:sp>
      <p:sp>
        <p:nvSpPr>
          <p:cNvPr id="5" name="모서리가 둥근 직사각형 4"/>
          <p:cNvSpPr/>
          <p:nvPr/>
        </p:nvSpPr>
        <p:spPr>
          <a:xfrm>
            <a:off x="514350" y="3935558"/>
            <a:ext cx="1846985" cy="678007"/>
          </a:xfrm>
          <a:prstGeom prst="roundRect">
            <a:avLst>
              <a:gd name="adj" fmla="val 50000"/>
            </a:avLst>
          </a:prstGeom>
          <a:solidFill>
            <a:schemeClr val="accent6">
              <a:lumMod val="50000"/>
            </a:schemeClr>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lIns="68580" tIns="34290" rIns="68580" bIns="34290" rtlCol="0" anchor="ctr"/>
          <a:lstStyle/>
          <a:p>
            <a:pPr algn="ctr"/>
            <a:r>
              <a:rPr lang="en-US" altLang="ko-KR" dirty="0" smtClean="0"/>
              <a:t>Answer </a:t>
            </a:r>
            <a:endParaRPr lang="ko-KR" altLang="en-US" dirty="0"/>
          </a:p>
        </p:txBody>
      </p:sp>
      <p:sp>
        <p:nvSpPr>
          <p:cNvPr id="6" name="직사각형 5"/>
          <p:cNvSpPr/>
          <p:nvPr/>
        </p:nvSpPr>
        <p:spPr>
          <a:xfrm>
            <a:off x="3790084" y="2859783"/>
            <a:ext cx="5353916" cy="1075776"/>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endParaRPr lang="ko-KR" altLang="en-US"/>
          </a:p>
        </p:txBody>
      </p:sp>
    </p:spTree>
    <p:extLst>
      <p:ext uri="{BB962C8B-B14F-4D97-AF65-F5344CB8AC3E}">
        <p14:creationId xmlns:p14="http://schemas.microsoft.com/office/powerpoint/2010/main" val="11062914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 y="-1"/>
            <a:ext cx="9143999" cy="5211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제목 1"/>
          <p:cNvSpPr>
            <a:spLocks noGrp="1"/>
          </p:cNvSpPr>
          <p:nvPr>
            <p:ph type="ctrTitle"/>
          </p:nvPr>
        </p:nvSpPr>
        <p:spPr>
          <a:xfrm>
            <a:off x="685800" y="1"/>
            <a:ext cx="7772400" cy="5143500"/>
          </a:xfrm>
        </p:spPr>
        <p:txBody>
          <a:bodyPr>
            <a:normAutofit/>
          </a:bodyPr>
          <a:lstStyle/>
          <a:p>
            <a:r>
              <a:rPr lang="en-US" altLang="ko-KR" dirty="0" smtClean="0">
                <a:ln w="18415" cmpd="sng">
                  <a:solidFill>
                    <a:srgbClr val="FFFFFF"/>
                  </a:solidFill>
                  <a:prstDash val="solid"/>
                </a:ln>
                <a:solidFill>
                  <a:srgbClr val="FFFFFF"/>
                </a:solidFill>
                <a:effectLst>
                  <a:glow rad="228600">
                    <a:schemeClr val="accent5">
                      <a:satMod val="175000"/>
                      <a:alpha val="40000"/>
                    </a:schemeClr>
                  </a:glow>
                  <a:outerShdw blurRad="63500" dir="3600000" algn="tl" rotWithShape="0">
                    <a:srgbClr val="000000">
                      <a:alpha val="70000"/>
                    </a:srgbClr>
                  </a:outerShdw>
                </a:effectLst>
              </a:rPr>
              <a:t>You may think you have difficulty to remember things because of dying brain cells, but the more likely reason is a simple lack of use.</a:t>
            </a:r>
            <a:endParaRPr lang="ko-KR" altLang="en-US" dirty="0">
              <a:ln w="18415" cmpd="sng">
                <a:solidFill>
                  <a:srgbClr val="FFFFFF"/>
                </a:solidFill>
                <a:prstDash val="solid"/>
              </a:ln>
              <a:solidFill>
                <a:srgbClr val="FFFFFF"/>
              </a:solidFill>
              <a:effectLst>
                <a:glow rad="228600">
                  <a:schemeClr val="accent5">
                    <a:satMod val="175000"/>
                    <a:alpha val="40000"/>
                  </a:scheme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513655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51549"/>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lstStyle/>
          <a:p>
            <a:r>
              <a:rPr lang="en-US" altLang="ko-KR" dirty="0" smtClean="0">
                <a:solidFill>
                  <a:schemeClr val="accent2">
                    <a:lumMod val="20000"/>
                    <a:lumOff val="80000"/>
                  </a:schemeClr>
                </a:solidFill>
              </a:rPr>
              <a:t>An Unopened Backpack </a:t>
            </a:r>
            <a:endParaRPr lang="ko-KR" altLang="en-US" dirty="0">
              <a:solidFill>
                <a:schemeClr val="accent2">
                  <a:lumMod val="20000"/>
                  <a:lumOff val="80000"/>
                </a:schemeClr>
              </a:solidFill>
            </a:endParaRPr>
          </a:p>
        </p:txBody>
      </p:sp>
      <p:sp>
        <p:nvSpPr>
          <p:cNvPr id="3" name="내용 개체 틀 2"/>
          <p:cNvSpPr>
            <a:spLocks noGrp="1"/>
          </p:cNvSpPr>
          <p:nvPr>
            <p:ph idx="1"/>
          </p:nvPr>
        </p:nvSpPr>
        <p:spPr>
          <a:xfrm>
            <a:off x="514350" y="1645921"/>
            <a:ext cx="8115300" cy="1299903"/>
          </a:xfrm>
        </p:spPr>
        <p:txBody>
          <a:bodyPr>
            <a:normAutofit/>
          </a:bodyPr>
          <a:lstStyle/>
          <a:p>
            <a:pPr marL="0" indent="0">
              <a:buNone/>
            </a:pPr>
            <a:r>
              <a:rPr lang="en-US" altLang="ko-KR" sz="2400" dirty="0">
                <a:solidFill>
                  <a:schemeClr val="accent3">
                    <a:lumMod val="20000"/>
                    <a:lumOff val="80000"/>
                  </a:schemeClr>
                </a:solidFill>
                <a:latin typeface="Century Schoolbook" panose="02040604050505020304" pitchFamily="18" charset="0"/>
              </a:rPr>
              <a:t>	A man is found dead in the desert.  He is wearing an unopened backpack. </a:t>
            </a:r>
          </a:p>
          <a:p>
            <a:pPr marL="0" indent="0">
              <a:buNone/>
            </a:pPr>
            <a:r>
              <a:rPr lang="en-US" altLang="ko-KR" sz="2400" dirty="0">
                <a:solidFill>
                  <a:schemeClr val="accent3">
                    <a:lumMod val="20000"/>
                    <a:lumOff val="80000"/>
                  </a:schemeClr>
                </a:solidFill>
                <a:latin typeface="Century Schoolbook" panose="02040604050505020304" pitchFamily="18" charset="0"/>
              </a:rPr>
              <a:t>How did he die?  </a:t>
            </a:r>
            <a:endParaRPr lang="ko-KR" altLang="en-US" sz="2400" dirty="0">
              <a:solidFill>
                <a:schemeClr val="accent3">
                  <a:lumMod val="20000"/>
                  <a:lumOff val="80000"/>
                </a:schemeClr>
              </a:solidFill>
              <a:latin typeface="Century Schoolbook" panose="02040604050505020304" pitchFamily="18" charset="0"/>
            </a:endParaRPr>
          </a:p>
        </p:txBody>
      </p:sp>
      <p:sp>
        <p:nvSpPr>
          <p:cNvPr id="4" name="내용 개체 틀 2"/>
          <p:cNvSpPr txBox="1">
            <a:spLocks/>
          </p:cNvSpPr>
          <p:nvPr/>
        </p:nvSpPr>
        <p:spPr>
          <a:xfrm>
            <a:off x="3974523" y="2139702"/>
            <a:ext cx="4777220" cy="1299903"/>
          </a:xfrm>
          <a:prstGeom prst="rect">
            <a:avLst/>
          </a:prstGeom>
        </p:spPr>
        <p:txBody>
          <a:bodyPr vert="horz" lIns="68580" tIns="34290" rIns="68580" bIns="34290" rtlCol="0" anchor="ctr">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altLang="ko-KR" sz="2400" dirty="0">
                <a:solidFill>
                  <a:schemeClr val="bg1"/>
                </a:solidFill>
                <a:latin typeface="Century Schoolbook" panose="02040604050505020304" pitchFamily="18" charset="0"/>
              </a:rPr>
              <a:t>The backpack is his parachute. </a:t>
            </a:r>
            <a:endParaRPr lang="ko-KR" altLang="en-US" sz="2400" dirty="0">
              <a:solidFill>
                <a:schemeClr val="bg1"/>
              </a:solidFill>
              <a:latin typeface="Century Schoolbook" panose="02040604050505020304" pitchFamily="18" charset="0"/>
            </a:endParaRPr>
          </a:p>
        </p:txBody>
      </p:sp>
      <p:sp>
        <p:nvSpPr>
          <p:cNvPr id="5" name="모서리가 둥근 직사각형 4"/>
          <p:cNvSpPr/>
          <p:nvPr/>
        </p:nvSpPr>
        <p:spPr>
          <a:xfrm>
            <a:off x="514350" y="3935558"/>
            <a:ext cx="1846985" cy="678007"/>
          </a:xfrm>
          <a:prstGeom prst="roundRect">
            <a:avLst>
              <a:gd name="adj" fmla="val 50000"/>
            </a:avLst>
          </a:prstGeom>
          <a:solidFill>
            <a:schemeClr val="accent6">
              <a:lumMod val="50000"/>
            </a:schemeClr>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lIns="68580" tIns="34290" rIns="68580" bIns="34290" rtlCol="0" anchor="ctr"/>
          <a:lstStyle/>
          <a:p>
            <a:pPr algn="ctr"/>
            <a:r>
              <a:rPr lang="en-US" altLang="ko-KR" dirty="0" smtClean="0"/>
              <a:t>Answer </a:t>
            </a:r>
            <a:endParaRPr lang="ko-KR" altLang="en-US" dirty="0"/>
          </a:p>
        </p:txBody>
      </p:sp>
      <p:sp>
        <p:nvSpPr>
          <p:cNvPr id="6" name="직사각형 5"/>
          <p:cNvSpPr/>
          <p:nvPr/>
        </p:nvSpPr>
        <p:spPr>
          <a:xfrm>
            <a:off x="3974523" y="2355726"/>
            <a:ext cx="5353916" cy="867855"/>
          </a:xfrm>
          <a:prstGeom prst="rect">
            <a:avLst/>
          </a:prstGeom>
        </p:spPr>
        <p:style>
          <a:lnRef idx="2">
            <a:schemeClr val="dk1">
              <a:shade val="50000"/>
            </a:schemeClr>
          </a:lnRef>
          <a:fillRef idx="1">
            <a:schemeClr val="dk1"/>
          </a:fillRef>
          <a:effectRef idx="0">
            <a:schemeClr val="dk1"/>
          </a:effectRef>
          <a:fontRef idx="minor">
            <a:schemeClr val="lt1"/>
          </a:fontRef>
        </p:style>
        <p:txBody>
          <a:bodyPr lIns="68580" tIns="34290" rIns="68580" bIns="34290" rtlCol="0" anchor="ctr"/>
          <a:lstStyle/>
          <a:p>
            <a:pPr algn="ctr"/>
            <a:endParaRPr lang="ko-KR" altLang="en-US"/>
          </a:p>
        </p:txBody>
      </p:sp>
    </p:spTree>
    <p:extLst>
      <p:ext uri="{BB962C8B-B14F-4D97-AF65-F5344CB8AC3E}">
        <p14:creationId xmlns:p14="http://schemas.microsoft.com/office/powerpoint/2010/main" val="2204702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Image result for infomercial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4474" y="-3836"/>
            <a:ext cx="7740352" cy="5147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7888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0"/>
            <a:ext cx="9143999" cy="5155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제목 1"/>
          <p:cNvSpPr>
            <a:spLocks noGrp="1"/>
          </p:cNvSpPr>
          <p:nvPr>
            <p:ph type="ctrTitle"/>
          </p:nvPr>
        </p:nvSpPr>
        <p:spPr>
          <a:xfrm>
            <a:off x="685800" y="1"/>
            <a:ext cx="7772400" cy="5143500"/>
          </a:xfrm>
        </p:spPr>
        <p:txBody>
          <a:bodyPr>
            <a:normAutofit/>
          </a:bodyPr>
          <a:lstStyle/>
          <a:p>
            <a:r>
              <a:rPr lang="en-US" altLang="ko-KR" dirty="0" smtClean="0">
                <a:ln w="18415" cmpd="sng">
                  <a:solidFill>
                    <a:srgbClr val="FFFFFF"/>
                  </a:solidFill>
                  <a:prstDash val="solid"/>
                </a:ln>
                <a:solidFill>
                  <a:srgbClr val="FFFFFF"/>
                </a:solidFill>
                <a:effectLst>
                  <a:glow rad="228600">
                    <a:schemeClr val="accent5">
                      <a:satMod val="175000"/>
                      <a:alpha val="40000"/>
                    </a:schemeClr>
                  </a:glow>
                  <a:outerShdw blurRad="63500" dir="3600000" algn="tl" rotWithShape="0">
                    <a:srgbClr val="000000">
                      <a:alpha val="70000"/>
                    </a:srgbClr>
                  </a:outerShdw>
                </a:effectLst>
              </a:rPr>
              <a:t>Studies have shown that our brains are in their prime between the ages of </a:t>
            </a:r>
            <a:br>
              <a:rPr lang="en-US" altLang="ko-KR" dirty="0" smtClean="0">
                <a:ln w="18415" cmpd="sng">
                  <a:solidFill>
                    <a:srgbClr val="FFFFFF"/>
                  </a:solidFill>
                  <a:prstDash val="solid"/>
                </a:ln>
                <a:solidFill>
                  <a:srgbClr val="FFFFFF"/>
                </a:solidFill>
                <a:effectLst>
                  <a:glow rad="228600">
                    <a:schemeClr val="accent5">
                      <a:satMod val="175000"/>
                      <a:alpha val="40000"/>
                    </a:schemeClr>
                  </a:glow>
                  <a:outerShdw blurRad="63500" dir="3600000" algn="tl" rotWithShape="0">
                    <a:srgbClr val="000000">
                      <a:alpha val="70000"/>
                    </a:srgbClr>
                  </a:outerShdw>
                </a:effectLst>
              </a:rPr>
            </a:br>
            <a:r>
              <a:rPr lang="en-US" altLang="ko-KR" dirty="0" smtClean="0">
                <a:ln w="18415" cmpd="sng">
                  <a:solidFill>
                    <a:srgbClr val="FFFFFF"/>
                  </a:solidFill>
                  <a:prstDash val="solid"/>
                </a:ln>
                <a:solidFill>
                  <a:srgbClr val="FFFFFF"/>
                </a:solidFill>
                <a:effectLst>
                  <a:glow rad="228600">
                    <a:schemeClr val="accent5">
                      <a:satMod val="175000"/>
                      <a:alpha val="40000"/>
                    </a:schemeClr>
                  </a:glow>
                  <a:outerShdw blurRad="63500" dir="3600000" algn="tl" rotWithShape="0">
                    <a:srgbClr val="000000">
                      <a:alpha val="70000"/>
                    </a:srgbClr>
                  </a:outerShdw>
                </a:effectLst>
              </a:rPr>
              <a:t>40 and 60.</a:t>
            </a:r>
            <a:endParaRPr lang="ko-KR" altLang="en-US" dirty="0">
              <a:ln w="18415" cmpd="sng">
                <a:solidFill>
                  <a:srgbClr val="FFFFFF"/>
                </a:solidFill>
                <a:prstDash val="solid"/>
              </a:ln>
              <a:solidFill>
                <a:srgbClr val="FFFFFF"/>
              </a:solidFill>
              <a:effectLst>
                <a:glow rad="228600">
                  <a:schemeClr val="accent5">
                    <a:satMod val="175000"/>
                    <a:alpha val="40000"/>
                  </a:scheme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9583004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descr="Image result for infomercial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51249" y="12929"/>
            <a:ext cx="6840760" cy="5130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3325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
            <a:ext cx="9144000" cy="5165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제목 1"/>
          <p:cNvSpPr>
            <a:spLocks noGrp="1"/>
          </p:cNvSpPr>
          <p:nvPr>
            <p:ph type="ctrTitle"/>
          </p:nvPr>
        </p:nvSpPr>
        <p:spPr>
          <a:xfrm>
            <a:off x="685800" y="1"/>
            <a:ext cx="7772400" cy="5143500"/>
          </a:xfrm>
        </p:spPr>
        <p:txBody>
          <a:bodyPr>
            <a:normAutofit/>
          </a:bodyPr>
          <a:lstStyle/>
          <a:p>
            <a:r>
              <a:rPr lang="en-US" altLang="ko-KR" dirty="0" smtClean="0">
                <a:ln w="18415" cmpd="sng">
                  <a:solidFill>
                    <a:srgbClr val="FFFFFF"/>
                  </a:solidFill>
                  <a:prstDash val="solid"/>
                </a:ln>
                <a:solidFill>
                  <a:srgbClr val="FFFFFF"/>
                </a:solidFill>
                <a:effectLst>
                  <a:glow rad="228600">
                    <a:schemeClr val="accent5">
                      <a:satMod val="175000"/>
                      <a:alpha val="40000"/>
                    </a:schemeClr>
                  </a:glow>
                  <a:outerShdw blurRad="63500" dir="3600000" algn="tl" rotWithShape="0">
                    <a:srgbClr val="000000">
                      <a:alpha val="70000"/>
                    </a:srgbClr>
                  </a:outerShdw>
                </a:effectLst>
              </a:rPr>
              <a:t>As a mature adult, you may not remember all the information you learned in school, but you’re in a better place to use what you have remembered.</a:t>
            </a:r>
            <a:endParaRPr lang="ko-KR" altLang="en-US" dirty="0">
              <a:ln w="18415" cmpd="sng">
                <a:solidFill>
                  <a:srgbClr val="FFFFFF"/>
                </a:solidFill>
                <a:prstDash val="solid"/>
              </a:ln>
              <a:solidFill>
                <a:srgbClr val="FFFFFF"/>
              </a:solidFill>
              <a:effectLst>
                <a:glow rad="228600">
                  <a:schemeClr val="accent5">
                    <a:satMod val="175000"/>
                    <a:alpha val="40000"/>
                  </a:scheme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9583004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275</TotalTime>
  <Words>879</Words>
  <Application>Microsoft Office PowerPoint</Application>
  <PresentationFormat>화면 슬라이드 쇼(16:9)</PresentationFormat>
  <Paragraphs>123</Paragraphs>
  <Slides>50</Slides>
  <Notes>0</Notes>
  <HiddenSlides>0</HiddenSlides>
  <MMClips>0</MMClips>
  <ScaleCrop>false</ScaleCrop>
  <HeadingPairs>
    <vt:vector size="4" baseType="variant">
      <vt:variant>
        <vt:lpstr>테마</vt:lpstr>
      </vt:variant>
      <vt:variant>
        <vt:i4>1</vt:i4>
      </vt:variant>
      <vt:variant>
        <vt:lpstr>슬라이드 제목</vt:lpstr>
      </vt:variant>
      <vt:variant>
        <vt:i4>50</vt:i4>
      </vt:variant>
    </vt:vector>
  </HeadingPairs>
  <TitlesOfParts>
    <vt:vector size="51" baseType="lpstr">
      <vt:lpstr>Office 테마</vt:lpstr>
      <vt:lpstr>PowerPoint 프레젠테이션</vt:lpstr>
      <vt:lpstr>Brain Exercise </vt:lpstr>
      <vt:lpstr>Is your brain getting enough exercise?  </vt:lpstr>
      <vt:lpstr>PowerPoint 프레젠테이션</vt:lpstr>
      <vt:lpstr>You may think you have difficulty to remember things because of dying brain cells, but the more likely reason is a simple lack of use.</vt:lpstr>
      <vt:lpstr>PowerPoint 프레젠테이션</vt:lpstr>
      <vt:lpstr>Studies have shown that our brains are in their prime between the ages of  40 and 60.</vt:lpstr>
      <vt:lpstr>PowerPoint 프레젠테이션</vt:lpstr>
      <vt:lpstr>As a mature adult, you may not remember all the information you learned in school, but you’re in a better place to use what you have remembered.</vt:lpstr>
      <vt:lpstr>PowerPoint 프레젠테이션</vt:lpstr>
      <vt:lpstr>So why do some older people forget so many things?</vt:lpstr>
      <vt:lpstr>PowerPoint 프레젠테이션</vt:lpstr>
      <vt:lpstr>Like a muscle, the brain must be kept in shape.</vt:lpstr>
      <vt:lpstr>PowerPoint 프레젠테이션</vt:lpstr>
      <vt:lpstr>Stuck in a daily routine, it can become lazy and weak.</vt:lpstr>
      <vt:lpstr>PowerPoint 프레젠테이션</vt:lpstr>
      <vt:lpstr>You can easily do this by stretching it with puzzles.  </vt:lpstr>
      <vt:lpstr>Questions </vt:lpstr>
      <vt:lpstr>Why do you have a difficult time remembering things?  </vt:lpstr>
      <vt:lpstr>When is our brain in it’s prime? </vt:lpstr>
      <vt:lpstr>Why do some people forget so many things? </vt:lpstr>
      <vt:lpstr>How can you stretch your brain?  </vt:lpstr>
      <vt:lpstr>Brain Exercise </vt:lpstr>
      <vt:lpstr>Brain Exercise </vt:lpstr>
      <vt:lpstr>PowerPoint 프레젠테이션</vt:lpstr>
      <vt:lpstr>PowerPoint 프레젠테이션</vt:lpstr>
      <vt:lpstr>Riddles </vt:lpstr>
      <vt:lpstr>Riddle </vt:lpstr>
      <vt:lpstr>Riddle </vt:lpstr>
      <vt:lpstr>Riddle </vt:lpstr>
      <vt:lpstr>Riddle </vt:lpstr>
      <vt:lpstr>Riddle </vt:lpstr>
      <vt:lpstr>Riddle </vt:lpstr>
      <vt:lpstr>Riddle </vt:lpstr>
      <vt:lpstr>Riddle </vt:lpstr>
      <vt:lpstr>Riddle </vt:lpstr>
      <vt:lpstr>Riddle </vt:lpstr>
      <vt:lpstr>PowerPoint 프레젠테이션</vt:lpstr>
      <vt:lpstr>Parallel thinking </vt:lpstr>
      <vt:lpstr>Yes, No, Irrelevant  </vt:lpstr>
      <vt:lpstr>Gloves</vt:lpstr>
      <vt:lpstr>Jane </vt:lpstr>
      <vt:lpstr>Ancient Invention </vt:lpstr>
      <vt:lpstr>Soccer Scores </vt:lpstr>
      <vt:lpstr>The surgeon </vt:lpstr>
      <vt:lpstr>The trains </vt:lpstr>
      <vt:lpstr>The small Umbrella </vt:lpstr>
      <vt:lpstr>Gloves</vt:lpstr>
      <vt:lpstr>The 10th Floor</vt:lpstr>
      <vt:lpstr>An Unopened Backpack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Brain Exercise</dc:title>
  <dc:creator>user</dc:creator>
  <cp:lastModifiedBy>user</cp:lastModifiedBy>
  <cp:revision>19</cp:revision>
  <dcterms:created xsi:type="dcterms:W3CDTF">2018-05-16T01:50:29Z</dcterms:created>
  <dcterms:modified xsi:type="dcterms:W3CDTF">2018-05-28T00:57:53Z</dcterms:modified>
</cp:coreProperties>
</file>