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6" r:id="rId17"/>
    <p:sldId id="277" r:id="rId18"/>
    <p:sldId id="275" r:id="rId19"/>
    <p:sldId id="278" r:id="rId20"/>
    <p:sldId id="279" r:id="rId21"/>
    <p:sldId id="286" r:id="rId22"/>
    <p:sldId id="280" r:id="rId23"/>
    <p:sldId id="287" r:id="rId24"/>
    <p:sldId id="288" r:id="rId25"/>
    <p:sldId id="281" r:id="rId26"/>
    <p:sldId id="289" r:id="rId27"/>
    <p:sldId id="290" r:id="rId28"/>
    <p:sldId id="282" r:id="rId29"/>
    <p:sldId id="291" r:id="rId30"/>
    <p:sldId id="283" r:id="rId31"/>
    <p:sldId id="292" r:id="rId32"/>
    <p:sldId id="293" r:id="rId33"/>
    <p:sldId id="284" r:id="rId34"/>
    <p:sldId id="294" r:id="rId35"/>
    <p:sldId id="285" r:id="rId36"/>
    <p:sldId id="295" r:id="rId37"/>
    <p:sldId id="296" r:id="rId38"/>
    <p:sldId id="257" r:id="rId39"/>
    <p:sldId id="259" r:id="rId40"/>
    <p:sldId id="297" r:id="rId41"/>
    <p:sldId id="301" r:id="rId42"/>
    <p:sldId id="317" r:id="rId43"/>
    <p:sldId id="303" r:id="rId44"/>
    <p:sldId id="315" r:id="rId45"/>
    <p:sldId id="302" r:id="rId46"/>
    <p:sldId id="304" r:id="rId47"/>
    <p:sldId id="316" r:id="rId48"/>
    <p:sldId id="306" r:id="rId49"/>
    <p:sldId id="312" r:id="rId50"/>
    <p:sldId id="311" r:id="rId51"/>
    <p:sldId id="307" r:id="rId52"/>
    <p:sldId id="305" r:id="rId53"/>
    <p:sldId id="309" r:id="rId54"/>
    <p:sldId id="310" r:id="rId55"/>
    <p:sldId id="308" r:id="rId56"/>
    <p:sldId id="313" r:id="rId57"/>
    <p:sldId id="314" r:id="rId58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-59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E9011-02DF-4F6B-8BBC-D0AA86B523F9}" type="datetimeFigureOut">
              <a:rPr lang="ko-KR" altLang="en-US" smtClean="0"/>
              <a:t>2018-06-08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A6FB0-C86E-481E-9020-094F14BED43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7891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A6FB0-C86E-481E-9020-094F14BED435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5771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B47F-EDCE-4507-8863-9D3E0F57223C}" type="datetimeFigureOut">
              <a:rPr lang="ko-KR" altLang="en-US" smtClean="0"/>
              <a:t>2018-06-08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FDB8-3432-486D-89C5-E856C75C46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0649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B47F-EDCE-4507-8863-9D3E0F57223C}" type="datetimeFigureOut">
              <a:rPr lang="ko-KR" altLang="en-US" smtClean="0"/>
              <a:t>2018-06-08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FDB8-3432-486D-89C5-E856C75C46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7460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B47F-EDCE-4507-8863-9D3E0F57223C}" type="datetimeFigureOut">
              <a:rPr lang="ko-KR" altLang="en-US" smtClean="0"/>
              <a:t>2018-06-08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FDB8-3432-486D-89C5-E856C75C46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3676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B47F-EDCE-4507-8863-9D3E0F57223C}" type="datetimeFigureOut">
              <a:rPr lang="ko-KR" altLang="en-US" smtClean="0"/>
              <a:t>2018-06-08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FDB8-3432-486D-89C5-E856C75C46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5540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B47F-EDCE-4507-8863-9D3E0F57223C}" type="datetimeFigureOut">
              <a:rPr lang="ko-KR" altLang="en-US" smtClean="0"/>
              <a:t>2018-06-08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FDB8-3432-486D-89C5-E856C75C46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836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B47F-EDCE-4507-8863-9D3E0F57223C}" type="datetimeFigureOut">
              <a:rPr lang="ko-KR" altLang="en-US" smtClean="0"/>
              <a:t>2018-06-08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FDB8-3432-486D-89C5-E856C75C46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128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B47F-EDCE-4507-8863-9D3E0F57223C}" type="datetimeFigureOut">
              <a:rPr lang="ko-KR" altLang="en-US" smtClean="0"/>
              <a:t>2018-06-08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FDB8-3432-486D-89C5-E856C75C46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3418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B47F-EDCE-4507-8863-9D3E0F57223C}" type="datetimeFigureOut">
              <a:rPr lang="ko-KR" altLang="en-US" smtClean="0"/>
              <a:t>2018-06-08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FDB8-3432-486D-89C5-E856C75C46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1460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B47F-EDCE-4507-8863-9D3E0F57223C}" type="datetimeFigureOut">
              <a:rPr lang="ko-KR" altLang="en-US" smtClean="0"/>
              <a:t>2018-06-08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FDB8-3432-486D-89C5-E856C75C46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6570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B47F-EDCE-4507-8863-9D3E0F57223C}" type="datetimeFigureOut">
              <a:rPr lang="ko-KR" altLang="en-US" smtClean="0"/>
              <a:t>2018-06-08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FDB8-3432-486D-89C5-E856C75C46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6700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B47F-EDCE-4507-8863-9D3E0F57223C}" type="datetimeFigureOut">
              <a:rPr lang="ko-KR" altLang="en-US" smtClean="0"/>
              <a:t>2018-06-08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FDB8-3432-486D-89C5-E856C75C46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8579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EB47F-EDCE-4507-8863-9D3E0F57223C}" type="datetimeFigureOut">
              <a:rPr lang="ko-KR" altLang="en-US" smtClean="0"/>
              <a:t>2018-06-08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5FDB8-3432-486D-89C5-E856C75C46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10779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4.xml"/><Relationship Id="rId3" Type="http://schemas.openxmlformats.org/officeDocument/2006/relationships/slide" Target="slide44.xml"/><Relationship Id="rId7" Type="http://schemas.openxmlformats.org/officeDocument/2006/relationships/slide" Target="slide48.xml"/><Relationship Id="rId12" Type="http://schemas.openxmlformats.org/officeDocument/2006/relationships/slide" Target="slide53.xml"/><Relationship Id="rId2" Type="http://schemas.openxmlformats.org/officeDocument/2006/relationships/slide" Target="slide43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7.xml"/><Relationship Id="rId11" Type="http://schemas.openxmlformats.org/officeDocument/2006/relationships/slide" Target="slide52.xml"/><Relationship Id="rId5" Type="http://schemas.openxmlformats.org/officeDocument/2006/relationships/slide" Target="slide46.xml"/><Relationship Id="rId15" Type="http://schemas.openxmlformats.org/officeDocument/2006/relationships/slide" Target="slide56.xml"/><Relationship Id="rId10" Type="http://schemas.openxmlformats.org/officeDocument/2006/relationships/slide" Target="slide51.xml"/><Relationship Id="rId4" Type="http://schemas.openxmlformats.org/officeDocument/2006/relationships/slide" Target="slide45.xml"/><Relationship Id="rId9" Type="http://schemas.openxmlformats.org/officeDocument/2006/relationships/slide" Target="slide50.xml"/><Relationship Id="rId14" Type="http://schemas.openxmlformats.org/officeDocument/2006/relationships/slide" Target="slide5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Evolution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And Woodpeckers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362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851670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Research has shown that the impact of a woodpecker’s brain against its skull </a:t>
            </a:r>
            <a:r>
              <a:rPr lang="en-US" altLang="ko-KR" b="1" dirty="0"/>
              <a:t>is spread</a:t>
            </a:r>
            <a:r>
              <a:rPr lang="en-US" altLang="ko-KR" dirty="0"/>
              <a:t> over a relativity large surface area.</a:t>
            </a:r>
            <a:endParaRPr lang="ko-KR" altLang="en-US" dirty="0"/>
          </a:p>
        </p:txBody>
      </p:sp>
      <p:pic>
        <p:nvPicPr>
          <p:cNvPr id="16395" name="Picture 11" descr="Image result for woodpecker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476" y="1"/>
            <a:ext cx="3579524" cy="514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28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95936" y="2067694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This makes the vulnerability of a woodpecker’s brain to injury very slight compared to </a:t>
            </a:r>
            <a:r>
              <a:rPr lang="en-US" altLang="ko-KR" b="1" dirty="0"/>
              <a:t>those</a:t>
            </a:r>
            <a:r>
              <a:rPr lang="en-US" altLang="ko-KR" dirty="0"/>
              <a:t> of a human brain.</a:t>
            </a:r>
            <a:endParaRPr lang="ko-KR" altLang="en-US" dirty="0"/>
          </a:p>
        </p:txBody>
      </p:sp>
      <p:pic>
        <p:nvPicPr>
          <p:cNvPr id="15362" name="Picture 2" descr="Image result for concussion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4" y="1398588"/>
            <a:ext cx="4119618" cy="232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42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851670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Furthermore, a woodpecker’s brain fits tightly inside it’s skull.</a:t>
            </a:r>
            <a:endParaRPr lang="ko-KR" altLang="en-US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333333"/>
              </a:clrFrom>
              <a:clrTo>
                <a:srgbClr val="3333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0152" y="771550"/>
            <a:ext cx="2879858" cy="3899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42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Image result for woodpecker brain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2736" y="-20538"/>
            <a:ext cx="771525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018" y="692"/>
            <a:ext cx="5477982" cy="512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67944" y="1851670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This allows for hardly any movement, and there is </a:t>
            </a:r>
            <a:r>
              <a:rPr lang="en-US" altLang="ko-KR" b="1" dirty="0"/>
              <a:t>little</a:t>
            </a:r>
            <a:r>
              <a:rPr lang="en-US" altLang="ko-KR" dirty="0"/>
              <a:t> risk of injury.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3042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851670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A woodpecker’s brain is also protected by the concentration of each impact on the areas of the skull that </a:t>
            </a:r>
            <a:r>
              <a:rPr lang="en-US" altLang="ko-KR" b="1" dirty="0"/>
              <a:t>are</a:t>
            </a:r>
            <a:r>
              <a:rPr lang="en-US" altLang="ko-KR" dirty="0"/>
              <a:t> the thickest.</a:t>
            </a:r>
            <a:endParaRPr lang="ko-KR" altLang="en-US" dirty="0"/>
          </a:p>
        </p:txBody>
      </p:sp>
      <p:pic>
        <p:nvPicPr>
          <p:cNvPr id="12292" name="Picture 4" descr="Image result for woodpecker impa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849" y="753619"/>
            <a:ext cx="3865151" cy="388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89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93096" y="1851670"/>
            <a:ext cx="5050904" cy="857250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altLang="ko-KR" dirty="0"/>
              <a:t>Consequently, much of the force that the woodpecker experiences is absorbed by </a:t>
            </a:r>
            <a:r>
              <a:rPr lang="en-US" altLang="ko-KR" b="1" dirty="0"/>
              <a:t>its</a:t>
            </a:r>
            <a:r>
              <a:rPr lang="en-US" altLang="ko-KR" dirty="0"/>
              <a:t> thick neck muscles rather than its brain.  </a:t>
            </a:r>
            <a:endParaRPr lang="ko-KR" alt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1158331"/>
            <a:ext cx="4572000" cy="3985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989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2" descr="Image result for woodpecker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88" y="843558"/>
            <a:ext cx="3816424" cy="388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03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Did you understand?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3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7410" name="Picture 2" descr="Image result for head banging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12104"/>
            <a:ext cx="685635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21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check: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Evolution can explain many strange features in animals</a:t>
            </a:r>
            <a:endParaRPr lang="ko-KR" altLang="en-US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144" y="1347614"/>
            <a:ext cx="4753855" cy="381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leaf insec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12360" y="1369168"/>
            <a:ext cx="1231744" cy="84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barn owl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31429"/>
            <a:ext cx="4372397" cy="272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stick insec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51870"/>
            <a:ext cx="1705372" cy="170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armadillo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859782"/>
            <a:ext cx="2981523" cy="191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1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851920" y="1635646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Woodpeckers</a:t>
            </a:r>
            <a:r>
              <a:rPr lang="ko-KR" altLang="en-US" dirty="0"/>
              <a:t> </a:t>
            </a:r>
            <a:r>
              <a:rPr lang="en-US" altLang="ko-KR" dirty="0">
                <a:solidFill>
                  <a:srgbClr val="FFC000"/>
                </a:solidFill>
              </a:rPr>
              <a:t>spend their days</a:t>
            </a:r>
            <a:r>
              <a:rPr lang="en-US" altLang="ko-KR" dirty="0"/>
              <a:t> banging their heads against trees.  So why don’t they get headaches?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1779662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What they do with time.  </a:t>
            </a:r>
            <a:endParaRPr lang="ko-KR" alt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851920" y="1635646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Woodpeckers</a:t>
            </a:r>
            <a:r>
              <a:rPr lang="ko-KR" altLang="en-US" dirty="0"/>
              <a:t> </a:t>
            </a:r>
            <a:r>
              <a:rPr lang="en-US" altLang="ko-KR" dirty="0"/>
              <a:t>spend their days </a:t>
            </a:r>
            <a:r>
              <a:rPr lang="en-US" altLang="ko-KR" dirty="0">
                <a:solidFill>
                  <a:srgbClr val="FFC000"/>
                </a:solidFill>
              </a:rPr>
              <a:t>banging their heads </a:t>
            </a:r>
            <a:r>
              <a:rPr lang="en-US" altLang="ko-KR" dirty="0"/>
              <a:t>against trees.  So why don’t they get headaches?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1779662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h</a:t>
            </a:r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itting their heads</a:t>
            </a:r>
            <a:endParaRPr lang="ko-KR" alt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46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851670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Research has shown that the </a:t>
            </a:r>
            <a:r>
              <a:rPr lang="en-US" altLang="ko-KR" dirty="0">
                <a:solidFill>
                  <a:srgbClr val="FFC000"/>
                </a:solidFill>
              </a:rPr>
              <a:t>impact</a:t>
            </a:r>
            <a:r>
              <a:rPr lang="en-US" altLang="ko-KR" dirty="0"/>
              <a:t> of a woodpecker’s brain </a:t>
            </a:r>
            <a:r>
              <a:rPr lang="en-US" altLang="ko-KR" dirty="0">
                <a:solidFill>
                  <a:srgbClr val="FFC000"/>
                </a:solidFill>
              </a:rPr>
              <a:t>against its skull </a:t>
            </a:r>
            <a:r>
              <a:rPr lang="en-US" altLang="ko-KR" dirty="0"/>
              <a:t>is spread over a relativity large surface area.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80112" y="1779662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When it hits</a:t>
            </a:r>
            <a:r>
              <a:rPr lang="ko-KR" altLang="en-US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the skull</a:t>
            </a:r>
          </a:p>
        </p:txBody>
      </p:sp>
      <p:pic>
        <p:nvPicPr>
          <p:cNvPr id="1026" name="Picture 2" descr="Image result for skull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355726"/>
            <a:ext cx="153055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62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851670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Research has shown that the impact of a woodpecker’s brain against its skull is </a:t>
            </a:r>
            <a:r>
              <a:rPr lang="en-US" altLang="ko-KR" dirty="0">
                <a:solidFill>
                  <a:srgbClr val="FFC000"/>
                </a:solidFill>
              </a:rPr>
              <a:t>spread</a:t>
            </a:r>
            <a:r>
              <a:rPr lang="en-US" altLang="ko-KR" dirty="0"/>
              <a:t> over a relativity large surface area.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80112" y="1779662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Apply in an even layer.  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870" y="2512122"/>
            <a:ext cx="2510408" cy="190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7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851670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Research has shown that the impact of a woodpecker’s brain against its skull is spread over a </a:t>
            </a:r>
            <a:r>
              <a:rPr lang="en-US" altLang="ko-KR" dirty="0">
                <a:solidFill>
                  <a:srgbClr val="FFC000"/>
                </a:solidFill>
              </a:rPr>
              <a:t>relativity large surface area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96136" y="483518"/>
            <a:ext cx="30243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In relation to</a:t>
            </a:r>
            <a:b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(compared to similar ones)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2001865"/>
            <a:ext cx="4056784" cy="314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8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95936" y="2067694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This makes the </a:t>
            </a:r>
            <a:r>
              <a:rPr lang="en-US" altLang="ko-KR" dirty="0">
                <a:solidFill>
                  <a:srgbClr val="FFC000"/>
                </a:solidFill>
              </a:rPr>
              <a:t>vulnerability</a:t>
            </a:r>
            <a:r>
              <a:rPr lang="en-US" altLang="ko-KR" dirty="0"/>
              <a:t> of a woodpecker’s brain </a:t>
            </a:r>
            <a:r>
              <a:rPr lang="en-US" altLang="ko-KR" dirty="0">
                <a:solidFill>
                  <a:srgbClr val="FFC000"/>
                </a:solidFill>
              </a:rPr>
              <a:t>to injury </a:t>
            </a:r>
            <a:r>
              <a:rPr lang="en-US" altLang="ko-KR" dirty="0"/>
              <a:t>very slight compared to </a:t>
            </a:r>
            <a:r>
              <a:rPr lang="en-US" altLang="ko-KR" b="1" dirty="0"/>
              <a:t>those</a:t>
            </a:r>
            <a:r>
              <a:rPr lang="en-US" altLang="ko-KR" dirty="0"/>
              <a:t> of a human brain.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125644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How easily harmed. </a:t>
            </a:r>
            <a:endParaRPr lang="ko-KR" alt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71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95936" y="2067694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This makes the vulnerability of a woodpecker’s brain to injury </a:t>
            </a:r>
            <a:r>
              <a:rPr lang="en-US" altLang="ko-KR" dirty="0">
                <a:solidFill>
                  <a:srgbClr val="FFC000"/>
                </a:solidFill>
              </a:rPr>
              <a:t>very slight </a:t>
            </a:r>
            <a:r>
              <a:rPr lang="en-US" altLang="ko-KR" dirty="0"/>
              <a:t>compared to </a:t>
            </a:r>
            <a:r>
              <a:rPr lang="en-US" altLang="ko-KR" b="1" dirty="0"/>
              <a:t>those</a:t>
            </a:r>
            <a:r>
              <a:rPr lang="en-US" altLang="ko-KR" dirty="0"/>
              <a:t> of a human brain.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1779662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Just a little </a:t>
            </a:r>
            <a:endParaRPr lang="ko-KR" alt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5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95936" y="2067694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This makes the vulnerability of a </a:t>
            </a:r>
            <a:r>
              <a:rPr lang="en-US" altLang="ko-KR" dirty="0">
                <a:solidFill>
                  <a:srgbClr val="FFC000"/>
                </a:solidFill>
              </a:rPr>
              <a:t>woodpecker’s brain </a:t>
            </a:r>
            <a:r>
              <a:rPr lang="en-US" altLang="ko-KR" dirty="0"/>
              <a:t>to injury very slight </a:t>
            </a:r>
            <a:r>
              <a:rPr lang="en-US" altLang="ko-KR" dirty="0">
                <a:solidFill>
                  <a:srgbClr val="FFC000"/>
                </a:solidFill>
              </a:rPr>
              <a:t>compared to </a:t>
            </a:r>
            <a:r>
              <a:rPr lang="en-US" altLang="ko-KR" b="1" dirty="0"/>
              <a:t>those</a:t>
            </a:r>
            <a:r>
              <a:rPr lang="en-US" altLang="ko-KR" dirty="0"/>
              <a:t> of a </a:t>
            </a:r>
            <a:r>
              <a:rPr lang="en-US" altLang="ko-KR" dirty="0">
                <a:solidFill>
                  <a:srgbClr val="FFC000"/>
                </a:solidFill>
              </a:rPr>
              <a:t>human brain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4098" name="Picture 2" descr="Image result for woodpecker vs huma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333333"/>
              </a:clrFrom>
              <a:clrTo>
                <a:srgbClr val="3333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635646"/>
            <a:ext cx="4235446" cy="238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9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851670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>
                <a:solidFill>
                  <a:srgbClr val="FFC000"/>
                </a:solidFill>
              </a:rPr>
              <a:t>Furthermore</a:t>
            </a:r>
            <a:r>
              <a:rPr lang="en-US" altLang="ko-KR" dirty="0"/>
              <a:t>, a woodpecker’s brain fits tightly inside it’s skull.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88024" y="536362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More information </a:t>
            </a:r>
            <a:endParaRPr lang="ko-KR" alt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55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851670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Furthermore, a woodpecker’s brain </a:t>
            </a:r>
            <a:r>
              <a:rPr lang="en-US" altLang="ko-KR" dirty="0">
                <a:solidFill>
                  <a:srgbClr val="FFC000"/>
                </a:solidFill>
              </a:rPr>
              <a:t>fits tightly </a:t>
            </a:r>
            <a:r>
              <a:rPr lang="en-US" altLang="ko-KR" dirty="0"/>
              <a:t>inside it’s skull.</a:t>
            </a:r>
            <a:endParaRPr lang="ko-KR" altLang="en-US" dirty="0"/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19664" y="319164"/>
            <a:ext cx="4824336" cy="48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44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Why does the giraffe have a long neck? </a:t>
            </a:r>
            <a:endParaRPr lang="ko-KR" altLang="en-US" dirty="0"/>
          </a:p>
        </p:txBody>
      </p:sp>
      <p:pic>
        <p:nvPicPr>
          <p:cNvPr id="3074" name="Picture 2" descr="Image result for giraf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35646"/>
            <a:ext cx="5540629" cy="324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giraffe ea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102" y="1275606"/>
            <a:ext cx="5963816" cy="372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34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018" y="692"/>
            <a:ext cx="5477982" cy="512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67944" y="1851670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This </a:t>
            </a:r>
            <a:r>
              <a:rPr lang="en-US" altLang="ko-KR" dirty="0">
                <a:solidFill>
                  <a:srgbClr val="FFC000"/>
                </a:solidFill>
              </a:rPr>
              <a:t>allows for </a:t>
            </a:r>
            <a:r>
              <a:rPr lang="en-US" altLang="ko-KR" dirty="0"/>
              <a:t>hardly any movement, and there is </a:t>
            </a:r>
            <a:r>
              <a:rPr lang="en-US" altLang="ko-KR" b="1" dirty="0"/>
              <a:t>little</a:t>
            </a:r>
            <a:r>
              <a:rPr lang="en-US" altLang="ko-KR" dirty="0"/>
              <a:t> risk of injury.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915566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Result </a:t>
            </a:r>
            <a:endParaRPr lang="ko-KR" alt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92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018" y="692"/>
            <a:ext cx="5477982" cy="512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67944" y="1851670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This allows for </a:t>
            </a:r>
            <a:r>
              <a:rPr lang="en-US" altLang="ko-KR" dirty="0">
                <a:solidFill>
                  <a:srgbClr val="FFC000"/>
                </a:solidFill>
              </a:rPr>
              <a:t>hardly any movement</a:t>
            </a:r>
            <a:r>
              <a:rPr lang="en-US" altLang="ko-KR" dirty="0"/>
              <a:t>, and there is </a:t>
            </a:r>
            <a:r>
              <a:rPr lang="en-US" altLang="ko-KR" b="1" dirty="0"/>
              <a:t>little</a:t>
            </a:r>
            <a:r>
              <a:rPr lang="en-US" altLang="ko-KR" dirty="0"/>
              <a:t> risk of injury.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7666" y="1707654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doesn’t move</a:t>
            </a:r>
            <a:endParaRPr lang="ko-KR" alt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5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018" y="692"/>
            <a:ext cx="5477982" cy="512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67944" y="1851670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This allows for hardly any movement, and there is </a:t>
            </a:r>
            <a:r>
              <a:rPr lang="en-US" altLang="ko-KR" b="1" dirty="0">
                <a:solidFill>
                  <a:srgbClr val="FFC000"/>
                </a:solidFill>
              </a:rPr>
              <a:t>little</a:t>
            </a:r>
            <a:r>
              <a:rPr lang="en-US" altLang="ko-KR" dirty="0">
                <a:solidFill>
                  <a:srgbClr val="FFC000"/>
                </a:solidFill>
              </a:rPr>
              <a:t> risk of injury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3579862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Probably wont be harmed. </a:t>
            </a:r>
            <a:endParaRPr lang="ko-KR" alt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1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851670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A woodpecker’s brain is also protected by the </a:t>
            </a:r>
            <a:r>
              <a:rPr lang="en-US" altLang="ko-KR" dirty="0">
                <a:solidFill>
                  <a:srgbClr val="FFC000"/>
                </a:solidFill>
              </a:rPr>
              <a:t>concentration of each impact </a:t>
            </a:r>
            <a:r>
              <a:rPr lang="en-US" altLang="ko-KR" dirty="0"/>
              <a:t>on the areas of the skull that </a:t>
            </a:r>
            <a:r>
              <a:rPr lang="en-US" altLang="ko-KR" b="1" dirty="0"/>
              <a:t>are</a:t>
            </a:r>
            <a:r>
              <a:rPr lang="en-US" altLang="ko-KR" dirty="0"/>
              <a:t> the thickest.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80112" y="1995686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More in this area</a:t>
            </a:r>
          </a:p>
        </p:txBody>
      </p:sp>
    </p:spTree>
    <p:extLst>
      <p:ext uri="{BB962C8B-B14F-4D97-AF65-F5344CB8AC3E}">
        <p14:creationId xmlns:p14="http://schemas.microsoft.com/office/powerpoint/2010/main" val="205309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851670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A woodpecker’s brain is also protected by the concentration of each impact on the </a:t>
            </a:r>
            <a:r>
              <a:rPr lang="en-US" altLang="ko-KR" dirty="0">
                <a:solidFill>
                  <a:srgbClr val="FFC000"/>
                </a:solidFill>
              </a:rPr>
              <a:t>areas of the skull </a:t>
            </a:r>
            <a:r>
              <a:rPr lang="en-US" altLang="ko-KR" dirty="0"/>
              <a:t>that </a:t>
            </a:r>
            <a:r>
              <a:rPr lang="en-US" altLang="ko-KR" b="1" dirty="0"/>
              <a:t>are</a:t>
            </a:r>
            <a:r>
              <a:rPr lang="en-US" altLang="ko-KR" dirty="0"/>
              <a:t> the </a:t>
            </a:r>
            <a:r>
              <a:rPr lang="en-US" altLang="ko-KR" dirty="0">
                <a:solidFill>
                  <a:srgbClr val="FFC000"/>
                </a:solidFill>
              </a:rPr>
              <a:t>thickest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08104" y="3291830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Stronger part</a:t>
            </a:r>
            <a:endParaRPr lang="ko-KR" alt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6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93096" y="1851670"/>
            <a:ext cx="5050904" cy="857250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altLang="ko-KR" dirty="0">
                <a:solidFill>
                  <a:srgbClr val="FFC000"/>
                </a:solidFill>
              </a:rPr>
              <a:t>Consequently</a:t>
            </a:r>
            <a:r>
              <a:rPr lang="en-US" altLang="ko-KR" dirty="0"/>
              <a:t>, much of the force that the woodpecker experiences is absorbed by </a:t>
            </a:r>
            <a:r>
              <a:rPr lang="en-US" altLang="ko-KR" b="1" dirty="0"/>
              <a:t>its</a:t>
            </a:r>
            <a:r>
              <a:rPr lang="en-US" altLang="ko-KR" dirty="0"/>
              <a:t> thick neck muscles rather than its brain.  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419622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Result </a:t>
            </a:r>
            <a:endParaRPr lang="ko-KR" alt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0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93096" y="1851670"/>
            <a:ext cx="5050904" cy="857250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altLang="ko-KR" dirty="0"/>
              <a:t>Consequently, much of the </a:t>
            </a:r>
            <a:r>
              <a:rPr lang="en-US" altLang="ko-KR" dirty="0">
                <a:solidFill>
                  <a:srgbClr val="FFC000"/>
                </a:solidFill>
              </a:rPr>
              <a:t>force</a:t>
            </a:r>
            <a:r>
              <a:rPr lang="en-US" altLang="ko-KR" dirty="0"/>
              <a:t> that the woodpecker </a:t>
            </a:r>
            <a:r>
              <a:rPr lang="en-US" altLang="ko-KR" dirty="0">
                <a:solidFill>
                  <a:srgbClr val="FFC000"/>
                </a:solidFill>
              </a:rPr>
              <a:t>experiences</a:t>
            </a:r>
            <a:r>
              <a:rPr lang="en-US" altLang="ko-KR" dirty="0"/>
              <a:t> is absorbed by </a:t>
            </a:r>
            <a:r>
              <a:rPr lang="en-US" altLang="ko-KR" b="1" dirty="0"/>
              <a:t>its</a:t>
            </a:r>
            <a:r>
              <a:rPr lang="en-US" altLang="ko-KR" dirty="0"/>
              <a:t> thick neck muscles rather than its brain.  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5607" y="928211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Pressure </a:t>
            </a:r>
            <a:endParaRPr lang="ko-KR" alt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2067694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Feels </a:t>
            </a:r>
            <a:endParaRPr lang="ko-KR" alt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15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93096" y="1851670"/>
            <a:ext cx="5050904" cy="857250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altLang="ko-KR" dirty="0"/>
              <a:t>Consequently, much of the force that the woodpecker experiences is </a:t>
            </a:r>
            <a:r>
              <a:rPr lang="en-US" altLang="ko-KR" dirty="0">
                <a:solidFill>
                  <a:srgbClr val="FFC000"/>
                </a:solidFill>
              </a:rPr>
              <a:t>absorbed by </a:t>
            </a:r>
            <a:r>
              <a:rPr lang="en-US" altLang="ko-KR" b="1" dirty="0"/>
              <a:t>its</a:t>
            </a:r>
            <a:r>
              <a:rPr lang="en-US" altLang="ko-KR" dirty="0"/>
              <a:t> </a:t>
            </a:r>
            <a:r>
              <a:rPr lang="en-US" altLang="ko-KR" dirty="0">
                <a:solidFill>
                  <a:srgbClr val="FFC000"/>
                </a:solidFill>
              </a:rPr>
              <a:t>thick neck muscles </a:t>
            </a:r>
            <a:r>
              <a:rPr lang="en-US" altLang="ko-KR" dirty="0"/>
              <a:t>rather than its brain.  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3075806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Taken in by the neck</a:t>
            </a:r>
            <a:endParaRPr lang="ko-KR" alt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146" name="Picture 2" descr="Image result for absor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75606"/>
            <a:ext cx="2381250" cy="15906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43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Headbangers</a:t>
            </a:r>
            <a:r>
              <a:rPr lang="en-US" altLang="ko-KR" dirty="0" smtClean="0"/>
              <a:t>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altLang="ko-KR" dirty="0" smtClean="0"/>
              <a:t>Woodpeckers</a:t>
            </a:r>
            <a:r>
              <a:rPr lang="ko-KR" altLang="en-US" dirty="0" smtClean="0"/>
              <a:t> </a:t>
            </a:r>
            <a:r>
              <a:rPr lang="en-US" altLang="ko-KR" dirty="0" smtClean="0"/>
              <a:t>spend their days banging their heads against trees.  So why don’t they get headaches?   Research has shown that the impact of a woodpecker’s brain against its skull </a:t>
            </a:r>
            <a:r>
              <a:rPr lang="en-US" altLang="ko-KR" b="1" dirty="0" smtClean="0">
                <a:solidFill>
                  <a:schemeClr val="tx2">
                    <a:lumMod val="75000"/>
                  </a:schemeClr>
                </a:solidFill>
              </a:rPr>
              <a:t>is spread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dirty="0" smtClean="0"/>
              <a:t>over a relativity large surface area.  This makes the vulnerability of a woodpecker’s brain to injury very slight compared to </a:t>
            </a:r>
            <a:r>
              <a:rPr lang="en-US" altLang="ko-KR" b="1" dirty="0" smtClean="0">
                <a:solidFill>
                  <a:schemeClr val="tx2">
                    <a:lumMod val="75000"/>
                  </a:schemeClr>
                </a:solidFill>
              </a:rPr>
              <a:t>those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dirty="0" smtClean="0"/>
              <a:t>of a human brain.  Furthermore, a woodpecker’s brain fits tightly inside it’s skull.  This allows for hardly any movement, and there is </a:t>
            </a:r>
            <a:r>
              <a:rPr lang="en-US" altLang="ko-KR" b="1" dirty="0" smtClean="0">
                <a:solidFill>
                  <a:schemeClr val="tx2">
                    <a:lumMod val="75000"/>
                  </a:schemeClr>
                </a:solidFill>
              </a:rPr>
              <a:t>little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dirty="0" smtClean="0"/>
              <a:t>risk of injury.  A woodpecker’s brain is also protected by the concentration of each impact on the areas of the skull that </a:t>
            </a:r>
            <a:r>
              <a:rPr lang="en-US" altLang="ko-KR" b="1" dirty="0" smtClean="0">
                <a:solidFill>
                  <a:schemeClr val="tx2">
                    <a:lumMod val="75000"/>
                  </a:schemeClr>
                </a:solidFill>
              </a:rPr>
              <a:t>are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dirty="0" smtClean="0"/>
              <a:t>the thickest.  Consequently, much of the force that the woodpecker experiences is absorbed by </a:t>
            </a:r>
            <a:r>
              <a:rPr lang="en-US" altLang="ko-KR" b="1" dirty="0" smtClean="0">
                <a:solidFill>
                  <a:schemeClr val="tx2">
                    <a:lumMod val="75000"/>
                  </a:schemeClr>
                </a:solidFill>
              </a:rPr>
              <a:t>its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dirty="0" smtClean="0"/>
              <a:t>thick neck muscles rather than its brain.  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6732240" y="2139702"/>
            <a:ext cx="792088" cy="3600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That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390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 descr="Related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3"/>
            <a:ext cx="9144000" cy="513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91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22" y="1344402"/>
            <a:ext cx="705678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Why is armadillo skin hard? </a:t>
            </a:r>
            <a:endParaRPr lang="ko-KR" altLang="en-US" dirty="0"/>
          </a:p>
        </p:txBody>
      </p:sp>
      <p:pic>
        <p:nvPicPr>
          <p:cNvPr id="2050" name="Picture 2" descr="Image result for armadillo b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03598"/>
            <a:ext cx="5905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25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Game: Evolutionary Advantage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4-6 players</a:t>
            </a:r>
          </a:p>
          <a:p>
            <a:endParaRPr lang="en-US" altLang="ko-KR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altLang="ko-KR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Split the cards among the players. </a:t>
            </a:r>
            <a:endParaRPr lang="ko-KR" alt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76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Game: Evolutionary Advantage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747863"/>
          </a:xfrm>
        </p:spPr>
        <p:txBody>
          <a:bodyPr>
            <a:normAutofit fontScale="77500" lnSpcReduction="20000"/>
          </a:bodyPr>
          <a:lstStyle/>
          <a:p>
            <a:r>
              <a:rPr lang="en-US" altLang="ko-KR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You</a:t>
            </a:r>
            <a:r>
              <a:rPr lang="ko-KR" alt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ko-KR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will be given an environment. </a:t>
            </a:r>
          </a:p>
          <a:p>
            <a:endParaRPr lang="en-US" altLang="ko-KR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altLang="ko-KR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Choose a character that you think has an advantage there. </a:t>
            </a:r>
          </a:p>
          <a:p>
            <a:endParaRPr lang="en-US" altLang="ko-KR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altLang="ko-KR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Explain why you think your card has an evolutionary advantage. </a:t>
            </a:r>
          </a:p>
          <a:p>
            <a:endParaRPr lang="en-US" altLang="ko-KR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altLang="ko-KR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Vote</a:t>
            </a:r>
          </a:p>
          <a:p>
            <a:pPr lvl="1"/>
            <a:r>
              <a:rPr lang="en-US" altLang="ko-KR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You can’t for your own.  (most votes gets a point.) </a:t>
            </a:r>
          </a:p>
          <a:p>
            <a:pPr lvl="1"/>
            <a:endParaRPr lang="en-US" altLang="ko-KR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38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타원 1">
            <a:hlinkClick r:id="rId2" action="ppaction://hlinksldjump"/>
          </p:cNvPr>
          <p:cNvSpPr/>
          <p:nvPr/>
        </p:nvSpPr>
        <p:spPr>
          <a:xfrm>
            <a:off x="601216" y="339502"/>
            <a:ext cx="936104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타원 2">
            <a:hlinkClick r:id="rId3" action="ppaction://hlinksldjump"/>
          </p:cNvPr>
          <p:cNvSpPr/>
          <p:nvPr/>
        </p:nvSpPr>
        <p:spPr>
          <a:xfrm>
            <a:off x="2257825" y="339502"/>
            <a:ext cx="936104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타원 3">
            <a:hlinkClick r:id="rId4" action="ppaction://hlinksldjump"/>
          </p:cNvPr>
          <p:cNvSpPr/>
          <p:nvPr/>
        </p:nvSpPr>
        <p:spPr>
          <a:xfrm>
            <a:off x="4067944" y="335527"/>
            <a:ext cx="936104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타원 4">
            <a:hlinkClick r:id="rId5" action="ppaction://hlinksldjump"/>
          </p:cNvPr>
          <p:cNvSpPr/>
          <p:nvPr/>
        </p:nvSpPr>
        <p:spPr>
          <a:xfrm>
            <a:off x="5868144" y="335527"/>
            <a:ext cx="936104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타원 5">
            <a:hlinkClick r:id="rId6" action="ppaction://hlinksldjump"/>
          </p:cNvPr>
          <p:cNvSpPr/>
          <p:nvPr/>
        </p:nvSpPr>
        <p:spPr>
          <a:xfrm>
            <a:off x="7658267" y="339502"/>
            <a:ext cx="936104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타원 6">
            <a:hlinkClick r:id="rId7" action="ppaction://hlinksldjump"/>
          </p:cNvPr>
          <p:cNvSpPr/>
          <p:nvPr/>
        </p:nvSpPr>
        <p:spPr>
          <a:xfrm>
            <a:off x="601394" y="1635646"/>
            <a:ext cx="936104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타원 7">
            <a:hlinkClick r:id="rId8" action="ppaction://hlinksldjump"/>
          </p:cNvPr>
          <p:cNvSpPr/>
          <p:nvPr/>
        </p:nvSpPr>
        <p:spPr>
          <a:xfrm>
            <a:off x="2226407" y="1635646"/>
            <a:ext cx="936104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타원 8">
            <a:hlinkClick r:id="rId9" action="ppaction://hlinksldjump"/>
          </p:cNvPr>
          <p:cNvSpPr/>
          <p:nvPr/>
        </p:nvSpPr>
        <p:spPr>
          <a:xfrm>
            <a:off x="4044225" y="1635646"/>
            <a:ext cx="936104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타원 9">
            <a:hlinkClick r:id="rId10" action="ppaction://hlinksldjump"/>
          </p:cNvPr>
          <p:cNvSpPr/>
          <p:nvPr/>
        </p:nvSpPr>
        <p:spPr>
          <a:xfrm>
            <a:off x="5868144" y="1635646"/>
            <a:ext cx="936104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타원 10">
            <a:hlinkClick r:id="rId11" action="ppaction://hlinksldjump"/>
          </p:cNvPr>
          <p:cNvSpPr/>
          <p:nvPr/>
        </p:nvSpPr>
        <p:spPr>
          <a:xfrm>
            <a:off x="7658267" y="1635646"/>
            <a:ext cx="936104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타원 11">
            <a:hlinkClick r:id="rId12" action="ppaction://hlinksldjump"/>
          </p:cNvPr>
          <p:cNvSpPr/>
          <p:nvPr/>
        </p:nvSpPr>
        <p:spPr>
          <a:xfrm>
            <a:off x="601216" y="2859782"/>
            <a:ext cx="936104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타원 12">
            <a:hlinkClick r:id="rId13" action="ppaction://hlinksldjump"/>
          </p:cNvPr>
          <p:cNvSpPr/>
          <p:nvPr/>
        </p:nvSpPr>
        <p:spPr>
          <a:xfrm>
            <a:off x="2257825" y="2859782"/>
            <a:ext cx="936104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타원 13">
            <a:hlinkClick r:id="rId14" action="ppaction://hlinksldjump"/>
          </p:cNvPr>
          <p:cNvSpPr/>
          <p:nvPr/>
        </p:nvSpPr>
        <p:spPr>
          <a:xfrm>
            <a:off x="4062131" y="2859782"/>
            <a:ext cx="936104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타원 14">
            <a:hlinkClick r:id="rId15" action="ppaction://hlinksldjump"/>
          </p:cNvPr>
          <p:cNvSpPr/>
          <p:nvPr/>
        </p:nvSpPr>
        <p:spPr>
          <a:xfrm>
            <a:off x="5868144" y="2859782"/>
            <a:ext cx="936104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타원 15">
            <a:hlinkClick r:id="rId16" action="ppaction://hlinksldjump"/>
          </p:cNvPr>
          <p:cNvSpPr/>
          <p:nvPr/>
        </p:nvSpPr>
        <p:spPr>
          <a:xfrm>
            <a:off x="7668344" y="2859782"/>
            <a:ext cx="936104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제목 1"/>
          <p:cNvSpPr txBox="1">
            <a:spLocks/>
          </p:cNvSpPr>
          <p:nvPr/>
        </p:nvSpPr>
        <p:spPr>
          <a:xfrm>
            <a:off x="601216" y="3939902"/>
            <a:ext cx="8229600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/>
              <a:t>Choose an environment.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989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8" name="Picture 2" descr="Image result for grassla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727"/>
            <a:ext cx="9144000" cy="521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타원 4">
            <a:hlinkClick r:id="rId3" action="ppaction://hlinksldjump"/>
          </p:cNvPr>
          <p:cNvSpPr/>
          <p:nvPr/>
        </p:nvSpPr>
        <p:spPr>
          <a:xfrm>
            <a:off x="7236296" y="4011910"/>
            <a:ext cx="1440160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return</a:t>
            </a:r>
            <a:endParaRPr lang="ko-KR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533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148" name="Picture 4" descr="Image result for oce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49"/>
            <a:ext cx="9144000" cy="51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타원 5">
            <a:hlinkClick r:id="rId4" action="ppaction://hlinksldjump"/>
          </p:cNvPr>
          <p:cNvSpPr/>
          <p:nvPr/>
        </p:nvSpPr>
        <p:spPr>
          <a:xfrm>
            <a:off x="7236296" y="4011910"/>
            <a:ext cx="1440160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return</a:t>
            </a:r>
            <a:endParaRPr lang="ko-KR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051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 descr="Image result for rain fo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타원 4">
            <a:hlinkClick r:id="rId3" action="ppaction://hlinksldjump"/>
          </p:cNvPr>
          <p:cNvSpPr/>
          <p:nvPr/>
        </p:nvSpPr>
        <p:spPr>
          <a:xfrm>
            <a:off x="7236296" y="4011910"/>
            <a:ext cx="1440160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return</a:t>
            </a:r>
            <a:endParaRPr lang="ko-KR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799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Image result for planet surf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012" cy="515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타원 4">
            <a:hlinkClick r:id="rId3" action="ppaction://hlinksldjump"/>
          </p:cNvPr>
          <p:cNvSpPr/>
          <p:nvPr/>
        </p:nvSpPr>
        <p:spPr>
          <a:xfrm>
            <a:off x="7236296" y="4011910"/>
            <a:ext cx="1440160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return</a:t>
            </a:r>
            <a:endParaRPr lang="ko-KR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245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0"/>
            <a:ext cx="9165704" cy="515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타원 5">
            <a:hlinkClick r:id="rId3" action="ppaction://hlinksldjump"/>
          </p:cNvPr>
          <p:cNvSpPr/>
          <p:nvPr/>
        </p:nvSpPr>
        <p:spPr>
          <a:xfrm>
            <a:off x="7236296" y="4011910"/>
            <a:ext cx="1440160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return</a:t>
            </a:r>
            <a:endParaRPr lang="ko-KR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008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122" name="Picture 2" descr="Image result for coral ree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119"/>
            <a:ext cx="9144000" cy="537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타원 4">
            <a:hlinkClick r:id="rId3" action="ppaction://hlinksldjump"/>
          </p:cNvPr>
          <p:cNvSpPr/>
          <p:nvPr/>
        </p:nvSpPr>
        <p:spPr>
          <a:xfrm>
            <a:off x="7236296" y="4011910"/>
            <a:ext cx="1440160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return</a:t>
            </a:r>
            <a:endParaRPr lang="ko-KR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301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3314" name="Picture 2" descr="Image result for swa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51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타원 4">
            <a:hlinkClick r:id="rId3" action="ppaction://hlinksldjump"/>
          </p:cNvPr>
          <p:cNvSpPr/>
          <p:nvPr/>
        </p:nvSpPr>
        <p:spPr>
          <a:xfrm>
            <a:off x="7236296" y="4011910"/>
            <a:ext cx="1440160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return</a:t>
            </a:r>
            <a:endParaRPr lang="ko-KR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753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Why do these insects look like plants?  </a:t>
            </a:r>
            <a:endParaRPr lang="ko-KR" altLang="en-US" dirty="0"/>
          </a:p>
        </p:txBody>
      </p:sp>
      <p:pic>
        <p:nvPicPr>
          <p:cNvPr id="4098" name="Picture 2" descr="Image result for stick insect vs leaf bu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965"/>
            <a:ext cx="3744416" cy="345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964"/>
            <a:ext cx="2592288" cy="3455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Image result for stick insec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90" y="1535419"/>
            <a:ext cx="5002578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712" y="1543397"/>
            <a:ext cx="443865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25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1266" name="Picture 2" descr="Image result for apocalypse landsca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554"/>
            <a:ext cx="9144000" cy="545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타원 4">
            <a:hlinkClick r:id="rId3" action="ppaction://hlinksldjump"/>
          </p:cNvPr>
          <p:cNvSpPr/>
          <p:nvPr/>
        </p:nvSpPr>
        <p:spPr>
          <a:xfrm>
            <a:off x="7236296" y="4011910"/>
            <a:ext cx="1440160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return</a:t>
            </a:r>
            <a:endParaRPr lang="ko-KR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074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218" name="Picture 2" descr="Image result for dese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1" y="-236562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타원 4">
            <a:hlinkClick r:id="rId3" action="ppaction://hlinksldjump"/>
          </p:cNvPr>
          <p:cNvSpPr/>
          <p:nvPr/>
        </p:nvSpPr>
        <p:spPr>
          <a:xfrm>
            <a:off x="7236296" y="4011910"/>
            <a:ext cx="1440160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return</a:t>
            </a:r>
            <a:endParaRPr lang="ko-KR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711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194" name="Picture 2" descr="Image result for mounta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6226"/>
            <a:ext cx="9144000" cy="542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타원 4">
            <a:hlinkClick r:id="rId3" action="ppaction://hlinksldjump"/>
          </p:cNvPr>
          <p:cNvSpPr/>
          <p:nvPr/>
        </p:nvSpPr>
        <p:spPr>
          <a:xfrm>
            <a:off x="7236296" y="4011910"/>
            <a:ext cx="1440160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return</a:t>
            </a:r>
            <a:endParaRPr lang="ko-KR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252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 descr="Image result for planet surf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타원 4">
            <a:hlinkClick r:id="rId3" action="ppaction://hlinksldjump"/>
          </p:cNvPr>
          <p:cNvSpPr/>
          <p:nvPr/>
        </p:nvSpPr>
        <p:spPr>
          <a:xfrm>
            <a:off x="7236296" y="4011910"/>
            <a:ext cx="1440160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return</a:t>
            </a:r>
            <a:endParaRPr lang="ko-KR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30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42" name="Picture 2" descr="Image result for planet surf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499339" cy="508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타원 4">
            <a:hlinkClick r:id="rId3" action="ppaction://hlinksldjump"/>
          </p:cNvPr>
          <p:cNvSpPr/>
          <p:nvPr/>
        </p:nvSpPr>
        <p:spPr>
          <a:xfrm>
            <a:off x="7236296" y="4011910"/>
            <a:ext cx="1440160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return</a:t>
            </a:r>
            <a:endParaRPr lang="ko-KR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376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Picture 2" descr="Image result for s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" y="1057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타원 4">
            <a:hlinkClick r:id="rId3" action="ppaction://hlinksldjump"/>
          </p:cNvPr>
          <p:cNvSpPr/>
          <p:nvPr/>
        </p:nvSpPr>
        <p:spPr>
          <a:xfrm>
            <a:off x="7236296" y="4011910"/>
            <a:ext cx="1440160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return</a:t>
            </a:r>
            <a:endParaRPr lang="ko-KR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085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433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8" y="-607704"/>
            <a:ext cx="9149608" cy="686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타원 4">
            <a:hlinkClick r:id="rId3" action="ppaction://hlinksldjump"/>
          </p:cNvPr>
          <p:cNvSpPr/>
          <p:nvPr/>
        </p:nvSpPr>
        <p:spPr>
          <a:xfrm>
            <a:off x="7236296" y="4011910"/>
            <a:ext cx="1440160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return</a:t>
            </a:r>
            <a:endParaRPr lang="ko-KR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177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2290" name="Picture 2" descr="Image result for landsca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3767"/>
            <a:ext cx="9144000" cy="573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타원 4">
            <a:hlinkClick r:id="rId3" action="ppaction://hlinksldjump"/>
          </p:cNvPr>
          <p:cNvSpPr/>
          <p:nvPr/>
        </p:nvSpPr>
        <p:spPr>
          <a:xfrm>
            <a:off x="7236296" y="4011910"/>
            <a:ext cx="1440160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return</a:t>
            </a:r>
            <a:endParaRPr lang="ko-KR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534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Why does a barn owl have a funny face?  </a:t>
            </a:r>
            <a:endParaRPr lang="ko-KR" alt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91630"/>
            <a:ext cx="5472608" cy="3487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196" y="1312570"/>
            <a:ext cx="3407623" cy="379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25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What is strange about woodpeckers? </a:t>
            </a:r>
            <a:endParaRPr lang="ko-KR" alt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91629"/>
            <a:ext cx="5112568" cy="3408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78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194" name="Picture 2" descr="Image result for woodpecker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0899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8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851920" y="1635646"/>
            <a:ext cx="5050904" cy="8572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Woodpeckers</a:t>
            </a:r>
            <a:r>
              <a:rPr lang="ko-KR" altLang="en-US" dirty="0"/>
              <a:t> </a:t>
            </a:r>
            <a:r>
              <a:rPr lang="en-US" altLang="ko-KR" dirty="0"/>
              <a:t>spend their days banging their heads against trees.  So why don’t they get headaches?</a:t>
            </a:r>
            <a:endParaRPr lang="ko-KR" altLang="en-US" dirty="0"/>
          </a:p>
        </p:txBody>
      </p:sp>
      <p:pic>
        <p:nvPicPr>
          <p:cNvPr id="9218" name="Picture 2" descr="Image result for woodpecker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67392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16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807</Words>
  <Application>Microsoft Office PowerPoint</Application>
  <PresentationFormat>화면 슬라이드 쇼(16:9)</PresentationFormat>
  <Paragraphs>100</Paragraphs>
  <Slides>57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57</vt:i4>
      </vt:variant>
    </vt:vector>
  </HeadingPairs>
  <TitlesOfParts>
    <vt:vector size="58" baseType="lpstr">
      <vt:lpstr>Office 테마</vt:lpstr>
      <vt:lpstr>Evolution</vt:lpstr>
      <vt:lpstr>Evolution can explain many strange features in animals</vt:lpstr>
      <vt:lpstr>Why does the giraffe have a long neck? </vt:lpstr>
      <vt:lpstr>Why is armadillo skin hard? </vt:lpstr>
      <vt:lpstr>Why do these insects look like plants?  </vt:lpstr>
      <vt:lpstr>Why does a barn owl have a funny face?  </vt:lpstr>
      <vt:lpstr>What is strange about woodpeckers? </vt:lpstr>
      <vt:lpstr>PowerPoint 프레젠테이션</vt:lpstr>
      <vt:lpstr>Woodpeckers spend their days banging their heads against trees.  So why don’t they get headaches?</vt:lpstr>
      <vt:lpstr>Research has shown that the impact of a woodpecker’s brain against its skull is spread over a relativity large surface area.</vt:lpstr>
      <vt:lpstr>This makes the vulnerability of a woodpecker’s brain to injury very slight compared to those of a human brain.</vt:lpstr>
      <vt:lpstr>Furthermore, a woodpecker’s brain fits tightly inside it’s skull.</vt:lpstr>
      <vt:lpstr>This allows for hardly any movement, and there is little risk of injury.</vt:lpstr>
      <vt:lpstr>A woodpecker’s brain is also protected by the concentration of each impact on the areas of the skull that are the thickest.</vt:lpstr>
      <vt:lpstr>Consequently, much of the force that the woodpecker experiences is absorbed by its thick neck muscles rather than its brain.  </vt:lpstr>
      <vt:lpstr>PowerPoint 프레젠테이션</vt:lpstr>
      <vt:lpstr>Did you understand? </vt:lpstr>
      <vt:lpstr>PowerPoint 프레젠테이션</vt:lpstr>
      <vt:lpstr>Let’s check:  </vt:lpstr>
      <vt:lpstr>Woodpeckers spend their days banging their heads against trees.  So why don’t they get headaches?</vt:lpstr>
      <vt:lpstr>Woodpeckers spend their days banging their heads against trees.  So why don’t they get headaches?</vt:lpstr>
      <vt:lpstr>Research has shown that the impact of a woodpecker’s brain against its skull is spread over a relativity large surface area.</vt:lpstr>
      <vt:lpstr>Research has shown that the impact of a woodpecker’s brain against its skull is spread over a relativity large surface area.</vt:lpstr>
      <vt:lpstr>Research has shown that the impact of a woodpecker’s brain against its skull is spread over a relativity large surface area.</vt:lpstr>
      <vt:lpstr>This makes the vulnerability of a woodpecker’s brain to injury very slight compared to those of a human brain.</vt:lpstr>
      <vt:lpstr>This makes the vulnerability of a woodpecker’s brain to injury very slight compared to those of a human brain.</vt:lpstr>
      <vt:lpstr>This makes the vulnerability of a woodpecker’s brain to injury very slight compared to those of a human brain.</vt:lpstr>
      <vt:lpstr>Furthermore, a woodpecker’s brain fits tightly inside it’s skull.</vt:lpstr>
      <vt:lpstr>Furthermore, a woodpecker’s brain fits tightly inside it’s skull.</vt:lpstr>
      <vt:lpstr>This allows for hardly any movement, and there is little risk of injury.</vt:lpstr>
      <vt:lpstr>This allows for hardly any movement, and there is little risk of injury.</vt:lpstr>
      <vt:lpstr>This allows for hardly any movement, and there is little risk of injury.</vt:lpstr>
      <vt:lpstr>A woodpecker’s brain is also protected by the concentration of each impact on the areas of the skull that are the thickest.</vt:lpstr>
      <vt:lpstr>A woodpecker’s brain is also protected by the concentration of each impact on the areas of the skull that are the thickest.</vt:lpstr>
      <vt:lpstr>Consequently, much of the force that the woodpecker experiences is absorbed by its thick neck muscles rather than its brain.  </vt:lpstr>
      <vt:lpstr>Consequently, much of the force that the woodpecker experiences is absorbed by its thick neck muscles rather than its brain.  </vt:lpstr>
      <vt:lpstr>Consequently, much of the force that the woodpecker experiences is absorbed by its thick neck muscles rather than its brain.  </vt:lpstr>
      <vt:lpstr>Headbangers  </vt:lpstr>
      <vt:lpstr>PowerPoint 프레젠테이션</vt:lpstr>
      <vt:lpstr>Game: Evolutionary Advantage</vt:lpstr>
      <vt:lpstr>Game: Evolutionary Advantage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21</cp:revision>
  <dcterms:created xsi:type="dcterms:W3CDTF">2018-05-23T01:30:17Z</dcterms:created>
  <dcterms:modified xsi:type="dcterms:W3CDTF">2018-06-08T01:58:39Z</dcterms:modified>
</cp:coreProperties>
</file>