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0" r:id="rId3"/>
    <p:sldId id="261" r:id="rId4"/>
    <p:sldId id="262" r:id="rId5"/>
    <p:sldId id="263" r:id="rId6"/>
    <p:sldId id="264" r:id="rId7"/>
    <p:sldId id="265" r:id="rId8"/>
    <p:sldId id="267" r:id="rId9"/>
    <p:sldId id="268" r:id="rId10"/>
    <p:sldId id="269" r:id="rId11"/>
    <p:sldId id="270" r:id="rId12"/>
    <p:sldId id="271" r:id="rId13"/>
    <p:sldId id="272" r:id="rId14"/>
    <p:sldId id="273" r:id="rId15"/>
    <p:sldId id="274" r:id="rId16"/>
    <p:sldId id="276" r:id="rId17"/>
    <p:sldId id="277" r:id="rId18"/>
    <p:sldId id="275" r:id="rId19"/>
    <p:sldId id="278" r:id="rId20"/>
    <p:sldId id="279" r:id="rId21"/>
    <p:sldId id="286" r:id="rId22"/>
    <p:sldId id="280" r:id="rId23"/>
    <p:sldId id="287" r:id="rId24"/>
    <p:sldId id="288" r:id="rId25"/>
    <p:sldId id="281" r:id="rId26"/>
    <p:sldId id="289" r:id="rId27"/>
    <p:sldId id="290" r:id="rId28"/>
    <p:sldId id="282" r:id="rId29"/>
    <p:sldId id="291" r:id="rId30"/>
    <p:sldId id="283" r:id="rId31"/>
    <p:sldId id="292" r:id="rId32"/>
    <p:sldId id="293" r:id="rId33"/>
    <p:sldId id="284" r:id="rId34"/>
    <p:sldId id="294" r:id="rId35"/>
    <p:sldId id="285" r:id="rId36"/>
    <p:sldId id="295" r:id="rId37"/>
    <p:sldId id="296" r:id="rId38"/>
    <p:sldId id="257" r:id="rId39"/>
    <p:sldId id="259" r:id="rId40"/>
    <p:sldId id="300" r:id="rId41"/>
    <p:sldId id="299" r:id="rId42"/>
    <p:sldId id="302" r:id="rId43"/>
    <p:sldId id="304" r:id="rId44"/>
    <p:sldId id="303" r:id="rId45"/>
    <p:sldId id="305" r:id="rId46"/>
    <p:sldId id="306" r:id="rId47"/>
    <p:sldId id="297" r:id="rId48"/>
    <p:sldId id="301" r:id="rId49"/>
    <p:sldId id="298" r:id="rId50"/>
  </p:sldIdLst>
  <p:sldSz cx="9144000" cy="5143500" type="screen16x9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47" d="100"/>
          <a:sy n="147" d="100"/>
        </p:scale>
        <p:origin x="-594" y="-9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EB47F-EDCE-4507-8863-9D3E0F57223C}" type="datetimeFigureOut">
              <a:rPr lang="ko-KR" altLang="en-US" smtClean="0"/>
              <a:t>2018-06-08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35FDB8-3432-486D-89C5-E856C75C465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806491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EB47F-EDCE-4507-8863-9D3E0F57223C}" type="datetimeFigureOut">
              <a:rPr lang="ko-KR" altLang="en-US" smtClean="0"/>
              <a:t>2018-06-08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35FDB8-3432-486D-89C5-E856C75C465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474608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EB47F-EDCE-4507-8863-9D3E0F57223C}" type="datetimeFigureOut">
              <a:rPr lang="ko-KR" altLang="en-US" smtClean="0"/>
              <a:t>2018-06-08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35FDB8-3432-486D-89C5-E856C75C465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036768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EB47F-EDCE-4507-8863-9D3E0F57223C}" type="datetimeFigureOut">
              <a:rPr lang="ko-KR" altLang="en-US" smtClean="0"/>
              <a:t>2018-06-08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35FDB8-3432-486D-89C5-E856C75C465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055408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EB47F-EDCE-4507-8863-9D3E0F57223C}" type="datetimeFigureOut">
              <a:rPr lang="ko-KR" altLang="en-US" smtClean="0"/>
              <a:t>2018-06-08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35FDB8-3432-486D-89C5-E856C75C465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283666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EB47F-EDCE-4507-8863-9D3E0F57223C}" type="datetimeFigureOut">
              <a:rPr lang="ko-KR" altLang="en-US" smtClean="0"/>
              <a:t>2018-06-08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35FDB8-3432-486D-89C5-E856C75C465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612898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EB47F-EDCE-4507-8863-9D3E0F57223C}" type="datetimeFigureOut">
              <a:rPr lang="ko-KR" altLang="en-US" smtClean="0"/>
              <a:t>2018-06-08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35FDB8-3432-486D-89C5-E856C75C465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434183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EB47F-EDCE-4507-8863-9D3E0F57223C}" type="datetimeFigureOut">
              <a:rPr lang="ko-KR" altLang="en-US" smtClean="0"/>
              <a:t>2018-06-08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35FDB8-3432-486D-89C5-E856C75C465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714603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EB47F-EDCE-4507-8863-9D3E0F57223C}" type="datetimeFigureOut">
              <a:rPr lang="ko-KR" altLang="en-US" smtClean="0"/>
              <a:t>2018-06-08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35FDB8-3432-486D-89C5-E856C75C465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965706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EB47F-EDCE-4507-8863-9D3E0F57223C}" type="datetimeFigureOut">
              <a:rPr lang="ko-KR" altLang="en-US" smtClean="0"/>
              <a:t>2018-06-08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35FDB8-3432-486D-89C5-E856C75C465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467009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EB47F-EDCE-4507-8863-9D3E0F57223C}" type="datetimeFigureOut">
              <a:rPr lang="ko-KR" altLang="en-US" smtClean="0"/>
              <a:t>2018-06-08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35FDB8-3432-486D-89C5-E856C75C465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985793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EB47F-EDCE-4507-8863-9D3E0F57223C}" type="datetimeFigureOut">
              <a:rPr lang="ko-KR" altLang="en-US" smtClean="0"/>
              <a:t>2018-06-08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35FDB8-3432-486D-89C5-E856C75C465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9107795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gif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13" Type="http://schemas.openxmlformats.org/officeDocument/2006/relationships/image" Target="../media/image53.jpeg"/><Relationship Id="rId3" Type="http://schemas.openxmlformats.org/officeDocument/2006/relationships/image" Target="../media/image43.png"/><Relationship Id="rId7" Type="http://schemas.openxmlformats.org/officeDocument/2006/relationships/image" Target="../media/image47.jpeg"/><Relationship Id="rId12" Type="http://schemas.openxmlformats.org/officeDocument/2006/relationships/image" Target="../media/image52.jpeg"/><Relationship Id="rId2" Type="http://schemas.openxmlformats.org/officeDocument/2006/relationships/image" Target="../media/image42.png"/><Relationship Id="rId16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11" Type="http://schemas.openxmlformats.org/officeDocument/2006/relationships/image" Target="../media/image51.png"/><Relationship Id="rId5" Type="http://schemas.openxmlformats.org/officeDocument/2006/relationships/image" Target="../media/image45.jpeg"/><Relationship Id="rId15" Type="http://schemas.openxmlformats.org/officeDocument/2006/relationships/image" Target="../media/image55.png"/><Relationship Id="rId10" Type="http://schemas.openxmlformats.org/officeDocument/2006/relationships/image" Target="../media/image50.jpeg"/><Relationship Id="rId4" Type="http://schemas.openxmlformats.org/officeDocument/2006/relationships/image" Target="../media/image44.png"/><Relationship Id="rId9" Type="http://schemas.openxmlformats.org/officeDocument/2006/relationships/image" Target="../media/image49.jpeg"/><Relationship Id="rId14" Type="http://schemas.openxmlformats.org/officeDocument/2006/relationships/image" Target="../media/image54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ko-KR" dirty="0" smtClean="0"/>
              <a:t>Evolution</a:t>
            </a:r>
            <a:endParaRPr lang="ko-KR" altLang="en-US" dirty="0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ko-KR" dirty="0" smtClean="0"/>
              <a:t>And Woodpeckers  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73624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07504" y="1851670"/>
            <a:ext cx="5050904" cy="857250"/>
          </a:xfrm>
        </p:spPr>
        <p:txBody>
          <a:bodyPr>
            <a:normAutofit fontScale="90000"/>
          </a:bodyPr>
          <a:lstStyle/>
          <a:p>
            <a:r>
              <a:rPr lang="en-US" altLang="ko-KR" dirty="0"/>
              <a:t>Research has shown that the impact of a woodpecker’s brain against its skull </a:t>
            </a:r>
            <a:r>
              <a:rPr lang="en-US" altLang="ko-KR" b="1" dirty="0"/>
              <a:t>is spread</a:t>
            </a:r>
            <a:r>
              <a:rPr lang="en-US" altLang="ko-KR" dirty="0"/>
              <a:t> over a relativity large surface area.</a:t>
            </a:r>
            <a:endParaRPr lang="ko-KR" altLang="en-US" dirty="0"/>
          </a:p>
        </p:txBody>
      </p:sp>
      <p:pic>
        <p:nvPicPr>
          <p:cNvPr id="16395" name="Picture 11" descr="Image result for woodpecker 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4476" y="1"/>
            <a:ext cx="3579524" cy="5140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1286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3995936" y="2067694"/>
            <a:ext cx="5050904" cy="857250"/>
          </a:xfrm>
        </p:spPr>
        <p:txBody>
          <a:bodyPr>
            <a:normAutofit fontScale="90000"/>
          </a:bodyPr>
          <a:lstStyle/>
          <a:p>
            <a:r>
              <a:rPr lang="en-US" altLang="ko-KR" dirty="0"/>
              <a:t>This makes the vulnerability of a woodpecker’s brain to injury very slight compared to </a:t>
            </a:r>
            <a:r>
              <a:rPr lang="en-US" altLang="ko-KR" b="1" dirty="0"/>
              <a:t>those</a:t>
            </a:r>
            <a:r>
              <a:rPr lang="en-US" altLang="ko-KR" dirty="0"/>
              <a:t> of a human brain.</a:t>
            </a:r>
            <a:endParaRPr lang="ko-KR" altLang="en-US" dirty="0"/>
          </a:p>
        </p:txBody>
      </p:sp>
      <p:pic>
        <p:nvPicPr>
          <p:cNvPr id="15362" name="Picture 2" descr="Image result for concussion 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34" y="1398588"/>
            <a:ext cx="4119618" cy="2323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0420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07504" y="1851670"/>
            <a:ext cx="5050904" cy="857250"/>
          </a:xfrm>
        </p:spPr>
        <p:txBody>
          <a:bodyPr>
            <a:normAutofit fontScale="90000"/>
          </a:bodyPr>
          <a:lstStyle/>
          <a:p>
            <a:r>
              <a:rPr lang="en-US" altLang="ko-KR" dirty="0"/>
              <a:t>Furthermore, a woodpecker’s brain fits tightly inside it’s skull.</a:t>
            </a:r>
            <a:endParaRPr lang="ko-KR" altLang="en-US" dirty="0"/>
          </a:p>
        </p:txBody>
      </p:sp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333333"/>
              </a:clrFrom>
              <a:clrTo>
                <a:srgbClr val="33333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940152" y="771550"/>
            <a:ext cx="2879858" cy="3899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30420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6" name="Picture 4" descr="Image result for woodpecker brain 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52736" y="-20538"/>
            <a:ext cx="7715251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6018" y="692"/>
            <a:ext cx="5477982" cy="5122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067944" y="1851670"/>
            <a:ext cx="5050904" cy="857250"/>
          </a:xfrm>
        </p:spPr>
        <p:txBody>
          <a:bodyPr>
            <a:normAutofit fontScale="90000"/>
          </a:bodyPr>
          <a:lstStyle/>
          <a:p>
            <a:r>
              <a:rPr lang="en-US" altLang="ko-KR" dirty="0"/>
              <a:t>This allows for hardly any movement, and there is </a:t>
            </a:r>
            <a:r>
              <a:rPr lang="en-US" altLang="ko-KR" b="1" dirty="0"/>
              <a:t>little</a:t>
            </a:r>
            <a:r>
              <a:rPr lang="en-US" altLang="ko-KR" dirty="0"/>
              <a:t> risk of injury.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230420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07504" y="1851670"/>
            <a:ext cx="5050904" cy="857250"/>
          </a:xfrm>
        </p:spPr>
        <p:txBody>
          <a:bodyPr>
            <a:normAutofit fontScale="90000"/>
          </a:bodyPr>
          <a:lstStyle/>
          <a:p>
            <a:r>
              <a:rPr lang="en-US" altLang="ko-KR" dirty="0"/>
              <a:t>A woodpecker’s brain is also protected by the concentration of each impact on the areas of the skull that </a:t>
            </a:r>
            <a:r>
              <a:rPr lang="en-US" altLang="ko-KR" b="1" dirty="0"/>
              <a:t>are</a:t>
            </a:r>
            <a:r>
              <a:rPr lang="en-US" altLang="ko-KR" dirty="0"/>
              <a:t> the thickest.</a:t>
            </a:r>
            <a:endParaRPr lang="ko-KR" altLang="en-US" dirty="0"/>
          </a:p>
        </p:txBody>
      </p:sp>
      <p:pic>
        <p:nvPicPr>
          <p:cNvPr id="12292" name="Picture 4" descr="Image result for woodpecker impac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8849" y="753619"/>
            <a:ext cx="3865151" cy="3887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9896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093096" y="1851670"/>
            <a:ext cx="5050904" cy="857250"/>
          </a:xfrm>
        </p:spPr>
        <p:txBody>
          <a:bodyPr>
            <a:normAutofit fontScale="90000"/>
          </a:bodyPr>
          <a:lstStyle/>
          <a:p>
            <a:pPr marL="0" indent="0"/>
            <a:r>
              <a:rPr lang="en-US" altLang="ko-KR" dirty="0"/>
              <a:t>Consequently, much of the force that the woodpecker experiences is absorbed by </a:t>
            </a:r>
            <a:r>
              <a:rPr lang="en-US" altLang="ko-KR" b="1" dirty="0"/>
              <a:t>its</a:t>
            </a:r>
            <a:r>
              <a:rPr lang="en-US" altLang="ko-KR" dirty="0"/>
              <a:t> thick neck muscles rather than its brain.  </a:t>
            </a:r>
            <a:endParaRPr lang="ko-KR" altLang="en-US" dirty="0"/>
          </a:p>
        </p:txBody>
      </p:sp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B5E61D"/>
              </a:clrFrom>
              <a:clrTo>
                <a:srgbClr val="B5E61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" y="1158331"/>
            <a:ext cx="4572000" cy="39851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69896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4" name="Picture 2" descr="Image result for woodpecker 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3788" y="843558"/>
            <a:ext cx="3816424" cy="3881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2034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Did you understand?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4837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17410" name="Picture 2" descr="Image result for head banging 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-12104"/>
            <a:ext cx="6856351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5217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Let’s check: 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5050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ko-KR" dirty="0" smtClean="0"/>
              <a:t>Evolution can explain many strange features in animals</a:t>
            </a:r>
            <a:endParaRPr lang="ko-KR" altLang="en-US" dirty="0"/>
          </a:p>
        </p:txBody>
      </p:sp>
      <p:pic>
        <p:nvPicPr>
          <p:cNvPr id="1026" name="Picture 2" descr="Related image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0144" y="1347614"/>
            <a:ext cx="4753855" cy="3810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mage result for leaf insect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812360" y="1369168"/>
            <a:ext cx="1231744" cy="843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Image result for barn owl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631429"/>
            <a:ext cx="4372397" cy="2729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Image result for stick insect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651870"/>
            <a:ext cx="1705372" cy="1705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Image result for armadillo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2859782"/>
            <a:ext cx="2981523" cy="1919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614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3851920" y="1635646"/>
            <a:ext cx="5050904" cy="857250"/>
          </a:xfrm>
        </p:spPr>
        <p:txBody>
          <a:bodyPr>
            <a:normAutofit fontScale="90000"/>
          </a:bodyPr>
          <a:lstStyle/>
          <a:p>
            <a:r>
              <a:rPr lang="en-US" altLang="ko-KR" dirty="0"/>
              <a:t>Woodpeckers</a:t>
            </a:r>
            <a:r>
              <a:rPr lang="ko-KR" altLang="en-US" dirty="0"/>
              <a:t> </a:t>
            </a:r>
            <a:r>
              <a:rPr lang="en-US" altLang="ko-KR" dirty="0">
                <a:solidFill>
                  <a:srgbClr val="FFC000"/>
                </a:solidFill>
              </a:rPr>
              <a:t>spend their days</a:t>
            </a:r>
            <a:r>
              <a:rPr lang="en-US" altLang="ko-KR" dirty="0"/>
              <a:t> banging their heads against trees.  So why don’t they get headaches?</a:t>
            </a:r>
            <a:endParaRPr lang="ko-KR" alt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539552" y="1779662"/>
            <a:ext cx="302433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What they do with time.  </a:t>
            </a:r>
            <a:endParaRPr lang="ko-KR" altLang="en-US" sz="2800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520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3851920" y="1635646"/>
            <a:ext cx="5050904" cy="857250"/>
          </a:xfrm>
        </p:spPr>
        <p:txBody>
          <a:bodyPr>
            <a:normAutofit fontScale="90000"/>
          </a:bodyPr>
          <a:lstStyle/>
          <a:p>
            <a:r>
              <a:rPr lang="en-US" altLang="ko-KR" dirty="0"/>
              <a:t>Woodpeckers</a:t>
            </a:r>
            <a:r>
              <a:rPr lang="ko-KR" altLang="en-US" dirty="0"/>
              <a:t> </a:t>
            </a:r>
            <a:r>
              <a:rPr lang="en-US" altLang="ko-KR" dirty="0"/>
              <a:t>spend their days </a:t>
            </a:r>
            <a:r>
              <a:rPr lang="en-US" altLang="ko-KR" dirty="0">
                <a:solidFill>
                  <a:srgbClr val="FFC000"/>
                </a:solidFill>
              </a:rPr>
              <a:t>banging their heads </a:t>
            </a:r>
            <a:r>
              <a:rPr lang="en-US" altLang="ko-KR" dirty="0"/>
              <a:t>against trees.  So why don’t they get headaches?</a:t>
            </a:r>
            <a:endParaRPr lang="ko-KR" alt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539552" y="1779662"/>
            <a:ext cx="302433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h</a:t>
            </a:r>
            <a:r>
              <a:rPr lang="en-US" altLang="ko-KR" sz="2800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itting their heads</a:t>
            </a:r>
            <a:endParaRPr lang="ko-KR" altLang="en-US" sz="2800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5468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07504" y="1851670"/>
            <a:ext cx="5050904" cy="857250"/>
          </a:xfrm>
        </p:spPr>
        <p:txBody>
          <a:bodyPr>
            <a:normAutofit fontScale="90000"/>
          </a:bodyPr>
          <a:lstStyle/>
          <a:p>
            <a:r>
              <a:rPr lang="en-US" altLang="ko-KR" dirty="0"/>
              <a:t>Research has shown that the </a:t>
            </a:r>
            <a:r>
              <a:rPr lang="en-US" altLang="ko-KR" dirty="0">
                <a:solidFill>
                  <a:srgbClr val="FFC000"/>
                </a:solidFill>
              </a:rPr>
              <a:t>impact</a:t>
            </a:r>
            <a:r>
              <a:rPr lang="en-US" altLang="ko-KR" dirty="0"/>
              <a:t> of a woodpecker’s brain </a:t>
            </a:r>
            <a:r>
              <a:rPr lang="en-US" altLang="ko-KR" dirty="0">
                <a:solidFill>
                  <a:srgbClr val="FFC000"/>
                </a:solidFill>
              </a:rPr>
              <a:t>against its skull </a:t>
            </a:r>
            <a:r>
              <a:rPr lang="en-US" altLang="ko-KR" dirty="0"/>
              <a:t>is spread over a relativity large surface area.</a:t>
            </a:r>
            <a:endParaRPr lang="ko-KR" alt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5580112" y="1779662"/>
            <a:ext cx="302433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When it hits</a:t>
            </a:r>
            <a:r>
              <a:rPr lang="ko-KR" altLang="en-US" sz="2800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 </a:t>
            </a:r>
            <a:r>
              <a:rPr lang="en-US" altLang="ko-KR" sz="2800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the skull</a:t>
            </a:r>
          </a:p>
        </p:txBody>
      </p:sp>
      <p:pic>
        <p:nvPicPr>
          <p:cNvPr id="1026" name="Picture 2" descr="Image result for skull 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2355726"/>
            <a:ext cx="1530554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6624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07504" y="1851670"/>
            <a:ext cx="5050904" cy="857250"/>
          </a:xfrm>
        </p:spPr>
        <p:txBody>
          <a:bodyPr>
            <a:normAutofit fontScale="90000"/>
          </a:bodyPr>
          <a:lstStyle/>
          <a:p>
            <a:r>
              <a:rPr lang="en-US" altLang="ko-KR" dirty="0"/>
              <a:t>Research has shown that the impact of a woodpecker’s brain against its skull is </a:t>
            </a:r>
            <a:r>
              <a:rPr lang="en-US" altLang="ko-KR" dirty="0">
                <a:solidFill>
                  <a:srgbClr val="FFC000"/>
                </a:solidFill>
              </a:rPr>
              <a:t>spread</a:t>
            </a:r>
            <a:r>
              <a:rPr lang="en-US" altLang="ko-KR" dirty="0"/>
              <a:t> over a relativity large surface area.</a:t>
            </a:r>
            <a:endParaRPr lang="ko-KR" alt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5580112" y="1779662"/>
            <a:ext cx="302433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Apply in an even layer.  </a:t>
            </a:r>
          </a:p>
        </p:txBody>
      </p:sp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B5E61D"/>
              </a:clrFrom>
              <a:clrTo>
                <a:srgbClr val="B5E61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2870" y="2512122"/>
            <a:ext cx="2510408" cy="19024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8571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07504" y="1851670"/>
            <a:ext cx="5050904" cy="857250"/>
          </a:xfrm>
        </p:spPr>
        <p:txBody>
          <a:bodyPr>
            <a:normAutofit fontScale="90000"/>
          </a:bodyPr>
          <a:lstStyle/>
          <a:p>
            <a:r>
              <a:rPr lang="en-US" altLang="ko-KR" dirty="0"/>
              <a:t>Research has shown that the impact of a woodpecker’s brain against its skull is spread over a </a:t>
            </a:r>
            <a:r>
              <a:rPr lang="en-US" altLang="ko-KR" dirty="0">
                <a:solidFill>
                  <a:srgbClr val="FFC000"/>
                </a:solidFill>
              </a:rPr>
              <a:t>relativity large surface area</a:t>
            </a:r>
            <a:r>
              <a:rPr lang="en-US" altLang="ko-KR" dirty="0"/>
              <a:t>.</a:t>
            </a:r>
            <a:endParaRPr lang="ko-KR" alt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5796136" y="483518"/>
            <a:ext cx="302433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In relation to</a:t>
            </a:r>
            <a:br>
              <a:rPr lang="en-US" altLang="ko-KR" sz="2800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</a:br>
            <a:r>
              <a:rPr lang="en-US" altLang="ko-KR" sz="2800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(compared to similar ones) </a:t>
            </a: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7" y="2001865"/>
            <a:ext cx="4056784" cy="31416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4987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3995936" y="2067694"/>
            <a:ext cx="5050904" cy="857250"/>
          </a:xfrm>
        </p:spPr>
        <p:txBody>
          <a:bodyPr>
            <a:normAutofit fontScale="90000"/>
          </a:bodyPr>
          <a:lstStyle/>
          <a:p>
            <a:r>
              <a:rPr lang="en-US" altLang="ko-KR" dirty="0"/>
              <a:t>This makes the </a:t>
            </a:r>
            <a:r>
              <a:rPr lang="en-US" altLang="ko-KR" dirty="0">
                <a:solidFill>
                  <a:srgbClr val="FFC000"/>
                </a:solidFill>
              </a:rPr>
              <a:t>vulnerability</a:t>
            </a:r>
            <a:r>
              <a:rPr lang="en-US" altLang="ko-KR" dirty="0"/>
              <a:t> of a woodpecker’s brain </a:t>
            </a:r>
            <a:r>
              <a:rPr lang="en-US" altLang="ko-KR" dirty="0">
                <a:solidFill>
                  <a:srgbClr val="FFC000"/>
                </a:solidFill>
              </a:rPr>
              <a:t>to injury </a:t>
            </a:r>
            <a:r>
              <a:rPr lang="en-US" altLang="ko-KR" dirty="0"/>
              <a:t>very slight compared to </a:t>
            </a:r>
            <a:r>
              <a:rPr lang="en-US" altLang="ko-KR" b="1" dirty="0"/>
              <a:t>those</a:t>
            </a:r>
            <a:r>
              <a:rPr lang="en-US" altLang="ko-KR" dirty="0"/>
              <a:t> of a human brain.</a:t>
            </a:r>
            <a:endParaRPr lang="ko-KR" alt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79512" y="1256442"/>
            <a:ext cx="33843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How easily harmed. </a:t>
            </a:r>
            <a:endParaRPr lang="ko-KR" altLang="en-US" sz="2800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1712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3995936" y="2067694"/>
            <a:ext cx="5050904" cy="857250"/>
          </a:xfrm>
        </p:spPr>
        <p:txBody>
          <a:bodyPr>
            <a:normAutofit fontScale="90000"/>
          </a:bodyPr>
          <a:lstStyle/>
          <a:p>
            <a:r>
              <a:rPr lang="en-US" altLang="ko-KR" dirty="0"/>
              <a:t>This makes the vulnerability of a woodpecker’s brain to injury </a:t>
            </a:r>
            <a:r>
              <a:rPr lang="en-US" altLang="ko-KR" dirty="0">
                <a:solidFill>
                  <a:srgbClr val="FFC000"/>
                </a:solidFill>
              </a:rPr>
              <a:t>very slight </a:t>
            </a:r>
            <a:r>
              <a:rPr lang="en-US" altLang="ko-KR" dirty="0"/>
              <a:t>compared to </a:t>
            </a:r>
            <a:r>
              <a:rPr lang="en-US" altLang="ko-KR" b="1" dirty="0"/>
              <a:t>those</a:t>
            </a:r>
            <a:r>
              <a:rPr lang="en-US" altLang="ko-KR" dirty="0"/>
              <a:t> of a human brain.</a:t>
            </a:r>
            <a:endParaRPr lang="ko-KR" alt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539552" y="1779662"/>
            <a:ext cx="30243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Just a little </a:t>
            </a:r>
            <a:endParaRPr lang="ko-KR" altLang="en-US" sz="2800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858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3995936" y="2067694"/>
            <a:ext cx="5050904" cy="857250"/>
          </a:xfrm>
        </p:spPr>
        <p:txBody>
          <a:bodyPr>
            <a:normAutofit fontScale="90000"/>
          </a:bodyPr>
          <a:lstStyle/>
          <a:p>
            <a:r>
              <a:rPr lang="en-US" altLang="ko-KR" dirty="0"/>
              <a:t>This makes the vulnerability of a </a:t>
            </a:r>
            <a:r>
              <a:rPr lang="en-US" altLang="ko-KR" dirty="0">
                <a:solidFill>
                  <a:srgbClr val="FFC000"/>
                </a:solidFill>
              </a:rPr>
              <a:t>woodpecker’s brain </a:t>
            </a:r>
            <a:r>
              <a:rPr lang="en-US" altLang="ko-KR" dirty="0"/>
              <a:t>to injury very slight </a:t>
            </a:r>
            <a:r>
              <a:rPr lang="en-US" altLang="ko-KR" dirty="0">
                <a:solidFill>
                  <a:srgbClr val="FFC000"/>
                </a:solidFill>
              </a:rPr>
              <a:t>compared to </a:t>
            </a:r>
            <a:r>
              <a:rPr lang="en-US" altLang="ko-KR" b="1" dirty="0"/>
              <a:t>those</a:t>
            </a:r>
            <a:r>
              <a:rPr lang="en-US" altLang="ko-KR" dirty="0"/>
              <a:t> of a </a:t>
            </a:r>
            <a:r>
              <a:rPr lang="en-US" altLang="ko-KR" dirty="0">
                <a:solidFill>
                  <a:srgbClr val="FFC000"/>
                </a:solidFill>
              </a:rPr>
              <a:t>human brain</a:t>
            </a:r>
            <a:r>
              <a:rPr lang="en-US" altLang="ko-KR" dirty="0"/>
              <a:t>.</a:t>
            </a:r>
            <a:endParaRPr lang="ko-KR" altLang="en-US" dirty="0"/>
          </a:p>
        </p:txBody>
      </p:sp>
      <p:pic>
        <p:nvPicPr>
          <p:cNvPr id="4098" name="Picture 2" descr="Image result for woodpecker vs human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333333"/>
              </a:clrFrom>
              <a:clrTo>
                <a:srgbClr val="33333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1635646"/>
            <a:ext cx="4235446" cy="2382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698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07504" y="1851670"/>
            <a:ext cx="5050904" cy="857250"/>
          </a:xfrm>
        </p:spPr>
        <p:txBody>
          <a:bodyPr>
            <a:normAutofit fontScale="90000"/>
          </a:bodyPr>
          <a:lstStyle/>
          <a:p>
            <a:r>
              <a:rPr lang="en-US" altLang="ko-KR" dirty="0">
                <a:solidFill>
                  <a:srgbClr val="FFC000"/>
                </a:solidFill>
              </a:rPr>
              <a:t>Furthermore</a:t>
            </a:r>
            <a:r>
              <a:rPr lang="en-US" altLang="ko-KR" dirty="0"/>
              <a:t>, a woodpecker’s brain fits tightly inside it’s skull.</a:t>
            </a:r>
            <a:endParaRPr lang="ko-KR" alt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788024" y="536362"/>
            <a:ext cx="31683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More information </a:t>
            </a:r>
            <a:endParaRPr lang="ko-KR" altLang="en-US" sz="2800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1552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07504" y="1851670"/>
            <a:ext cx="5050904" cy="857250"/>
          </a:xfrm>
        </p:spPr>
        <p:txBody>
          <a:bodyPr>
            <a:normAutofit fontScale="90000"/>
          </a:bodyPr>
          <a:lstStyle/>
          <a:p>
            <a:r>
              <a:rPr lang="en-US" altLang="ko-KR" dirty="0"/>
              <a:t>Furthermore, a woodpecker’s brain </a:t>
            </a:r>
            <a:r>
              <a:rPr lang="en-US" altLang="ko-KR" dirty="0">
                <a:solidFill>
                  <a:srgbClr val="FFC000"/>
                </a:solidFill>
              </a:rPr>
              <a:t>fits tightly </a:t>
            </a:r>
            <a:r>
              <a:rPr lang="en-US" altLang="ko-KR" dirty="0"/>
              <a:t>inside it’s skull.</a:t>
            </a:r>
            <a:endParaRPr lang="ko-KR" altLang="en-US" dirty="0"/>
          </a:p>
        </p:txBody>
      </p:sp>
      <p:pic>
        <p:nvPicPr>
          <p:cNvPr id="5122" name="Picture 2" descr="Related image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319664" y="319164"/>
            <a:ext cx="4824336" cy="48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5442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ko-KR" dirty="0" smtClean="0"/>
              <a:t>Why does the giraffe have a long neck? </a:t>
            </a:r>
            <a:endParaRPr lang="ko-KR" altLang="en-US" dirty="0"/>
          </a:p>
        </p:txBody>
      </p:sp>
      <p:pic>
        <p:nvPicPr>
          <p:cNvPr id="3074" name="Picture 2" descr="Image result for giraff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635646"/>
            <a:ext cx="5540629" cy="3246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Image result for giraffe eati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4102" y="1275606"/>
            <a:ext cx="5963816" cy="3727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6342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6018" y="692"/>
            <a:ext cx="5477982" cy="5122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067944" y="1851670"/>
            <a:ext cx="5050904" cy="857250"/>
          </a:xfrm>
        </p:spPr>
        <p:txBody>
          <a:bodyPr>
            <a:normAutofit fontScale="90000"/>
          </a:bodyPr>
          <a:lstStyle/>
          <a:p>
            <a:r>
              <a:rPr lang="en-US" altLang="ko-KR" dirty="0"/>
              <a:t>This </a:t>
            </a:r>
            <a:r>
              <a:rPr lang="en-US" altLang="ko-KR" dirty="0">
                <a:solidFill>
                  <a:srgbClr val="FFC000"/>
                </a:solidFill>
              </a:rPr>
              <a:t>allows for </a:t>
            </a:r>
            <a:r>
              <a:rPr lang="en-US" altLang="ko-KR" dirty="0"/>
              <a:t>hardly any movement, and there is </a:t>
            </a:r>
            <a:r>
              <a:rPr lang="en-US" altLang="ko-KR" b="1" dirty="0"/>
              <a:t>little</a:t>
            </a:r>
            <a:r>
              <a:rPr lang="en-US" altLang="ko-KR" dirty="0"/>
              <a:t> risk of injury.</a:t>
            </a:r>
            <a:endParaRPr lang="ko-KR" alt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83568" y="915566"/>
            <a:ext cx="31683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Result </a:t>
            </a:r>
            <a:endParaRPr lang="ko-KR" altLang="en-US" sz="2800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9928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6018" y="692"/>
            <a:ext cx="5477982" cy="5122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067944" y="1851670"/>
            <a:ext cx="5050904" cy="857250"/>
          </a:xfrm>
        </p:spPr>
        <p:txBody>
          <a:bodyPr>
            <a:normAutofit fontScale="90000"/>
          </a:bodyPr>
          <a:lstStyle/>
          <a:p>
            <a:r>
              <a:rPr lang="en-US" altLang="ko-KR" dirty="0"/>
              <a:t>This allows for </a:t>
            </a:r>
            <a:r>
              <a:rPr lang="en-US" altLang="ko-KR" dirty="0">
                <a:solidFill>
                  <a:srgbClr val="FFC000"/>
                </a:solidFill>
              </a:rPr>
              <a:t>hardly any movement</a:t>
            </a:r>
            <a:r>
              <a:rPr lang="en-US" altLang="ko-KR" dirty="0"/>
              <a:t>, and there is </a:t>
            </a:r>
            <a:r>
              <a:rPr lang="en-US" altLang="ko-KR" b="1" dirty="0"/>
              <a:t>little</a:t>
            </a:r>
            <a:r>
              <a:rPr lang="en-US" altLang="ko-KR" dirty="0"/>
              <a:t> risk of injury.</a:t>
            </a:r>
            <a:endParaRPr lang="ko-KR" alt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97666" y="1707654"/>
            <a:ext cx="31683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doesn’t move</a:t>
            </a:r>
            <a:endParaRPr lang="ko-KR" altLang="en-US" sz="2800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857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6018" y="692"/>
            <a:ext cx="5477982" cy="5122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067944" y="1851670"/>
            <a:ext cx="5050904" cy="857250"/>
          </a:xfrm>
        </p:spPr>
        <p:txBody>
          <a:bodyPr>
            <a:normAutofit fontScale="90000"/>
          </a:bodyPr>
          <a:lstStyle/>
          <a:p>
            <a:r>
              <a:rPr lang="en-US" altLang="ko-KR" dirty="0"/>
              <a:t>This allows for hardly any movement, and there is </a:t>
            </a:r>
            <a:r>
              <a:rPr lang="en-US" altLang="ko-KR" b="1" dirty="0">
                <a:solidFill>
                  <a:srgbClr val="FFC000"/>
                </a:solidFill>
              </a:rPr>
              <a:t>little</a:t>
            </a:r>
            <a:r>
              <a:rPr lang="en-US" altLang="ko-KR" dirty="0">
                <a:solidFill>
                  <a:srgbClr val="FFC000"/>
                </a:solidFill>
              </a:rPr>
              <a:t> risk of injury</a:t>
            </a:r>
            <a:r>
              <a:rPr lang="en-US" altLang="ko-KR" dirty="0"/>
              <a:t>.</a:t>
            </a:r>
            <a:endParaRPr lang="ko-KR" alt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39552" y="3579862"/>
            <a:ext cx="31683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Probably wont be harmed. </a:t>
            </a:r>
            <a:endParaRPr lang="ko-KR" altLang="en-US" sz="2800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215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07504" y="1851670"/>
            <a:ext cx="5050904" cy="857250"/>
          </a:xfrm>
        </p:spPr>
        <p:txBody>
          <a:bodyPr>
            <a:normAutofit fontScale="90000"/>
          </a:bodyPr>
          <a:lstStyle/>
          <a:p>
            <a:r>
              <a:rPr lang="en-US" altLang="ko-KR" dirty="0"/>
              <a:t>A woodpecker’s brain is also protected by the </a:t>
            </a:r>
            <a:r>
              <a:rPr lang="en-US" altLang="ko-KR" dirty="0">
                <a:solidFill>
                  <a:srgbClr val="FFC000"/>
                </a:solidFill>
              </a:rPr>
              <a:t>concentration of each impact </a:t>
            </a:r>
            <a:r>
              <a:rPr lang="en-US" altLang="ko-KR" dirty="0"/>
              <a:t>on the areas of the skull that </a:t>
            </a:r>
            <a:r>
              <a:rPr lang="en-US" altLang="ko-KR" b="1" dirty="0"/>
              <a:t>are</a:t>
            </a:r>
            <a:r>
              <a:rPr lang="en-US" altLang="ko-KR" dirty="0"/>
              <a:t> the thickest.</a:t>
            </a:r>
            <a:endParaRPr lang="ko-KR" alt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5580112" y="1995686"/>
            <a:ext cx="31683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More in this area</a:t>
            </a:r>
          </a:p>
        </p:txBody>
      </p:sp>
    </p:spTree>
    <p:extLst>
      <p:ext uri="{BB962C8B-B14F-4D97-AF65-F5344CB8AC3E}">
        <p14:creationId xmlns:p14="http://schemas.microsoft.com/office/powerpoint/2010/main" val="2053097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07504" y="1851670"/>
            <a:ext cx="5050904" cy="857250"/>
          </a:xfrm>
        </p:spPr>
        <p:txBody>
          <a:bodyPr>
            <a:normAutofit fontScale="90000"/>
          </a:bodyPr>
          <a:lstStyle/>
          <a:p>
            <a:r>
              <a:rPr lang="en-US" altLang="ko-KR" dirty="0"/>
              <a:t>A woodpecker’s brain is also protected by the concentration of each impact on the </a:t>
            </a:r>
            <a:r>
              <a:rPr lang="en-US" altLang="ko-KR" dirty="0">
                <a:solidFill>
                  <a:srgbClr val="FFC000"/>
                </a:solidFill>
              </a:rPr>
              <a:t>areas of the skull </a:t>
            </a:r>
            <a:r>
              <a:rPr lang="en-US" altLang="ko-KR" dirty="0"/>
              <a:t>that </a:t>
            </a:r>
            <a:r>
              <a:rPr lang="en-US" altLang="ko-KR" b="1" dirty="0"/>
              <a:t>are</a:t>
            </a:r>
            <a:r>
              <a:rPr lang="en-US" altLang="ko-KR" dirty="0"/>
              <a:t> the </a:t>
            </a:r>
            <a:r>
              <a:rPr lang="en-US" altLang="ko-KR" dirty="0">
                <a:solidFill>
                  <a:srgbClr val="FFC000"/>
                </a:solidFill>
              </a:rPr>
              <a:t>thickest</a:t>
            </a:r>
            <a:r>
              <a:rPr lang="en-US" altLang="ko-KR" dirty="0"/>
              <a:t>.</a:t>
            </a:r>
            <a:endParaRPr lang="ko-KR" alt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5508104" y="3291830"/>
            <a:ext cx="31683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Stronger part</a:t>
            </a:r>
            <a:endParaRPr lang="ko-KR" altLang="en-US" sz="2800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6963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093096" y="1851670"/>
            <a:ext cx="5050904" cy="857250"/>
          </a:xfrm>
        </p:spPr>
        <p:txBody>
          <a:bodyPr>
            <a:normAutofit fontScale="90000"/>
          </a:bodyPr>
          <a:lstStyle/>
          <a:p>
            <a:pPr marL="0" indent="0"/>
            <a:r>
              <a:rPr lang="en-US" altLang="ko-KR" dirty="0">
                <a:solidFill>
                  <a:srgbClr val="FFC000"/>
                </a:solidFill>
              </a:rPr>
              <a:t>Consequently</a:t>
            </a:r>
            <a:r>
              <a:rPr lang="en-US" altLang="ko-KR" dirty="0"/>
              <a:t>, much of the force that the woodpecker experiences is absorbed by </a:t>
            </a:r>
            <a:r>
              <a:rPr lang="en-US" altLang="ko-KR" b="1" dirty="0"/>
              <a:t>its</a:t>
            </a:r>
            <a:r>
              <a:rPr lang="en-US" altLang="ko-KR" dirty="0"/>
              <a:t> thick neck muscles rather than its brain.  </a:t>
            </a:r>
            <a:endParaRPr lang="ko-KR" alt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683568" y="1419622"/>
            <a:ext cx="31683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Result </a:t>
            </a:r>
            <a:endParaRPr lang="ko-KR" altLang="en-US" sz="2800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602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093096" y="1851670"/>
            <a:ext cx="5050904" cy="857250"/>
          </a:xfrm>
        </p:spPr>
        <p:txBody>
          <a:bodyPr>
            <a:normAutofit fontScale="90000"/>
          </a:bodyPr>
          <a:lstStyle/>
          <a:p>
            <a:pPr marL="0" indent="0"/>
            <a:r>
              <a:rPr lang="en-US" altLang="ko-KR" dirty="0"/>
              <a:t>Consequently, much of the </a:t>
            </a:r>
            <a:r>
              <a:rPr lang="en-US" altLang="ko-KR" dirty="0">
                <a:solidFill>
                  <a:srgbClr val="FFC000"/>
                </a:solidFill>
              </a:rPr>
              <a:t>force</a:t>
            </a:r>
            <a:r>
              <a:rPr lang="en-US" altLang="ko-KR" dirty="0"/>
              <a:t> that the woodpecker </a:t>
            </a:r>
            <a:r>
              <a:rPr lang="en-US" altLang="ko-KR" dirty="0">
                <a:solidFill>
                  <a:srgbClr val="FFC000"/>
                </a:solidFill>
              </a:rPr>
              <a:t>experiences</a:t>
            </a:r>
            <a:r>
              <a:rPr lang="en-US" altLang="ko-KR" dirty="0"/>
              <a:t> is absorbed by </a:t>
            </a:r>
            <a:r>
              <a:rPr lang="en-US" altLang="ko-KR" b="1" dirty="0"/>
              <a:t>its</a:t>
            </a:r>
            <a:r>
              <a:rPr lang="en-US" altLang="ko-KR" dirty="0"/>
              <a:t> thick neck muscles rather than its brain.  </a:t>
            </a:r>
            <a:endParaRPr lang="ko-KR" alt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45607" y="928211"/>
            <a:ext cx="31683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Pressure </a:t>
            </a:r>
            <a:endParaRPr lang="ko-KR" altLang="en-US" sz="2800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95536" y="2067694"/>
            <a:ext cx="31683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Feels </a:t>
            </a:r>
            <a:endParaRPr lang="ko-KR" altLang="en-US" sz="2800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4154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093096" y="1851670"/>
            <a:ext cx="5050904" cy="857250"/>
          </a:xfrm>
        </p:spPr>
        <p:txBody>
          <a:bodyPr>
            <a:normAutofit fontScale="90000"/>
          </a:bodyPr>
          <a:lstStyle/>
          <a:p>
            <a:pPr marL="0" indent="0"/>
            <a:r>
              <a:rPr lang="en-US" altLang="ko-KR" dirty="0"/>
              <a:t>Consequently, much of the force that the woodpecker experiences is </a:t>
            </a:r>
            <a:r>
              <a:rPr lang="en-US" altLang="ko-KR" dirty="0">
                <a:solidFill>
                  <a:srgbClr val="FFC000"/>
                </a:solidFill>
              </a:rPr>
              <a:t>absorbed by </a:t>
            </a:r>
            <a:r>
              <a:rPr lang="en-US" altLang="ko-KR" b="1" dirty="0"/>
              <a:t>its</a:t>
            </a:r>
            <a:r>
              <a:rPr lang="en-US" altLang="ko-KR" dirty="0"/>
              <a:t> </a:t>
            </a:r>
            <a:r>
              <a:rPr lang="en-US" altLang="ko-KR" dirty="0">
                <a:solidFill>
                  <a:srgbClr val="FFC000"/>
                </a:solidFill>
              </a:rPr>
              <a:t>thick neck muscles </a:t>
            </a:r>
            <a:r>
              <a:rPr lang="en-US" altLang="ko-KR" dirty="0"/>
              <a:t>rather than its brain.  </a:t>
            </a:r>
            <a:endParaRPr lang="ko-KR" alt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539552" y="3075806"/>
            <a:ext cx="3600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Taken in by the neck</a:t>
            </a:r>
            <a:endParaRPr lang="ko-KR" altLang="en-US" sz="2800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6146" name="Picture 2" descr="Image result for absor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275606"/>
            <a:ext cx="2381250" cy="159067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8436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err="1" smtClean="0"/>
              <a:t>Headbangers</a:t>
            </a:r>
            <a:r>
              <a:rPr lang="en-US" altLang="ko-KR" dirty="0" smtClean="0"/>
              <a:t>  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US" altLang="ko-KR" dirty="0" smtClean="0"/>
              <a:t>Woodpeckers</a:t>
            </a:r>
            <a:r>
              <a:rPr lang="ko-KR" altLang="en-US" dirty="0" smtClean="0"/>
              <a:t> </a:t>
            </a:r>
            <a:r>
              <a:rPr lang="en-US" altLang="ko-KR" dirty="0" smtClean="0"/>
              <a:t>spend their days banging their heads against trees.  So why don’t they get headaches?   Research has shown that the impact of a woodpecker’s brain against its skull </a:t>
            </a:r>
            <a:r>
              <a:rPr lang="en-US" altLang="ko-KR" b="1" dirty="0" smtClean="0">
                <a:solidFill>
                  <a:schemeClr val="tx2">
                    <a:lumMod val="75000"/>
                  </a:schemeClr>
                </a:solidFill>
              </a:rPr>
              <a:t>is spread</a:t>
            </a:r>
            <a:r>
              <a:rPr lang="en-US" altLang="ko-KR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altLang="ko-KR" dirty="0" smtClean="0"/>
              <a:t>over a relativity large surface area.  This makes the vulnerability of a woodpecker’s brain to injury very slight compared to </a:t>
            </a:r>
            <a:r>
              <a:rPr lang="en-US" altLang="ko-KR" b="1" dirty="0" smtClean="0">
                <a:solidFill>
                  <a:schemeClr val="tx2">
                    <a:lumMod val="75000"/>
                  </a:schemeClr>
                </a:solidFill>
              </a:rPr>
              <a:t>those</a:t>
            </a:r>
            <a:r>
              <a:rPr lang="en-US" altLang="ko-KR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altLang="ko-KR" dirty="0" smtClean="0"/>
              <a:t>of a human brain.  Furthermore, a woodpecker’s brain fits tightly inside it’s skull.  This allows for hardly any movement, and there is </a:t>
            </a:r>
            <a:r>
              <a:rPr lang="en-US" altLang="ko-KR" b="1" dirty="0" smtClean="0">
                <a:solidFill>
                  <a:schemeClr val="tx2">
                    <a:lumMod val="75000"/>
                  </a:schemeClr>
                </a:solidFill>
              </a:rPr>
              <a:t>little</a:t>
            </a:r>
            <a:r>
              <a:rPr lang="en-US" altLang="ko-KR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altLang="ko-KR" dirty="0" smtClean="0"/>
              <a:t>risk of injury.  A woodpecker’s brain is also protected by the concentration of each impact on the areas of the skull that </a:t>
            </a:r>
            <a:r>
              <a:rPr lang="en-US" altLang="ko-KR" b="1" dirty="0" smtClean="0">
                <a:solidFill>
                  <a:schemeClr val="tx2">
                    <a:lumMod val="75000"/>
                  </a:schemeClr>
                </a:solidFill>
              </a:rPr>
              <a:t>are</a:t>
            </a:r>
            <a:r>
              <a:rPr lang="en-US" altLang="ko-KR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altLang="ko-KR" dirty="0" smtClean="0"/>
              <a:t>the thickest.  Consequently, much of the force that the woodpecker experiences is absorbed by </a:t>
            </a:r>
            <a:r>
              <a:rPr lang="en-US" altLang="ko-KR" b="1" dirty="0" smtClean="0">
                <a:solidFill>
                  <a:schemeClr val="tx2">
                    <a:lumMod val="75000"/>
                  </a:schemeClr>
                </a:solidFill>
              </a:rPr>
              <a:t>its</a:t>
            </a:r>
            <a:r>
              <a:rPr lang="en-US" altLang="ko-KR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altLang="ko-KR" dirty="0" smtClean="0"/>
              <a:t>thick neck muscles rather than its brain.  </a:t>
            </a:r>
            <a:endParaRPr lang="ko-KR" altLang="en-US" dirty="0"/>
          </a:p>
        </p:txBody>
      </p:sp>
      <p:sp>
        <p:nvSpPr>
          <p:cNvPr id="4" name="직사각형 3"/>
          <p:cNvSpPr/>
          <p:nvPr/>
        </p:nvSpPr>
        <p:spPr>
          <a:xfrm>
            <a:off x="6732240" y="2139702"/>
            <a:ext cx="792088" cy="36004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That 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153906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2050" name="Picture 2" descr="Related image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73"/>
            <a:ext cx="9144000" cy="5138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3913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022" y="1344402"/>
            <a:ext cx="7056784" cy="3528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ko-KR" dirty="0" smtClean="0"/>
              <a:t>Why is armadillo skin hard? </a:t>
            </a:r>
            <a:endParaRPr lang="ko-KR" altLang="en-US" dirty="0"/>
          </a:p>
        </p:txBody>
      </p:sp>
      <p:pic>
        <p:nvPicPr>
          <p:cNvPr id="2050" name="Picture 2" descr="Image result for armadillo bal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203598"/>
            <a:ext cx="59055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3258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Image result for evolution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7" y="2715766"/>
            <a:ext cx="5547024" cy="2365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3568" y="1563638"/>
            <a:ext cx="7772400" cy="1102519"/>
          </a:xfrm>
        </p:spPr>
        <p:txBody>
          <a:bodyPr/>
          <a:lstStyle/>
          <a:p>
            <a:r>
              <a:rPr lang="en-US" altLang="ko-KR" dirty="0" smtClean="0"/>
              <a:t>Evolutionary</a:t>
            </a:r>
            <a:r>
              <a:rPr lang="ko-KR" altLang="en-US" dirty="0" smtClean="0"/>
              <a:t> </a:t>
            </a:r>
            <a:r>
              <a:rPr lang="en-US" altLang="ko-KR" dirty="0" smtClean="0"/>
              <a:t>Process </a:t>
            </a:r>
            <a:endParaRPr lang="ko-KR" altLang="en-US" dirty="0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ko-KR" dirty="0" smtClean="0"/>
              <a:t>How things change over time.</a:t>
            </a:r>
            <a:endParaRPr lang="ko-KR" altLang="en-US" dirty="0"/>
          </a:p>
        </p:txBody>
      </p:sp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87696"/>
            <a:ext cx="9182100" cy="164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71317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2054" name="Picture 6" descr="Image result for evolution of dog timelin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-899"/>
            <a:ext cx="6984776" cy="5236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501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99435"/>
            <a:ext cx="7308304" cy="5046049"/>
          </a:xfrm>
          <a:prstGeom prst="rect">
            <a:avLst/>
          </a:prstGeom>
          <a:noFill/>
          <a:ln>
            <a:noFill/>
          </a:ln>
          <a:effectLst>
            <a:glow rad="901700">
              <a:schemeClr val="tx1"/>
            </a:glow>
            <a:outerShdw dist="35921" dir="2700000" algn="ctr" rotWithShape="0">
              <a:schemeClr val="bg2"/>
            </a:outerShdw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10865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5122" name="Picture 2" descr="Image result for evolution of bird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61"/>
            <a:ext cx="9144000" cy="5140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1415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Image result for bird evolution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51470"/>
            <a:ext cx="4968552" cy="5120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6606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 dirty="0"/>
          </a:p>
        </p:txBody>
      </p:sp>
      <p:pic>
        <p:nvPicPr>
          <p:cNvPr id="6148" name="Picture 4" descr="Image result for illustrated phylogenetic tre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-794"/>
            <a:ext cx="7361002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6009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27"/>
            <a:ext cx="9144000" cy="5148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14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EFF"/>
              </a:clrFrom>
              <a:clrTo>
                <a:srgbClr val="FFFE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2179" y="51470"/>
            <a:ext cx="2537559" cy="16462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9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-448615"/>
            <a:ext cx="2181582" cy="30069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 descr="Image result for long neck monster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0"/>
            <a:ext cx="3156431" cy="195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9" descr="Related image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51470"/>
            <a:ext cx="1987724" cy="2082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Longisquama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4685" y="651514"/>
            <a:ext cx="2260898" cy="222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5" descr="Image result for cryptid drawing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56" y="1418073"/>
            <a:ext cx="2529901" cy="2317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5" descr="Tanystropheus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34203">
            <a:off x="2868813" y="457440"/>
            <a:ext cx="3118341" cy="1668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1" descr="Psittacosaurus_mongoliensis_whole_BW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552" y="2499742"/>
            <a:ext cx="3995936" cy="2240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7"/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9046" y="1400014"/>
            <a:ext cx="2193408" cy="23166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 descr="Image result for strange creatures"/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685452"/>
            <a:ext cx="1810399" cy="2715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Related image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131590"/>
            <a:ext cx="1971267" cy="2956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3"/>
          <p:cNvPicPr>
            <a:picLocks noChangeAspect="1" noChangeArrowheads="1"/>
          </p:cNvPicPr>
          <p:nvPr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932" y="2355726"/>
            <a:ext cx="2043176" cy="23379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5"/>
          <p:cNvPicPr>
            <a:picLocks noChangeAspect="1" noChangeArrowheads="1"/>
          </p:cNvPicPr>
          <p:nvPr/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3630" y="3291830"/>
            <a:ext cx="2262881" cy="19206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4" descr="Image result for strange dinosaurs"/>
          <p:cNvPicPr>
            <a:picLocks noChangeAspect="1" noChangeArrowheads="1"/>
          </p:cNvPicPr>
          <p:nvPr/>
        </p:nvPicPr>
        <p:blipFill>
          <a:blip r:embed="rId16" cstate="print">
            <a:clrChange>
              <a:clrFrom>
                <a:srgbClr val="F6F6DC"/>
              </a:clrFrom>
              <a:clrTo>
                <a:srgbClr val="F6F6D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3271347"/>
            <a:ext cx="2664296" cy="1936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955331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Game: picture evolution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altLang="ko-KR" dirty="0" smtClean="0"/>
              <a:t>Everyone starts with a paper. </a:t>
            </a:r>
          </a:p>
          <a:p>
            <a:r>
              <a:rPr lang="en-US" altLang="ko-KR" dirty="0" smtClean="0"/>
              <a:t>When I say start, start drawing an animal. </a:t>
            </a:r>
          </a:p>
          <a:p>
            <a:endParaRPr lang="en-US" altLang="ko-KR" dirty="0"/>
          </a:p>
          <a:p>
            <a:r>
              <a:rPr lang="en-US" altLang="ko-KR" dirty="0" smtClean="0"/>
              <a:t>After 10s, I will say switch and pass the paper to the next person.  </a:t>
            </a:r>
          </a:p>
          <a:p>
            <a:endParaRPr lang="en-US" altLang="ko-KR" dirty="0"/>
          </a:p>
          <a:p>
            <a:r>
              <a:rPr lang="en-US" altLang="ko-KR" dirty="0" smtClean="0"/>
              <a:t>After multiple times, we will stop.  </a:t>
            </a:r>
            <a:endParaRPr lang="ko-KR" altLang="en-US" dirty="0"/>
          </a:p>
        </p:txBody>
      </p:sp>
      <p:pic>
        <p:nvPicPr>
          <p:cNvPr id="1026" name="Picture 2" descr="Image result for cryptid creations doughnut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3242048"/>
            <a:ext cx="1869928" cy="1800000"/>
          </a:xfrm>
          <a:prstGeom prst="rect">
            <a:avLst/>
          </a:prstGeom>
          <a:noFill/>
          <a:effectLst>
            <a:glow rad="431800">
              <a:schemeClr val="tx1">
                <a:alpha val="8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0762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4098" name="Picture 2" descr="Image result for evolution of dog timelin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784" y="-27229"/>
            <a:ext cx="785267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0480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Game: picture evolution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ko-KR" dirty="0" smtClean="0"/>
              <a:t>Now, try to imagine why the animal might have evolved those characteristics. </a:t>
            </a:r>
          </a:p>
          <a:p>
            <a:endParaRPr lang="en-US" altLang="ko-KR" dirty="0"/>
          </a:p>
          <a:p>
            <a:r>
              <a:rPr lang="en-US" altLang="ko-KR" dirty="0" smtClean="0"/>
              <a:t>Who would like to tell us about their creature.  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296833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ko-KR" dirty="0" smtClean="0"/>
              <a:t>Why do these insects look like plants?  </a:t>
            </a:r>
            <a:endParaRPr lang="ko-KR" altLang="en-US" dirty="0"/>
          </a:p>
        </p:txBody>
      </p:sp>
      <p:pic>
        <p:nvPicPr>
          <p:cNvPr id="4098" name="Picture 2" descr="Image result for stick insect vs leaf bu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484965"/>
            <a:ext cx="3744416" cy="3450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484964"/>
            <a:ext cx="2592288" cy="34555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 descr="Image result for stick insec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190" y="1535419"/>
            <a:ext cx="5002578" cy="333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1712" y="1543397"/>
            <a:ext cx="4438650" cy="3333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33258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ko-KR" dirty="0" smtClean="0"/>
              <a:t>Why does a barn owl have a funny face?  </a:t>
            </a:r>
            <a:endParaRPr lang="ko-KR" altLang="en-US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491630"/>
            <a:ext cx="5472608" cy="348709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0196" y="1312570"/>
            <a:ext cx="3407623" cy="379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33258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ko-KR" dirty="0" smtClean="0"/>
              <a:t>What is strange about woodpeckers? </a:t>
            </a:r>
            <a:endParaRPr lang="ko-KR" altLang="en-US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491629"/>
            <a:ext cx="5112568" cy="340837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36785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8194" name="Picture 2" descr="Image result for woodpecker 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-10899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487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3851920" y="1635646"/>
            <a:ext cx="5050904" cy="857250"/>
          </a:xfrm>
        </p:spPr>
        <p:txBody>
          <a:bodyPr>
            <a:normAutofit fontScale="90000"/>
          </a:bodyPr>
          <a:lstStyle/>
          <a:p>
            <a:r>
              <a:rPr lang="en-US" altLang="ko-KR" dirty="0"/>
              <a:t>Woodpeckers</a:t>
            </a:r>
            <a:r>
              <a:rPr lang="ko-KR" altLang="en-US" dirty="0"/>
              <a:t> </a:t>
            </a:r>
            <a:r>
              <a:rPr lang="en-US" altLang="ko-KR" dirty="0"/>
              <a:t>spend their days banging their heads against trees.  So why don’t they get headaches?</a:t>
            </a:r>
            <a:endParaRPr lang="ko-KR" altLang="en-US" dirty="0"/>
          </a:p>
        </p:txBody>
      </p:sp>
      <p:pic>
        <p:nvPicPr>
          <p:cNvPr id="9218" name="Picture 2" descr="Image result for woodpecker 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3673929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1160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400</TotalTime>
  <Words>792</Words>
  <Application>Microsoft Office PowerPoint</Application>
  <PresentationFormat>화면 슬라이드 쇼(16:9)</PresentationFormat>
  <Paragraphs>68</Paragraphs>
  <Slides>49</Slides>
  <Notes>0</Notes>
  <HiddenSlides>0</HiddenSlides>
  <MMClips>0</MMClips>
  <ScaleCrop>false</ScaleCrop>
  <HeadingPairs>
    <vt:vector size="4" baseType="variant">
      <vt:variant>
        <vt:lpstr>테마</vt:lpstr>
      </vt:variant>
      <vt:variant>
        <vt:i4>1</vt:i4>
      </vt:variant>
      <vt:variant>
        <vt:lpstr>슬라이드 제목</vt:lpstr>
      </vt:variant>
      <vt:variant>
        <vt:i4>49</vt:i4>
      </vt:variant>
    </vt:vector>
  </HeadingPairs>
  <TitlesOfParts>
    <vt:vector size="50" baseType="lpstr">
      <vt:lpstr>Office 테마</vt:lpstr>
      <vt:lpstr>Evolution</vt:lpstr>
      <vt:lpstr>Evolution can explain many strange features in animals</vt:lpstr>
      <vt:lpstr>Why does the giraffe have a long neck? </vt:lpstr>
      <vt:lpstr>Why is armadillo skin hard? </vt:lpstr>
      <vt:lpstr>Why do these insects look like plants?  </vt:lpstr>
      <vt:lpstr>Why does a barn owl have a funny face?  </vt:lpstr>
      <vt:lpstr>What is strange about woodpeckers? </vt:lpstr>
      <vt:lpstr>PowerPoint 프레젠테이션</vt:lpstr>
      <vt:lpstr>Woodpeckers spend their days banging their heads against trees.  So why don’t they get headaches?</vt:lpstr>
      <vt:lpstr>Research has shown that the impact of a woodpecker’s brain against its skull is spread over a relativity large surface area.</vt:lpstr>
      <vt:lpstr>This makes the vulnerability of a woodpecker’s brain to injury very slight compared to those of a human brain.</vt:lpstr>
      <vt:lpstr>Furthermore, a woodpecker’s brain fits tightly inside it’s skull.</vt:lpstr>
      <vt:lpstr>This allows for hardly any movement, and there is little risk of injury.</vt:lpstr>
      <vt:lpstr>A woodpecker’s brain is also protected by the concentration of each impact on the areas of the skull that are the thickest.</vt:lpstr>
      <vt:lpstr>Consequently, much of the force that the woodpecker experiences is absorbed by its thick neck muscles rather than its brain.  </vt:lpstr>
      <vt:lpstr>PowerPoint 프레젠테이션</vt:lpstr>
      <vt:lpstr>Did you understand? </vt:lpstr>
      <vt:lpstr>PowerPoint 프레젠테이션</vt:lpstr>
      <vt:lpstr>Let’s check:  </vt:lpstr>
      <vt:lpstr>Woodpeckers spend their days banging their heads against trees.  So why don’t they get headaches?</vt:lpstr>
      <vt:lpstr>Woodpeckers spend their days banging their heads against trees.  So why don’t they get headaches?</vt:lpstr>
      <vt:lpstr>Research has shown that the impact of a woodpecker’s brain against its skull is spread over a relativity large surface area.</vt:lpstr>
      <vt:lpstr>Research has shown that the impact of a woodpecker’s brain against its skull is spread over a relativity large surface area.</vt:lpstr>
      <vt:lpstr>Research has shown that the impact of a woodpecker’s brain against its skull is spread over a relativity large surface area.</vt:lpstr>
      <vt:lpstr>This makes the vulnerability of a woodpecker’s brain to injury very slight compared to those of a human brain.</vt:lpstr>
      <vt:lpstr>This makes the vulnerability of a woodpecker’s brain to injury very slight compared to those of a human brain.</vt:lpstr>
      <vt:lpstr>This makes the vulnerability of a woodpecker’s brain to injury very slight compared to those of a human brain.</vt:lpstr>
      <vt:lpstr>Furthermore, a woodpecker’s brain fits tightly inside it’s skull.</vt:lpstr>
      <vt:lpstr>Furthermore, a woodpecker’s brain fits tightly inside it’s skull.</vt:lpstr>
      <vt:lpstr>This allows for hardly any movement, and there is little risk of injury.</vt:lpstr>
      <vt:lpstr>This allows for hardly any movement, and there is little risk of injury.</vt:lpstr>
      <vt:lpstr>This allows for hardly any movement, and there is little risk of injury.</vt:lpstr>
      <vt:lpstr>A woodpecker’s brain is also protected by the concentration of each impact on the areas of the skull that are the thickest.</vt:lpstr>
      <vt:lpstr>A woodpecker’s brain is also protected by the concentration of each impact on the areas of the skull that are the thickest.</vt:lpstr>
      <vt:lpstr>Consequently, much of the force that the woodpecker experiences is absorbed by its thick neck muscles rather than its brain.  </vt:lpstr>
      <vt:lpstr>Consequently, much of the force that the woodpecker experiences is absorbed by its thick neck muscles rather than its brain.  </vt:lpstr>
      <vt:lpstr>Consequently, much of the force that the woodpecker experiences is absorbed by its thick neck muscles rather than its brain.  </vt:lpstr>
      <vt:lpstr>Headbangers  </vt:lpstr>
      <vt:lpstr>PowerPoint 프레젠테이션</vt:lpstr>
      <vt:lpstr>Evolutionary Process 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Game: picture evolution</vt:lpstr>
      <vt:lpstr>PowerPoint 프레젠테이션</vt:lpstr>
      <vt:lpstr>Game: picture evolution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user</dc:creator>
  <cp:lastModifiedBy>user</cp:lastModifiedBy>
  <cp:revision>22</cp:revision>
  <dcterms:created xsi:type="dcterms:W3CDTF">2018-05-23T01:30:17Z</dcterms:created>
  <dcterms:modified xsi:type="dcterms:W3CDTF">2018-06-08T05:20:07Z</dcterms:modified>
</cp:coreProperties>
</file>