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322" r:id="rId4"/>
    <p:sldId id="324" r:id="rId5"/>
    <p:sldId id="325" r:id="rId6"/>
    <p:sldId id="327" r:id="rId7"/>
    <p:sldId id="326" r:id="rId8"/>
    <p:sldId id="328" r:id="rId9"/>
    <p:sldId id="329" r:id="rId10"/>
    <p:sldId id="330" r:id="rId11"/>
    <p:sldId id="331" r:id="rId12"/>
    <p:sldId id="332" r:id="rId13"/>
    <p:sldId id="333" r:id="rId14"/>
    <p:sldId id="257" r:id="rId15"/>
    <p:sldId id="258" r:id="rId16"/>
    <p:sldId id="259" r:id="rId17"/>
    <p:sldId id="260" r:id="rId18"/>
    <p:sldId id="317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318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336" r:id="rId51"/>
    <p:sldId id="291" r:id="rId52"/>
    <p:sldId id="292" r:id="rId53"/>
    <p:sldId id="337" r:id="rId54"/>
    <p:sldId id="293" r:id="rId55"/>
    <p:sldId id="294" r:id="rId56"/>
    <p:sldId id="295" r:id="rId57"/>
    <p:sldId id="296" r:id="rId58"/>
    <p:sldId id="297" r:id="rId59"/>
    <p:sldId id="338" r:id="rId60"/>
    <p:sldId id="298" r:id="rId61"/>
    <p:sldId id="299" r:id="rId62"/>
    <p:sldId id="300" r:id="rId63"/>
    <p:sldId id="301" r:id="rId64"/>
    <p:sldId id="339" r:id="rId65"/>
    <p:sldId id="302" r:id="rId66"/>
    <p:sldId id="303" r:id="rId67"/>
    <p:sldId id="340" r:id="rId68"/>
    <p:sldId id="304" r:id="rId69"/>
    <p:sldId id="305" r:id="rId70"/>
    <p:sldId id="306" r:id="rId71"/>
    <p:sldId id="341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35" r:id="rId82"/>
    <p:sldId id="334" r:id="rId83"/>
    <p:sldId id="319" r:id="rId84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A39D8-1696-413F-91A1-45A53981A527}" type="datetimeFigureOut">
              <a:rPr lang="ko-KR" altLang="en-US" smtClean="0"/>
              <a:pPr/>
              <a:t>2015-09-14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0BE4C-7694-42B7-8442-79620A8F12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Types of Sentences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Declarative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I did not finish my homework.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0114" name="Picture 2" descr="http://oodlesandgobs.files.wordpress.com/2013/08/c4435d8d12f5a1d279d0a8f8407d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12" y="2331224"/>
            <a:ext cx="5429288" cy="4883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Interrogative 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Where is my science book?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9092" name="Picture 4" descr="http://cmitsouth.org/newsletter/2014/September/3/Textbook-Sci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515012"/>
            <a:ext cx="5572133" cy="4342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Exclamatory  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I got a perfect score on the test!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8066" name="Picture 2" descr="http://img3.wikia.nocookie.net/__cb20140407170247/mlp/images/6/65/Test_with_perfect_score_S4E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56773"/>
            <a:ext cx="7286644" cy="4101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Interrogative 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Why is Jake late for class?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7042" name="Picture 2" descr="http://everydaylife.globalpost.com/DM-Resize/photos.demandstudios.com/getty/article/13/75/sb10069478an-001.jpg?w=600&amp;h=600&amp;keep_ratio=1&amp;webp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428868"/>
            <a:ext cx="6660347" cy="4429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/>
              <a:t>Imperatives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p.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You must do this</a:t>
            </a:r>
            <a:r>
              <a:rPr lang="en-US" altLang="ko-KR" smtClean="0">
                <a:latin typeface="Arial" charset="0"/>
              </a:rPr>
              <a:t>…</a:t>
            </a:r>
            <a:r>
              <a:rPr lang="en-US" altLang="ko-KR" smtClean="0"/>
              <a:t>!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412875"/>
            <a:ext cx="6842125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a verb?</a:t>
            </a:r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What is a verb?</a:t>
            </a:r>
            <a:endParaRPr lang="en-CA" smtClean="0"/>
          </a:p>
        </p:txBody>
      </p:sp>
      <p:sp>
        <p:nvSpPr>
          <p:cNvPr id="5123" name="Title 1"/>
          <p:cNvSpPr>
            <a:spLocks/>
          </p:cNvSpPr>
          <p:nvPr/>
        </p:nvSpPr>
        <p:spPr bwMode="auto">
          <a:xfrm>
            <a:off x="539750" y="256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ko-KR" sz="4400">
                <a:solidFill>
                  <a:srgbClr val="C00000"/>
                </a:solidFill>
              </a:rPr>
              <a:t>Action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02022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p.8 </a:t>
            </a:r>
            <a:endParaRPr lang="ko-KR" altLang="en-US" dirty="0"/>
          </a:p>
        </p:txBody>
      </p:sp>
      <p:pic>
        <p:nvPicPr>
          <p:cNvPr id="3074" name="Picture 2" descr="F:\Daedeok Software Meister HIgh School\ch1\ch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288032"/>
            <a:ext cx="4897699" cy="6597352"/>
          </a:xfrm>
          <a:prstGeom prst="rect">
            <a:avLst/>
          </a:prstGeom>
          <a:noFill/>
        </p:spPr>
      </p:pic>
      <p:pic>
        <p:nvPicPr>
          <p:cNvPr id="3075" name="Picture 3" descr="F:\Daedeok Software Meister HIgh School\ch1\ch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8032"/>
            <a:ext cx="4896544" cy="657156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132856"/>
            <a:ext cx="6284515" cy="288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75" y="3573463"/>
            <a:ext cx="32210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Don’t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Don’t</a:t>
            </a:r>
            <a:r>
              <a:rPr lang="en-US" smtClean="0">
                <a:solidFill>
                  <a:srgbClr val="C00000"/>
                </a:solidFill>
              </a:rPr>
              <a:t>  smoke.</a:t>
            </a: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Don’t</a:t>
            </a:r>
            <a:r>
              <a:rPr lang="en-US" smtClean="0">
                <a:solidFill>
                  <a:srgbClr val="C00000"/>
                </a:solidFill>
              </a:rPr>
              <a:t>  worry, be happy.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There are four types of sentences: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Declarative 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Exclamatory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Interrogative </a:t>
            </a:r>
          </a:p>
          <a:p>
            <a:pPr algn="ctr">
              <a:buNone/>
            </a:pPr>
            <a:r>
              <a:rPr lang="en-US" sz="4000" dirty="0" smtClean="0">
                <a:solidFill>
                  <a:srgbClr val="7030A0"/>
                </a:solidFill>
              </a:rPr>
              <a:t>Imperative 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3138" y="120650"/>
            <a:ext cx="10117138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Be</a:t>
            </a:r>
            <a:r>
              <a:rPr lang="en-US" smtClean="0">
                <a:solidFill>
                  <a:srgbClr val="C00000"/>
                </a:solidFill>
              </a:rPr>
              <a:t>  quiet.  </a:t>
            </a: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Be</a:t>
            </a:r>
            <a:r>
              <a:rPr lang="en-US" smtClean="0">
                <a:solidFill>
                  <a:srgbClr val="C00000"/>
                </a:solidFill>
              </a:rPr>
              <a:t>  early to class.</a:t>
            </a: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Take</a:t>
            </a:r>
            <a:r>
              <a:rPr lang="en-US" smtClean="0">
                <a:solidFill>
                  <a:srgbClr val="C00000"/>
                </a:solidFill>
              </a:rPr>
              <a:t>  out the garbage. </a:t>
            </a: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Take</a:t>
            </a:r>
            <a:r>
              <a:rPr lang="en-US" smtClean="0">
                <a:solidFill>
                  <a:srgbClr val="C00000"/>
                </a:solidFill>
              </a:rPr>
              <a:t>  a break. </a:t>
            </a: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3852863"/>
            <a:ext cx="3995737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Give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Give</a:t>
            </a:r>
            <a:r>
              <a:rPr lang="en-US" smtClean="0">
                <a:solidFill>
                  <a:srgbClr val="C00000"/>
                </a:solidFill>
              </a:rPr>
              <a:t>  me a candy.</a:t>
            </a: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Give</a:t>
            </a:r>
            <a:r>
              <a:rPr lang="en-US" smtClean="0">
                <a:solidFill>
                  <a:srgbClr val="C00000"/>
                </a:solidFill>
              </a:rPr>
              <a:t>  me a break.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371725"/>
            <a:ext cx="47879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</a:t>
            </a:r>
            <a:endParaRPr lang="en-CA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Go</a:t>
            </a:r>
            <a:r>
              <a:rPr lang="en-US" smtClean="0">
                <a:solidFill>
                  <a:srgbClr val="C00000"/>
                </a:solidFill>
              </a:rPr>
              <a:t>  away</a:t>
            </a: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  <a:p>
            <a:pPr eaLnBrk="1" hangingPunct="1"/>
            <a:endParaRPr lang="en-US" smtClean="0">
              <a:solidFill>
                <a:srgbClr val="C00000"/>
              </a:solidFill>
            </a:endParaRPr>
          </a:p>
          <a:p>
            <a:pPr eaLnBrk="1" hangingPunct="1"/>
            <a:r>
              <a:rPr lang="en-US" i="1" smtClean="0">
                <a:solidFill>
                  <a:srgbClr val="C00000"/>
                </a:solidFill>
              </a:rPr>
              <a:t>Go</a:t>
            </a:r>
            <a:r>
              <a:rPr lang="en-US" smtClean="0">
                <a:solidFill>
                  <a:srgbClr val="C00000"/>
                </a:solidFill>
              </a:rPr>
              <a:t>  to school </a:t>
            </a:r>
            <a:endParaRPr lang="en-CA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make a sentence...</a:t>
            </a:r>
            <a:endParaRPr lang="en-CA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solidFill>
                <a:srgbClr val="FF0000"/>
              </a:solidFill>
            </a:endParaRP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Verb</a:t>
            </a:r>
            <a:r>
              <a:rPr lang="en-US" smtClean="0"/>
              <a:t> __________________.</a:t>
            </a:r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More examples</a:t>
            </a:r>
            <a:endParaRPr lang="en-CA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Open</a:t>
            </a:r>
            <a:r>
              <a:rPr lang="en-US" dirty="0" smtClean="0"/>
              <a:t> the door.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Close</a:t>
            </a:r>
            <a:r>
              <a:rPr lang="en-US" dirty="0" smtClean="0"/>
              <a:t> the window</a:t>
            </a:r>
            <a:r>
              <a:rPr lang="en-CA" dirty="0" smtClean="0"/>
              <a:t>.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Run</a:t>
            </a:r>
            <a:r>
              <a:rPr lang="en-US" dirty="0" smtClean="0"/>
              <a:t> home.  </a:t>
            </a:r>
            <a:endParaRPr lang="en-US" altLang="ko-KR" dirty="0" smtClean="0"/>
          </a:p>
          <a:p>
            <a:pPr eaLnBrk="1" hangingPunct="1">
              <a:defRPr/>
            </a:pPr>
            <a:endParaRPr lang="en-US" altLang="ko-KR" dirty="0" smtClean="0"/>
          </a:p>
          <a:p>
            <a:pPr eaLnBrk="1" hangingPunct="1">
              <a:defRPr/>
            </a:pPr>
            <a:r>
              <a:rPr lang="en-US" altLang="ko-KR" dirty="0" smtClean="0">
                <a:solidFill>
                  <a:schemeClr val="accent6"/>
                </a:solidFill>
              </a:rPr>
              <a:t>Hurry</a:t>
            </a:r>
            <a:r>
              <a:rPr lang="en-US" altLang="ko-KR" dirty="0" smtClean="0"/>
              <a:t> up.  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2636838"/>
            <a:ext cx="37242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eslflow.com/Imperatives_new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11145"/>
            <a:ext cx="4968552" cy="6869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4000" smtClean="0"/>
              <a:t>Change the Sentence into an Imperative. 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4000" smtClean="0"/>
              <a:t>After school, you must do your homework.  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Do your homework.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950" y="2393950"/>
            <a:ext cx="44640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The player should hit the ball. 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Hit the ball.  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989138"/>
            <a:ext cx="45529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Declarative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4886" y="2117747"/>
            <a:ext cx="4329114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sentence that makes a statement.  </a:t>
            </a:r>
          </a:p>
          <a:p>
            <a:r>
              <a:rPr lang="en-US" sz="2800" dirty="0" smtClean="0"/>
              <a:t>It ends in a period.</a:t>
            </a:r>
          </a:p>
          <a:p>
            <a:endParaRPr lang="en-US" sz="2800" dirty="0" smtClean="0"/>
          </a:p>
          <a:p>
            <a:r>
              <a:rPr lang="en-US" sz="2800" dirty="0" smtClean="0"/>
              <a:t>Example:</a:t>
            </a:r>
          </a:p>
          <a:p>
            <a:pPr lvl="1"/>
            <a:r>
              <a:rPr lang="en-US" sz="2400" dirty="0" smtClean="0"/>
              <a:t>I like ice </a:t>
            </a:r>
            <a:r>
              <a:rPr lang="en-US" sz="2400" dirty="0" smtClean="0"/>
              <a:t>cream.</a:t>
            </a:r>
            <a:endParaRPr lang="en-US" sz="2400" dirty="0"/>
          </a:p>
        </p:txBody>
      </p:sp>
      <p:pic>
        <p:nvPicPr>
          <p:cNvPr id="79874" name="Picture 2" descr="http://www.chowstatic.com/assets/2014/09/28645_chocolate_ice_cream_30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33699"/>
            <a:ext cx="5886450" cy="3924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419225"/>
            <a:ext cx="572452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I want Pepsi.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Give me Pepsi.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4000" smtClean="0"/>
              <a:t>The doctor told you to take your medicine. 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Take your medicine.  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276475"/>
            <a:ext cx="4110037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You shouldn’t smoke.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Don’t smoke.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2205038"/>
            <a:ext cx="431958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424863" cy="1143000"/>
          </a:xfrm>
        </p:spPr>
        <p:txBody>
          <a:bodyPr/>
          <a:lstStyle/>
          <a:p>
            <a:pPr eaLnBrk="1" hangingPunct="1"/>
            <a:r>
              <a:rPr lang="en-US" smtClean="0"/>
              <a:t>Create an imperative sentence:</a:t>
            </a:r>
            <a:endParaRPr lang="en-CA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820863"/>
            <a:ext cx="5903912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PubOvalCallout"/>
          <p:cNvSpPr>
            <a:spLocks noEditPoints="1" noChangeArrowheads="1"/>
          </p:cNvSpPr>
          <p:nvPr/>
        </p:nvSpPr>
        <p:spPr bwMode="auto">
          <a:xfrm flipH="1">
            <a:off x="1908175" y="0"/>
            <a:ext cx="5400675" cy="2708275"/>
          </a:xfrm>
          <a:custGeom>
            <a:avLst/>
            <a:gdLst>
              <a:gd name="G0" fmla="+- 0 0 0"/>
              <a:gd name="G1" fmla="+- 10766 0 0"/>
              <a:gd name="T0" fmla="*/ 10800 w 21600"/>
              <a:gd name="T1" fmla="*/ 0 h 21600"/>
              <a:gd name="T2" fmla="*/ 0 w 21600"/>
              <a:gd name="T3" fmla="*/ 8105 h 21600"/>
              <a:gd name="T4" fmla="*/ 10766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0766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Give me money. </a:t>
            </a:r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 a break.</a:t>
            </a:r>
            <a:endParaRPr lang="en-CA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84313"/>
            <a:ext cx="6408738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Don’t drink and drive. </a:t>
            </a:r>
            <a:endParaRPr lang="en-CA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628775"/>
            <a:ext cx="48958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 happy.  </a:t>
            </a:r>
            <a:endParaRPr lang="en-CA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700213"/>
            <a:ext cx="7416800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Jump over the </a:t>
            </a:r>
            <a:r>
              <a:rPr lang="en-US" altLang="ko-KR" smtClean="0"/>
              <a:t>river</a:t>
            </a:r>
            <a:r>
              <a:rPr lang="en-US" smtClean="0"/>
              <a:t>. </a:t>
            </a:r>
            <a:endParaRPr lang="en-CA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838"/>
            <a:ext cx="9144000" cy="442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Don’t look at me.</a:t>
            </a:r>
            <a:endParaRPr lang="en-CA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484313"/>
            <a:ext cx="7056437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PubOvalCallout"/>
          <p:cNvSpPr>
            <a:spLocks noEditPoints="1" noChangeArrowheads="1"/>
          </p:cNvSpPr>
          <p:nvPr/>
        </p:nvSpPr>
        <p:spPr bwMode="auto">
          <a:xfrm flipH="1">
            <a:off x="4427538" y="1268413"/>
            <a:ext cx="2736850" cy="2016125"/>
          </a:xfrm>
          <a:custGeom>
            <a:avLst/>
            <a:gdLst>
              <a:gd name="G0" fmla="+- 0 0 0"/>
              <a:gd name="G1" fmla="+- 10766 0 0"/>
              <a:gd name="T0" fmla="*/ 10800 w 21600"/>
              <a:gd name="T1" fmla="*/ 0 h 21600"/>
              <a:gd name="T2" fmla="*/ 0 w 21600"/>
              <a:gd name="T3" fmla="*/ 8105 h 21600"/>
              <a:gd name="T4" fmla="*/ 10766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0766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Exclamatory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76" y="1714488"/>
            <a:ext cx="4286280" cy="4525963"/>
          </a:xfrm>
        </p:spPr>
        <p:txBody>
          <a:bodyPr>
            <a:normAutofit/>
          </a:bodyPr>
          <a:lstStyle/>
          <a:p>
            <a:pPr eaLnBrk="0" latinLnBrk="0" hangingPunct="0"/>
            <a:r>
              <a:rPr lang="en-US" sz="2800" dirty="0" smtClean="0"/>
              <a:t>Expresses a lot of emotion or excitement</a:t>
            </a:r>
          </a:p>
          <a:p>
            <a:pPr eaLnBrk="0" latinLnBrk="0" hangingPunct="0"/>
            <a:r>
              <a:rPr lang="en-US" sz="2800" dirty="0" smtClean="0"/>
              <a:t>It ends in an exclamation mark.  </a:t>
            </a:r>
          </a:p>
          <a:p>
            <a:pPr eaLnBrk="0" latinLnBrk="0" hangingPunct="0"/>
            <a:r>
              <a:rPr lang="en-US" sz="2800" dirty="0" smtClean="0"/>
              <a:t>Example: </a:t>
            </a:r>
          </a:p>
          <a:p>
            <a:pPr lvl="1" eaLnBrk="0" latinLnBrk="0" hangingPunct="0"/>
            <a:r>
              <a:rPr lang="en-US" sz="2400" dirty="0" smtClean="0"/>
              <a:t>I’m on fire!!!</a:t>
            </a:r>
            <a:endParaRPr lang="en-US" sz="2400" dirty="0"/>
          </a:p>
        </p:txBody>
      </p:sp>
      <p:pic>
        <p:nvPicPr>
          <p:cNvPr id="77826" name="Picture 2" descr="http://betanews.com/wp-content/uploads/2013/05/pants-on-fire-496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500306"/>
            <a:ext cx="3357586" cy="4056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pPr eaLnBrk="1" hangingPunct="1"/>
            <a:r>
              <a:rPr lang="en-US" smtClean="0"/>
              <a:t>Don’t eat with your mouth open</a:t>
            </a:r>
            <a:endParaRPr lang="en-CA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484313"/>
            <a:ext cx="3903662" cy="52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Raise your hand.</a:t>
            </a:r>
            <a:endParaRPr lang="en-CA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773238"/>
            <a:ext cx="34099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Sit Down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524000"/>
            <a:ext cx="6096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Listen. 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412875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Game</a:t>
            </a:r>
            <a:endParaRPr lang="ko-KR" alt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mtClean="0"/>
              <a:t>Charades!</a:t>
            </a:r>
          </a:p>
        </p:txBody>
      </p:sp>
      <p:pic>
        <p:nvPicPr>
          <p:cNvPr id="31746" name="Picture 2" descr="http://3.bp.blogspot.com/-H7TWtCDJ6E4/UvEboIY1dtI/AAAAAAAAFCI/y09QV2Kl3l8/s1600/charades+pic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47156"/>
            <a:ext cx="9144000" cy="5110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 Quiet</a:t>
            </a:r>
            <a:endParaRPr lang="en-CA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484313"/>
            <a:ext cx="44100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Sit down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700213"/>
            <a:ext cx="4011612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Run!</a:t>
            </a:r>
            <a:endParaRPr lang="en-CA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484313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Stop!</a:t>
            </a:r>
            <a:endParaRPr lang="en-CA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557338"/>
            <a:ext cx="5111750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 the door</a:t>
            </a:r>
            <a:endParaRPr lang="en-CA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241425"/>
            <a:ext cx="56165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Interrogative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76" y="1714488"/>
            <a:ext cx="4286280" cy="4525963"/>
          </a:xfrm>
        </p:spPr>
        <p:txBody>
          <a:bodyPr>
            <a:normAutofit/>
          </a:bodyPr>
          <a:lstStyle/>
          <a:p>
            <a:pPr eaLnBrk="0" latinLnBrk="0" hangingPunct="0"/>
            <a:r>
              <a:rPr lang="en-US" sz="2800" dirty="0" smtClean="0"/>
              <a:t>Asks a question.</a:t>
            </a:r>
          </a:p>
          <a:p>
            <a:pPr eaLnBrk="0" latinLnBrk="0" hangingPunct="0"/>
            <a:r>
              <a:rPr lang="en-US" sz="2800" dirty="0" smtClean="0"/>
              <a:t>Ends with a question mark.</a:t>
            </a:r>
          </a:p>
          <a:p>
            <a:pPr eaLnBrk="0" latinLnBrk="0" hangingPunct="0"/>
            <a:r>
              <a:rPr lang="en-US" sz="2800" dirty="0" smtClean="0"/>
              <a:t>Example:</a:t>
            </a:r>
          </a:p>
          <a:p>
            <a:pPr lvl="1" eaLnBrk="0" latinLnBrk="0" hangingPunct="0"/>
            <a:r>
              <a:rPr lang="en-US" sz="2000" dirty="0" smtClean="0"/>
              <a:t>How old are you?  </a:t>
            </a:r>
            <a:endParaRPr lang="en-US" sz="2000" dirty="0"/>
          </a:p>
        </p:txBody>
      </p:sp>
      <p:pic>
        <p:nvPicPr>
          <p:cNvPr id="82946" name="Picture 2" descr="http://byfiles.storage.msn.com/y1pC3A5GZ9z2AsnLUijfsPOdSNg5XwOwsvWIt4iJZtjkjBbExOMYFWQAPw8lIIffb7YxHa8rnu2YkDewYIMwTf5ig?PARTNER=WRI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96409"/>
            <a:ext cx="3857620" cy="5061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Write your name.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146" name="Picture 2" descr="http://www.sightwordsgame.com/wp-content/uploads/2013/05/write-your-na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64904"/>
            <a:ext cx="4085504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 a picture</a:t>
            </a:r>
            <a:endParaRPr lang="en-CA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557338"/>
            <a:ext cx="51117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Don’t smoke</a:t>
            </a:r>
            <a:endParaRPr lang="en-CA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2133600"/>
            <a:ext cx="39608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Open your text book.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http://images.clipartpanda.com/novel-clipart-book_op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80928"/>
            <a:ext cx="6238056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5076825" y="1125538"/>
            <a:ext cx="3827463" cy="1143000"/>
          </a:xfrm>
        </p:spPr>
        <p:txBody>
          <a:bodyPr/>
          <a:lstStyle/>
          <a:p>
            <a:r>
              <a:rPr lang="en-US" altLang="ko-KR" smtClean="0"/>
              <a:t>don</a:t>
            </a:r>
            <a:r>
              <a:rPr lang="en-US" altLang="ko-KR" smtClean="0">
                <a:latin typeface="Arial" charset="0"/>
              </a:rPr>
              <a:t>’</a:t>
            </a:r>
            <a:r>
              <a:rPr lang="en-US" altLang="ko-KR" smtClean="0"/>
              <a:t>t cry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3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ko-KR" smtClean="0"/>
              <a:t>Wash the dishes </a:t>
            </a:r>
            <a:endParaRPr lang="en-CA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557338"/>
            <a:ext cx="576103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ko-KR" smtClean="0"/>
              <a:t>Go away </a:t>
            </a:r>
            <a:endParaRPr lang="en-CA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196975"/>
            <a:ext cx="45275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Do your homework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63700"/>
            <a:ext cx="813752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Catch the ball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557338"/>
            <a:ext cx="5976938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Listen to the teacher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images.clipartpanda.com/listen-to-teacher-clipart-jcxprrj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4176464" cy="5185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kind of sentence is it?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Close the book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575" y="1690688"/>
            <a:ext cx="37528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Hug a friend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060575"/>
            <a:ext cx="4967287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Open the can 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268413"/>
            <a:ext cx="4418013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ko-KR" smtClean="0"/>
              <a:t>Play with the dog</a:t>
            </a:r>
            <a:endParaRPr lang="en-CA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916113"/>
            <a:ext cx="59531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Circle the answer.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www.mccormickmadness.com/wp-content/uploads/2011/08/scan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264696" cy="4673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Play guitar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4338" name="Picture 2" descr="http://www.hypnobusters.com/wp-content/uploads/edd/2015/08/man-playing-guitar-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774849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Eat your food.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3314" name="Picture 2" descr="http://citygirlbites.com/blog/wp-content/uploads/2013/11/woman-eating-p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38300"/>
            <a:ext cx="6419850" cy="521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Repeat after me.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www.englishforlearner.com/englishpictures/b_50548f7b887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23626"/>
            <a:ext cx="6539880" cy="5534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Hit the ball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2290" name="Picture 2" descr="http://id3498.securedata.net/advbiostructuralcorr/assets/images/rib_maneuver/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6264696" cy="4396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Raise your hand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1266" name="Picture 2" descr="https://esllibrary.com/uploads/flashcard/image_full_size_color/1937/raise_your_ha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51768"/>
            <a:ext cx="4610858" cy="5406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Interrogative 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Do you like the food?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3972" name="Picture 4" descr="http://www.shelikespurple.com/.a/6a00d8341c77ee53ef014e8b48a592970d-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458077"/>
            <a:ext cx="5857884" cy="4399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Give me a candy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10242" name="Picture 2" descr="http://i.huffpost.com/gen/1431149/images/o-TRICK-OR-TREAT-face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9162256" cy="45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Close the window.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img2.timeinc.net/health/images/journeys/copd/close-windows-copd-4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276872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Touch your nose.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9218" name="Picture 2" descr="http://www.xtec.cat/~jrene5/games/flashcards/Imagen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2305049"/>
            <a:ext cx="8886825" cy="4552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Watch TV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8194" name="Picture 2" descr="http://www.bornfreemumanddad.co.uk/wp-content/uploads/2011/10/kid-watching-t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17283"/>
            <a:ext cx="6192688" cy="4889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Smile!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7170" name="Picture 2" descr="http://3.bp.blogspot.com/-t9e7S8huhaQ/VBMVN6CbNGI/AAAAAAAAA14/02am46_jiJM/s1600/Big_sm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Walk slowly.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146" name="Picture 2" descr="http://www.cliparthut.com/clip-arts/631/slow-down-clip-art-63139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4320480" cy="4957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Drink water.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5122" name="Picture 2" descr="http://www.hanovia.com/uk/wp-content/uploads/drink-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15818"/>
            <a:ext cx="6552728" cy="5242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Help!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4098" name="Picture 2" descr="http://psytreasure.com/wp-content/uploads/2014/11/helping-cli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1988840"/>
            <a:ext cx="11206352" cy="48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Stand up.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3074" name="Picture 2" descr="http://images.clipartpanda.com/stand-up-clipart-stand_up-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556792"/>
            <a:ext cx="331984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Shake hands.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2050" name="Picture 2" descr="https://spreadluv.files.wordpress.com/2012/11/shake-hands-jp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432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Declarative 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The girl in the white jacket is lost. 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2162" name="Picture 2" descr="http://www.corbisimages.com/images/Corbis-42-20040479.jpg?size=67&amp;uid=3902b1b1-620b-4242-bdd5-22b5d51f90d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406835"/>
            <a:ext cx="3500430" cy="4451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Love everybody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62088"/>
            <a:ext cx="8027987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80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8197672" cy="38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ontent.lessonplanet.com/resources/previews/original/subjects-in-imperative-sentences-worksheet.jpg?14142951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-162631"/>
            <a:ext cx="5429288" cy="7020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Exclamatory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latinLnBrk="0" hangingPunct="0"/>
            <a:r>
              <a:rPr lang="en-US" dirty="0" smtClean="0">
                <a:solidFill>
                  <a:srgbClr val="7030A0"/>
                </a:solidFill>
              </a:rPr>
              <a:t>The bulldogs won the game in the last three minutes!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1138" name="Picture 2" descr="http://www.900chml.com/files/2014/11/PAI_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3699"/>
            <a:ext cx="5905500" cy="3924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449</Words>
  <Application>Microsoft Office PowerPoint</Application>
  <PresentationFormat>화면 슬라이드 쇼(4:3)</PresentationFormat>
  <Paragraphs>137</Paragraphs>
  <Slides>83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83</vt:i4>
      </vt:variant>
    </vt:vector>
  </HeadingPairs>
  <TitlesOfParts>
    <vt:vector size="84" baseType="lpstr">
      <vt:lpstr>Office 테마</vt:lpstr>
      <vt:lpstr>Types of Sentences</vt:lpstr>
      <vt:lpstr>There are four types of sentences:</vt:lpstr>
      <vt:lpstr>Declarative  </vt:lpstr>
      <vt:lpstr>Exclamatory  </vt:lpstr>
      <vt:lpstr>Interrogative  </vt:lpstr>
      <vt:lpstr>What kind of sentence is it? </vt:lpstr>
      <vt:lpstr>Interrogative  </vt:lpstr>
      <vt:lpstr>Declarative  </vt:lpstr>
      <vt:lpstr>Exclamatory </vt:lpstr>
      <vt:lpstr>Declarative </vt:lpstr>
      <vt:lpstr>Interrogative  </vt:lpstr>
      <vt:lpstr>Exclamatory   </vt:lpstr>
      <vt:lpstr>Interrogative  </vt:lpstr>
      <vt:lpstr>Imperatives</vt:lpstr>
      <vt:lpstr>You must do this…!</vt:lpstr>
      <vt:lpstr>What is a verb?</vt:lpstr>
      <vt:lpstr>What is a verb?</vt:lpstr>
      <vt:lpstr>p.8 </vt:lpstr>
      <vt:lpstr>Don’t</vt:lpstr>
      <vt:lpstr>Be</vt:lpstr>
      <vt:lpstr>Take</vt:lpstr>
      <vt:lpstr>Give</vt:lpstr>
      <vt:lpstr>Go</vt:lpstr>
      <vt:lpstr>How to make a sentence...</vt:lpstr>
      <vt:lpstr>More examples</vt:lpstr>
      <vt:lpstr>슬라이드 26</vt:lpstr>
      <vt:lpstr>Change the Sentence into an Imperative.  </vt:lpstr>
      <vt:lpstr>After school, you must do your homework.   </vt:lpstr>
      <vt:lpstr>The player should hit the ball.  </vt:lpstr>
      <vt:lpstr>I want Pepsi. </vt:lpstr>
      <vt:lpstr>The doctor told you to take your medicine.  </vt:lpstr>
      <vt:lpstr>You shouldn’t smoke. </vt:lpstr>
      <vt:lpstr>Create an imperative sentence:</vt:lpstr>
      <vt:lpstr>Give me money. </vt:lpstr>
      <vt:lpstr>Take a break.</vt:lpstr>
      <vt:lpstr>Don’t drink and drive. </vt:lpstr>
      <vt:lpstr>Be happy.  </vt:lpstr>
      <vt:lpstr>Jump over the river. </vt:lpstr>
      <vt:lpstr>Don’t look at me.</vt:lpstr>
      <vt:lpstr>Don’t eat with your mouth open</vt:lpstr>
      <vt:lpstr>Raise your hand.</vt:lpstr>
      <vt:lpstr>Sit Down</vt:lpstr>
      <vt:lpstr>Listen.  </vt:lpstr>
      <vt:lpstr>Game</vt:lpstr>
      <vt:lpstr>Be Quiet</vt:lpstr>
      <vt:lpstr>Sit down </vt:lpstr>
      <vt:lpstr>Run!</vt:lpstr>
      <vt:lpstr>Stop!</vt:lpstr>
      <vt:lpstr>Close the door</vt:lpstr>
      <vt:lpstr>Write your name. </vt:lpstr>
      <vt:lpstr>Take a picture</vt:lpstr>
      <vt:lpstr>Don’t smoke</vt:lpstr>
      <vt:lpstr>Open your text book.  </vt:lpstr>
      <vt:lpstr>don’t cry</vt:lpstr>
      <vt:lpstr>Wash the dishes </vt:lpstr>
      <vt:lpstr>Go away </vt:lpstr>
      <vt:lpstr>Do your homework </vt:lpstr>
      <vt:lpstr>Catch the ball</vt:lpstr>
      <vt:lpstr>Listen to the teacher </vt:lpstr>
      <vt:lpstr>Close the book</vt:lpstr>
      <vt:lpstr>Hug a friend</vt:lpstr>
      <vt:lpstr>Open the can  </vt:lpstr>
      <vt:lpstr>Play with the dog</vt:lpstr>
      <vt:lpstr>Circle the answer.</vt:lpstr>
      <vt:lpstr>Play guitar </vt:lpstr>
      <vt:lpstr>Eat your food.</vt:lpstr>
      <vt:lpstr>Repeat after me. </vt:lpstr>
      <vt:lpstr>Hit the ball </vt:lpstr>
      <vt:lpstr>Raise your hand </vt:lpstr>
      <vt:lpstr>Give me a candy</vt:lpstr>
      <vt:lpstr>Close the window.  </vt:lpstr>
      <vt:lpstr>Touch your nose. </vt:lpstr>
      <vt:lpstr>Watch TV</vt:lpstr>
      <vt:lpstr>Smile!</vt:lpstr>
      <vt:lpstr>Walk slowly.</vt:lpstr>
      <vt:lpstr>Drink water.</vt:lpstr>
      <vt:lpstr>Help!</vt:lpstr>
      <vt:lpstr>Stand up. </vt:lpstr>
      <vt:lpstr>Shake hands.</vt:lpstr>
      <vt:lpstr>Love everybody</vt:lpstr>
      <vt:lpstr>슬라이드 81</vt:lpstr>
      <vt:lpstr>슬라이드 82</vt:lpstr>
      <vt:lpstr>슬라이드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or Don’t</dc:title>
  <dc:creator>user</dc:creator>
  <cp:lastModifiedBy>user</cp:lastModifiedBy>
  <cp:revision>20</cp:revision>
  <dcterms:created xsi:type="dcterms:W3CDTF">2015-09-04T04:32:43Z</dcterms:created>
  <dcterms:modified xsi:type="dcterms:W3CDTF">2015-09-14T05:05:35Z</dcterms:modified>
</cp:coreProperties>
</file>