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80" r:id="rId7"/>
    <p:sldId id="267" r:id="rId8"/>
    <p:sldId id="269" r:id="rId9"/>
    <p:sldId id="271" r:id="rId10"/>
    <p:sldId id="262" r:id="rId11"/>
    <p:sldId id="273" r:id="rId12"/>
    <p:sldId id="275" r:id="rId13"/>
    <p:sldId id="277" r:id="rId14"/>
    <p:sldId id="279" r:id="rId15"/>
    <p:sldId id="281" r:id="rId16"/>
    <p:sldId id="282" r:id="rId17"/>
    <p:sldId id="284" r:id="rId18"/>
    <p:sldId id="283" r:id="rId19"/>
    <p:sldId id="286" r:id="rId20"/>
    <p:sldId id="288" r:id="rId21"/>
    <p:sldId id="289" r:id="rId22"/>
    <p:sldId id="290" r:id="rId23"/>
    <p:sldId id="291" r:id="rId24"/>
    <p:sldId id="292" r:id="rId25"/>
    <p:sldId id="293" r:id="rId26"/>
    <p:sldId id="294" r:id="rId27"/>
    <p:sldId id="295" r:id="rId28"/>
    <p:sldId id="296" r:id="rId29"/>
    <p:sldId id="297" r:id="rId30"/>
    <p:sldId id="298" r:id="rId31"/>
    <p:sldId id="299" r:id="rId32"/>
    <p:sldId id="300" r:id="rId33"/>
    <p:sldId id="301" r:id="rId34"/>
    <p:sldId id="302" r:id="rId35"/>
    <p:sldId id="303" r:id="rId36"/>
    <p:sldId id="304" r:id="rId37"/>
    <p:sldId id="305" r:id="rId38"/>
    <p:sldId id="306" r:id="rId39"/>
    <p:sldId id="307" r:id="rId40"/>
    <p:sldId id="308" r:id="rId41"/>
    <p:sldId id="309" r:id="rId42"/>
    <p:sldId id="310" r:id="rId43"/>
    <p:sldId id="311" r:id="rId44"/>
    <p:sldId id="312" r:id="rId45"/>
    <p:sldId id="285" r:id="rId46"/>
    <p:sldId id="313" r:id="rId47"/>
    <p:sldId id="314" r:id="rId48"/>
    <p:sldId id="315" r:id="rId49"/>
    <p:sldId id="316" r:id="rId50"/>
    <p:sldId id="317" r:id="rId51"/>
    <p:sldId id="318" r:id="rId52"/>
    <p:sldId id="319" r:id="rId53"/>
    <p:sldId id="320" r:id="rId54"/>
    <p:sldId id="322" r:id="rId55"/>
    <p:sldId id="321" r:id="rId5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17B445D-C2F6-476A-B309-A9E7581684AD}">
          <p14:sldIdLst>
            <p14:sldId id="256"/>
            <p14:sldId id="258"/>
            <p14:sldId id="257"/>
            <p14:sldId id="259"/>
            <p14:sldId id="260"/>
            <p14:sldId id="280"/>
            <p14:sldId id="267"/>
            <p14:sldId id="269"/>
            <p14:sldId id="271"/>
            <p14:sldId id="262"/>
            <p14:sldId id="273"/>
            <p14:sldId id="275"/>
            <p14:sldId id="277"/>
            <p14:sldId id="279"/>
            <p14:sldId id="281"/>
            <p14:sldId id="282"/>
            <p14:sldId id="284"/>
            <p14:sldId id="283"/>
          </p14:sldIdLst>
        </p14:section>
        <p14:section name="Untitled Section" id="{264FE8BE-9BF6-47E5-84B8-5607B5F56AE2}">
          <p14:sldIdLst>
            <p14:sldId id="286"/>
            <p14:sldId id="288"/>
            <p14:sldId id="289"/>
            <p14:sldId id="290"/>
            <p14:sldId id="291"/>
            <p14:sldId id="292"/>
            <p14:sldId id="293"/>
            <p14:sldId id="294"/>
            <p14:sldId id="295"/>
            <p14:sldId id="296"/>
            <p14:sldId id="297"/>
            <p14:sldId id="298"/>
            <p14:sldId id="299"/>
            <p14:sldId id="300"/>
            <p14:sldId id="301"/>
            <p14:sldId id="302"/>
            <p14:sldId id="303"/>
            <p14:sldId id="304"/>
            <p14:sldId id="305"/>
            <p14:sldId id="306"/>
            <p14:sldId id="307"/>
            <p14:sldId id="308"/>
            <p14:sldId id="309"/>
            <p14:sldId id="310"/>
            <p14:sldId id="311"/>
            <p14:sldId id="312"/>
          </p14:sldIdLst>
        </p14:section>
        <p14:section name="Untitled Section" id="{E3E360CA-5215-4BCC-A135-438B2E3AB006}">
          <p14:sldIdLst>
            <p14:sldId id="285"/>
            <p14:sldId id="313"/>
            <p14:sldId id="314"/>
          </p14:sldIdLst>
        </p14:section>
        <p14:section name="Untitled Section" id="{BFDD283C-84F0-4276-9F25-472E277C3905}">
          <p14:sldIdLst>
            <p14:sldId id="315"/>
            <p14:sldId id="316"/>
            <p14:sldId id="317"/>
            <p14:sldId id="318"/>
            <p14:sldId id="319"/>
            <p14:sldId id="320"/>
            <p14:sldId id="322"/>
            <p14:sldId id="32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0A662F"/>
    <a:srgbClr val="FFC000"/>
    <a:srgbClr val="29AF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26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8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69BFC-6958-415A-8430-7091677D80F5}" type="datetimeFigureOut">
              <a:rPr lang="en-US" smtClean="0"/>
              <a:t>7/12/2019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FA065-5A92-4D25-A1EB-FBECE81FC2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108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69BFC-6958-415A-8430-7091677D80F5}" type="datetimeFigureOut">
              <a:rPr lang="en-US" smtClean="0"/>
              <a:t>7/12/2019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FA065-5A92-4D25-A1EB-FBECE81FC2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064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69BFC-6958-415A-8430-7091677D80F5}" type="datetimeFigureOut">
              <a:rPr lang="en-US" smtClean="0"/>
              <a:t>7/12/2019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FA065-5A92-4D25-A1EB-FBECE81FC2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117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69BFC-6958-415A-8430-7091677D80F5}" type="datetimeFigureOut">
              <a:rPr lang="en-US" smtClean="0"/>
              <a:t>7/12/2019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FA065-5A92-4D25-A1EB-FBECE81FC2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026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69BFC-6958-415A-8430-7091677D80F5}" type="datetimeFigureOut">
              <a:rPr lang="en-US" smtClean="0"/>
              <a:t>7/12/2019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FA065-5A92-4D25-A1EB-FBECE81FC2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604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69BFC-6958-415A-8430-7091677D80F5}" type="datetimeFigureOut">
              <a:rPr lang="en-US" smtClean="0"/>
              <a:t>7/12/2019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FA065-5A92-4D25-A1EB-FBECE81FC2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647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69BFC-6958-415A-8430-7091677D80F5}" type="datetimeFigureOut">
              <a:rPr lang="en-US" smtClean="0"/>
              <a:t>7/12/2019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FA065-5A92-4D25-A1EB-FBECE81FC2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004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69BFC-6958-415A-8430-7091677D80F5}" type="datetimeFigureOut">
              <a:rPr lang="en-US" smtClean="0"/>
              <a:t>7/12/2019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FA065-5A92-4D25-A1EB-FBECE81FC2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627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69BFC-6958-415A-8430-7091677D80F5}" type="datetimeFigureOut">
              <a:rPr lang="en-US" smtClean="0"/>
              <a:t>7/12/2019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FA065-5A92-4D25-A1EB-FBECE81FC2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803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69BFC-6958-415A-8430-7091677D80F5}" type="datetimeFigureOut">
              <a:rPr lang="en-US" smtClean="0"/>
              <a:t>7/12/2019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FA065-5A92-4D25-A1EB-FBECE81FC2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910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69BFC-6958-415A-8430-7091677D80F5}" type="datetimeFigureOut">
              <a:rPr lang="en-US" smtClean="0"/>
              <a:t>7/12/2019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FA065-5A92-4D25-A1EB-FBECE81FC2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279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269BFC-6958-415A-8430-7091677D80F5}" type="datetimeFigureOut">
              <a:rPr lang="en-US" smtClean="0"/>
              <a:t>7/12/2019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7FA065-5A92-4D25-A1EB-FBECE81FC2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4699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728134"/>
            <a:ext cx="9144000" cy="5444066"/>
          </a:xfrm>
        </p:spPr>
        <p:txBody>
          <a:bodyPr anchor="ctr">
            <a:normAutofit/>
          </a:bodyPr>
          <a:lstStyle/>
          <a:p>
            <a:r>
              <a:rPr lang="en-US" sz="96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lfa Slab One" panose="02000507050000020004" pitchFamily="2" charset="0"/>
              </a:rPr>
              <a:t>Beyond England </a:t>
            </a:r>
            <a:endParaRPr lang="en-US" sz="9600" dirty="0">
              <a:solidFill>
                <a:schemeClr val="accent6">
                  <a:lumMod val="40000"/>
                  <a:lumOff val="60000"/>
                </a:schemeClr>
              </a:solidFill>
              <a:latin typeface="Alfa Slab One" panose="0200050705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764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728134"/>
            <a:ext cx="9144000" cy="5444066"/>
          </a:xfrm>
        </p:spPr>
        <p:txBody>
          <a:bodyPr anchor="ctr">
            <a:normAutofit/>
          </a:bodyPr>
          <a:lstStyle/>
          <a:p>
            <a:r>
              <a:rPr lang="en-US" sz="9600" dirty="0" smtClean="0">
                <a:latin typeface="Alfa Slab One" panose="02000507050000020004" pitchFamily="2" charset="0"/>
              </a:rPr>
              <a:t>United States of America</a:t>
            </a:r>
            <a:endParaRPr lang="en-US" sz="9600" dirty="0">
              <a:latin typeface="Alfa Slab One" panose="02000507050000020004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758456" y="5618202"/>
            <a:ext cx="229101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66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78.9%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3035152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728134"/>
            <a:ext cx="9144000" cy="5444066"/>
          </a:xfrm>
        </p:spPr>
        <p:txBody>
          <a:bodyPr anchor="ctr">
            <a:normAutofit/>
          </a:bodyPr>
          <a:lstStyle/>
          <a:p>
            <a:r>
              <a:rPr lang="en-US" sz="9600" dirty="0" smtClean="0">
                <a:latin typeface="Alfa Slab One" panose="02000507050000020004" pitchFamily="2" charset="0"/>
              </a:rPr>
              <a:t>Australia</a:t>
            </a:r>
            <a:endParaRPr lang="en-US" sz="9600" dirty="0">
              <a:latin typeface="Alfa Slab One" panose="02000507050000020004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758456" y="5618202"/>
            <a:ext cx="229101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66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77.7%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188173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728134"/>
            <a:ext cx="9144000" cy="5444066"/>
          </a:xfrm>
        </p:spPr>
        <p:txBody>
          <a:bodyPr anchor="ctr">
            <a:normAutofit/>
          </a:bodyPr>
          <a:lstStyle/>
          <a:p>
            <a:r>
              <a:rPr lang="en-US" sz="9600" dirty="0" smtClean="0">
                <a:latin typeface="Alfa Slab One" panose="02000507050000020004" pitchFamily="2" charset="0"/>
              </a:rPr>
              <a:t>Canada</a:t>
            </a:r>
            <a:endParaRPr lang="en-US" sz="9600" dirty="0">
              <a:latin typeface="Alfa Slab One" panose="02000507050000020004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758456" y="5618202"/>
            <a:ext cx="229101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66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56.0%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1115533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728134"/>
            <a:ext cx="9144000" cy="5444066"/>
          </a:xfrm>
        </p:spPr>
        <p:txBody>
          <a:bodyPr anchor="ctr">
            <a:normAutofit/>
          </a:bodyPr>
          <a:lstStyle/>
          <a:p>
            <a:r>
              <a:rPr lang="en-US" sz="9600" dirty="0" smtClean="0">
                <a:latin typeface="Alfa Slab One" panose="02000507050000020004" pitchFamily="2" charset="0"/>
              </a:rPr>
              <a:t>Singapore  </a:t>
            </a:r>
            <a:endParaRPr lang="en-US" sz="9600" dirty="0">
              <a:latin typeface="Alfa Slab One" panose="02000507050000020004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758456" y="5618202"/>
            <a:ext cx="229101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66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36.9%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4064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728134"/>
            <a:ext cx="9144000" cy="5444066"/>
          </a:xfrm>
        </p:spPr>
        <p:txBody>
          <a:bodyPr anchor="ctr">
            <a:normAutofit/>
          </a:bodyPr>
          <a:lstStyle/>
          <a:p>
            <a:r>
              <a:rPr lang="en-US" sz="9600" dirty="0" smtClean="0">
                <a:latin typeface="Alfa Slab One" panose="02000507050000020004" pitchFamily="2" charset="0"/>
              </a:rPr>
              <a:t>South Africa</a:t>
            </a:r>
            <a:endParaRPr lang="en-US" sz="9600" dirty="0">
              <a:latin typeface="Alfa Slab One" panose="02000507050000020004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188062" y="5618202"/>
            <a:ext cx="186140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66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8.3%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667074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996897"/>
            <a:ext cx="12192000" cy="1961803"/>
          </a:xfrm>
        </p:spPr>
        <p:txBody>
          <a:bodyPr anchor="ctr">
            <a:normAutofit/>
          </a:bodyPr>
          <a:lstStyle/>
          <a:p>
            <a:r>
              <a:rPr lang="en-US" sz="96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lfa Slab One" panose="02000507050000020004" pitchFamily="2" charset="0"/>
              </a:rPr>
              <a:t>British Colonies </a:t>
            </a:r>
            <a:endParaRPr lang="en-US" sz="9600" dirty="0">
              <a:solidFill>
                <a:schemeClr val="accent6">
                  <a:lumMod val="40000"/>
                  <a:lumOff val="60000"/>
                </a:schemeClr>
              </a:solidFill>
              <a:latin typeface="Alfa Slab One" panose="02000507050000020004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59396" y="4105310"/>
            <a:ext cx="8673208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4000" dirty="0" smtClean="0"/>
              <a:t>The sun never sets on the British Empire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594072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result for british coloni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8764"/>
            <a:ext cx="12201428" cy="5993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8307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449474"/>
            <a:ext cx="12192000" cy="1961803"/>
          </a:xfrm>
        </p:spPr>
        <p:txBody>
          <a:bodyPr anchor="ctr">
            <a:normAutofit fontScale="90000"/>
          </a:bodyPr>
          <a:lstStyle/>
          <a:p>
            <a:r>
              <a:rPr lang="en-US" sz="96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lfa Slab One" panose="02000507050000020004" pitchFamily="2" charset="0"/>
              </a:rPr>
              <a:t>American </a:t>
            </a:r>
            <a:br>
              <a:rPr lang="en-US" sz="96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lfa Slab One" panose="02000507050000020004" pitchFamily="2" charset="0"/>
              </a:rPr>
            </a:br>
            <a:r>
              <a:rPr lang="en-US" sz="73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lfa Slab One" panose="02000507050000020004" pitchFamily="2" charset="0"/>
              </a:rPr>
              <a:t>vs</a:t>
            </a:r>
            <a:r>
              <a:rPr lang="en-US" sz="96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lfa Slab One" panose="02000507050000020004" pitchFamily="2" charset="0"/>
              </a:rPr>
              <a:t/>
            </a:r>
            <a:br>
              <a:rPr lang="en-US" sz="96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lfa Slab One" panose="02000507050000020004" pitchFamily="2" charset="0"/>
              </a:rPr>
            </a:br>
            <a:r>
              <a:rPr lang="en-US" sz="96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lfa Slab One" panose="02000507050000020004" pitchFamily="2" charset="0"/>
              </a:rPr>
              <a:t>British </a:t>
            </a:r>
            <a:endParaRPr lang="en-US" sz="9600" dirty="0">
              <a:solidFill>
                <a:schemeClr val="accent6">
                  <a:lumMod val="40000"/>
                  <a:lumOff val="60000"/>
                </a:schemeClr>
              </a:solidFill>
              <a:latin typeface="Alfa Slab One" panose="0200050705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8539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Change the British spelling to American: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5509" y="1825625"/>
            <a:ext cx="2413000" cy="4351338"/>
          </a:xfrm>
        </p:spPr>
        <p:txBody>
          <a:bodyPr/>
          <a:lstStyle/>
          <a:p>
            <a:r>
              <a:rPr lang="en-US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Neighbour</a:t>
            </a:r>
            <a:endParaRPr lang="en-US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Centre</a:t>
            </a:r>
          </a:p>
          <a:p>
            <a:r>
              <a:rPr lang="en-US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Licence</a:t>
            </a:r>
            <a:endParaRPr lang="en-US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r>
              <a:rPr lang="en-US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Apologise</a:t>
            </a:r>
            <a:endParaRPr lang="en-US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r>
              <a:rPr lang="en-US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Oestrogen</a:t>
            </a:r>
            <a:endParaRPr lang="en-US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Travelling</a:t>
            </a:r>
          </a:p>
          <a:p>
            <a:r>
              <a:rPr lang="en-US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Tyre</a:t>
            </a: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</a:p>
          <a:p>
            <a:r>
              <a:rPr lang="en-US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Flavour</a:t>
            </a:r>
            <a:endParaRPr lang="en-US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endParaRPr lang="en-US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endParaRPr 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889500" y="1825625"/>
            <a:ext cx="2413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Storey</a:t>
            </a: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</a:p>
          <a:p>
            <a:r>
              <a:rPr lang="en-US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Fibre</a:t>
            </a:r>
            <a:endParaRPr lang="en-US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r>
              <a:rPr lang="en-US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Defence</a:t>
            </a:r>
            <a:endParaRPr lang="en-US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r>
              <a:rPr lang="en-US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Connexion</a:t>
            </a: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*</a:t>
            </a:r>
          </a:p>
          <a:p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Aeon</a:t>
            </a:r>
          </a:p>
          <a:p>
            <a:r>
              <a:rPr lang="en-US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Faeces</a:t>
            </a:r>
            <a:endParaRPr lang="en-US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Organize</a:t>
            </a:r>
          </a:p>
          <a:p>
            <a:r>
              <a:rPr lang="en-US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Prise</a:t>
            </a:r>
            <a:endParaRPr lang="en-US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r>
              <a:rPr lang="en-US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Paralyse</a:t>
            </a: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 </a:t>
            </a:r>
            <a:endParaRPr 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945582" y="1825625"/>
            <a:ext cx="2413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Dialogue</a:t>
            </a:r>
          </a:p>
          <a:p>
            <a:r>
              <a:rPr lang="en-US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Jewellery</a:t>
            </a: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 </a:t>
            </a:r>
          </a:p>
          <a:p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Learnt</a:t>
            </a:r>
          </a:p>
          <a:p>
            <a:r>
              <a:rPr lang="en-US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Sceptic</a:t>
            </a:r>
            <a:endParaRPr 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Likeable</a:t>
            </a:r>
          </a:p>
          <a:p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Axe</a:t>
            </a:r>
          </a:p>
          <a:p>
            <a:r>
              <a:rPr lang="en-US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Cosy</a:t>
            </a:r>
            <a:endParaRPr lang="en-US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Doughnut</a:t>
            </a:r>
          </a:p>
          <a:p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Grey</a:t>
            </a:r>
          </a:p>
          <a:p>
            <a:endParaRPr lang="en-US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8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2449474"/>
            <a:ext cx="12192000" cy="196180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 dirty="0" err="1" smtClean="0">
                <a:solidFill>
                  <a:srgbClr val="29AF8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fa Slab One" panose="02000507050000020004" pitchFamily="2" charset="0"/>
              </a:rPr>
              <a:t>Neighbour</a:t>
            </a:r>
            <a:endParaRPr lang="en-US" sz="11500" dirty="0">
              <a:solidFill>
                <a:srgbClr val="29AF8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fa Slab One" panose="02000507050000020004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9200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685799"/>
            <a:ext cx="12192000" cy="9398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1625600"/>
            <a:ext cx="12192000" cy="9398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2565400"/>
            <a:ext cx="12192000" cy="9398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3505201"/>
            <a:ext cx="12192000" cy="9398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4445001"/>
            <a:ext cx="12192000" cy="9398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5384802"/>
            <a:ext cx="12192000" cy="9398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6324603"/>
            <a:ext cx="12192000" cy="53339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5400" y="2449474"/>
            <a:ext cx="12192000" cy="1961803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fa Slab One" panose="02000507050000020004" pitchFamily="2" charset="0"/>
              </a:rPr>
              <a:t>Neighbor</a:t>
            </a:r>
            <a:endParaRPr lang="en-US" sz="115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fa Slab One" panose="0200050705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9876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decel="10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decel="10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300"/>
                            </p:stCondLst>
                            <p:childTnLst>
                              <p:par>
                                <p:cTn id="3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b="1" dirty="0" smtClean="0"/>
              <a:t>Which Countries Speak English</a:t>
            </a:r>
            <a:endParaRPr lang="en-US" sz="7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Brainstorm English speaking countries</a:t>
            </a:r>
          </a:p>
          <a:p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(official or de facto)</a:t>
            </a:r>
            <a:endParaRPr lang="en-US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380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1375"/>
            <a:ext cx="12192000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2449474"/>
            <a:ext cx="12192000" cy="196180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 dirty="0" smtClean="0">
                <a:solidFill>
                  <a:srgbClr val="29AF8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fa Slab One" panose="02000507050000020004" pitchFamily="2" charset="0"/>
              </a:rPr>
              <a:t>Centre</a:t>
            </a:r>
            <a:endParaRPr lang="en-US" sz="11500" dirty="0">
              <a:solidFill>
                <a:srgbClr val="29AF8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fa Slab One" panose="02000507050000020004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9200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685799"/>
            <a:ext cx="12192000" cy="9398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1625600"/>
            <a:ext cx="12192000" cy="9398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2565400"/>
            <a:ext cx="12192000" cy="9398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3505201"/>
            <a:ext cx="12192000" cy="9398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4445001"/>
            <a:ext cx="12192000" cy="9398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5384802"/>
            <a:ext cx="12192000" cy="9398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6324603"/>
            <a:ext cx="12192000" cy="53339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5400" y="2449474"/>
            <a:ext cx="12192000" cy="1961803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fa Slab One" panose="02000507050000020004" pitchFamily="2" charset="0"/>
              </a:rPr>
              <a:t>Center</a:t>
            </a:r>
            <a:endParaRPr lang="en-US" sz="115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fa Slab One" panose="0200050705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249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accel="10000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accel="10000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2" ac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2" ac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2" ac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2" ac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2" ac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2" ac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decel="10000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8" decel="10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8" decel="10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300"/>
                            </p:stCondLst>
                            <p:childTnLst>
                              <p:par>
                                <p:cTn id="7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1375"/>
            <a:ext cx="12192000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2449474"/>
            <a:ext cx="12192000" cy="196180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 dirty="0" err="1" smtClean="0">
                <a:solidFill>
                  <a:srgbClr val="29AF8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fa Slab One" panose="02000507050000020004" pitchFamily="2" charset="0"/>
              </a:rPr>
              <a:t>Licence</a:t>
            </a:r>
            <a:r>
              <a:rPr lang="en-US" sz="11500" dirty="0" smtClean="0">
                <a:solidFill>
                  <a:srgbClr val="29AF8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fa Slab One" panose="02000507050000020004" pitchFamily="2" charset="0"/>
              </a:rPr>
              <a:t> </a:t>
            </a:r>
            <a:endParaRPr lang="en-US" sz="11500" dirty="0">
              <a:solidFill>
                <a:srgbClr val="29AF8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fa Slab One" panose="02000507050000020004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9200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685799"/>
            <a:ext cx="12192000" cy="9398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1625600"/>
            <a:ext cx="12192000" cy="9398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2565400"/>
            <a:ext cx="12192000" cy="9398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3505201"/>
            <a:ext cx="12192000" cy="9398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4445001"/>
            <a:ext cx="12192000" cy="9398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5384802"/>
            <a:ext cx="12192000" cy="9398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6324603"/>
            <a:ext cx="12192000" cy="53339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5400" y="2449474"/>
            <a:ext cx="12192000" cy="1961803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fa Slab One" panose="02000507050000020004" pitchFamily="2" charset="0"/>
              </a:rPr>
              <a:t>License </a:t>
            </a:r>
            <a:endParaRPr lang="en-US" sz="115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fa Slab One" panose="0200050705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0816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accel="10000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accel="10000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2" ac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2" ac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2" ac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2" ac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2" ac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2" ac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decel="10000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8" decel="10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8" decel="10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300"/>
                            </p:stCondLst>
                            <p:childTnLst>
                              <p:par>
                                <p:cTn id="7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1375"/>
            <a:ext cx="12192000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2449474"/>
            <a:ext cx="12192000" cy="196180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 dirty="0" err="1" smtClean="0">
                <a:solidFill>
                  <a:srgbClr val="29AF8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fa Slab One" panose="02000507050000020004" pitchFamily="2" charset="0"/>
              </a:rPr>
              <a:t>Apologise</a:t>
            </a:r>
            <a:r>
              <a:rPr lang="en-US" sz="11500" dirty="0" smtClean="0">
                <a:solidFill>
                  <a:srgbClr val="29AF8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fa Slab One" panose="02000507050000020004" pitchFamily="2" charset="0"/>
              </a:rPr>
              <a:t> </a:t>
            </a:r>
            <a:endParaRPr lang="en-US" sz="11500" dirty="0">
              <a:solidFill>
                <a:srgbClr val="29AF8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fa Slab One" panose="02000507050000020004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9200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685799"/>
            <a:ext cx="12192000" cy="9398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1625600"/>
            <a:ext cx="12192000" cy="9398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2565400"/>
            <a:ext cx="12192000" cy="9398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3505201"/>
            <a:ext cx="12192000" cy="9398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4445001"/>
            <a:ext cx="12192000" cy="9398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5384802"/>
            <a:ext cx="12192000" cy="9398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6324603"/>
            <a:ext cx="12192000" cy="53339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5400" y="2449474"/>
            <a:ext cx="12192000" cy="1961803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fa Slab One" panose="02000507050000020004" pitchFamily="2" charset="0"/>
              </a:rPr>
              <a:t>Apologize </a:t>
            </a:r>
            <a:endParaRPr lang="en-US" sz="115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fa Slab One" panose="0200050705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127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accel="10000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accel="10000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2" ac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2" ac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2" ac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2" ac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2" ac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2" ac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decel="10000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8" decel="10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8" decel="10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300"/>
                            </p:stCondLst>
                            <p:childTnLst>
                              <p:par>
                                <p:cTn id="7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1375"/>
            <a:ext cx="12192000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2449474"/>
            <a:ext cx="12192000" cy="196180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 dirty="0" err="1" smtClean="0">
                <a:solidFill>
                  <a:srgbClr val="29AF8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fa Slab One" panose="02000507050000020004" pitchFamily="2" charset="0"/>
              </a:rPr>
              <a:t>Oestrogen</a:t>
            </a:r>
            <a:endParaRPr lang="en-US" sz="11500" dirty="0">
              <a:solidFill>
                <a:srgbClr val="29AF8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fa Slab One" panose="02000507050000020004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9200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685799"/>
            <a:ext cx="12192000" cy="9398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1625600"/>
            <a:ext cx="12192000" cy="9398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2565400"/>
            <a:ext cx="12192000" cy="9398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3505201"/>
            <a:ext cx="12192000" cy="9398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4445001"/>
            <a:ext cx="12192000" cy="9398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5384802"/>
            <a:ext cx="12192000" cy="9398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6324603"/>
            <a:ext cx="12192000" cy="53339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5400" y="2449474"/>
            <a:ext cx="12192000" cy="1961803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fa Slab One" panose="02000507050000020004" pitchFamily="2" charset="0"/>
              </a:rPr>
              <a:t>Estrogen</a:t>
            </a:r>
            <a:endParaRPr lang="en-US" sz="115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fa Slab One" panose="0200050705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6825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accel="10000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accel="10000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2" ac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2" ac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2" ac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2" ac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2" ac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2" ac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decel="10000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8" decel="10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8" decel="10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300"/>
                            </p:stCondLst>
                            <p:childTnLst>
                              <p:par>
                                <p:cTn id="7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1375"/>
            <a:ext cx="12192000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2449474"/>
            <a:ext cx="12192000" cy="196180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 dirty="0" smtClean="0">
                <a:solidFill>
                  <a:srgbClr val="29AF8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fa Slab One" panose="02000507050000020004" pitchFamily="2" charset="0"/>
              </a:rPr>
              <a:t>Travelling</a:t>
            </a:r>
            <a:endParaRPr lang="en-US" sz="11500" dirty="0">
              <a:solidFill>
                <a:srgbClr val="29AF8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fa Slab One" panose="02000507050000020004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9200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685799"/>
            <a:ext cx="12192000" cy="9398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1625600"/>
            <a:ext cx="12192000" cy="9398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2565400"/>
            <a:ext cx="12192000" cy="9398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3505201"/>
            <a:ext cx="12192000" cy="9398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4445001"/>
            <a:ext cx="12192000" cy="9398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5384802"/>
            <a:ext cx="12192000" cy="9398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6324603"/>
            <a:ext cx="12192000" cy="53339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5400" y="2449474"/>
            <a:ext cx="12192000" cy="1961803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fa Slab One" panose="02000507050000020004" pitchFamily="2" charset="0"/>
              </a:rPr>
              <a:t>Traveling </a:t>
            </a:r>
            <a:endParaRPr lang="en-US" sz="115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fa Slab One" panose="0200050705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7029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accel="10000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accel="10000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2" ac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2" ac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2" ac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2" ac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2" ac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2" ac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decel="10000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8" decel="10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8" decel="10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300"/>
                            </p:stCondLst>
                            <p:childTnLst>
                              <p:par>
                                <p:cTn id="7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1375"/>
            <a:ext cx="12192000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2449474"/>
            <a:ext cx="12192000" cy="196180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 dirty="0" err="1" smtClean="0">
                <a:solidFill>
                  <a:srgbClr val="29AF8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fa Slab One" panose="02000507050000020004" pitchFamily="2" charset="0"/>
              </a:rPr>
              <a:t>Tyre</a:t>
            </a:r>
            <a:endParaRPr lang="en-US" sz="11500" dirty="0">
              <a:solidFill>
                <a:srgbClr val="29AF8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fa Slab One" panose="02000507050000020004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9200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685799"/>
            <a:ext cx="12192000" cy="9398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1625600"/>
            <a:ext cx="12192000" cy="9398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2565400"/>
            <a:ext cx="12192000" cy="9398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3505201"/>
            <a:ext cx="12192000" cy="9398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4445001"/>
            <a:ext cx="12192000" cy="9398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5384802"/>
            <a:ext cx="12192000" cy="9398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6324603"/>
            <a:ext cx="12192000" cy="53339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5400" y="2449474"/>
            <a:ext cx="12192000" cy="1961803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fa Slab One" panose="02000507050000020004" pitchFamily="2" charset="0"/>
              </a:rPr>
              <a:t>Tire</a:t>
            </a:r>
            <a:endParaRPr lang="en-US" sz="115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fa Slab One" panose="0200050705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7339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accel="10000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accel="10000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2" ac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2" ac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2" ac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2" ac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2" ac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2" ac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decel="10000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8" decel="10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8" decel="10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300"/>
                            </p:stCondLst>
                            <p:childTnLst>
                              <p:par>
                                <p:cTn id="7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1375"/>
            <a:ext cx="12192000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2449474"/>
            <a:ext cx="12192000" cy="196180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 dirty="0" err="1" smtClean="0">
                <a:solidFill>
                  <a:srgbClr val="29AF8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fa Slab One" panose="02000507050000020004" pitchFamily="2" charset="0"/>
              </a:rPr>
              <a:t>Flavour</a:t>
            </a:r>
            <a:endParaRPr lang="en-US" sz="11500" dirty="0">
              <a:solidFill>
                <a:srgbClr val="29AF8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fa Slab One" panose="02000507050000020004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9200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685799"/>
            <a:ext cx="12192000" cy="9398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1625600"/>
            <a:ext cx="12192000" cy="9398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2565400"/>
            <a:ext cx="12192000" cy="9398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3505201"/>
            <a:ext cx="12192000" cy="9398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4445001"/>
            <a:ext cx="12192000" cy="9398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5384802"/>
            <a:ext cx="12192000" cy="9398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6324603"/>
            <a:ext cx="12192000" cy="53339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5400" y="2449474"/>
            <a:ext cx="12192000" cy="1961803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fa Slab One" panose="02000507050000020004" pitchFamily="2" charset="0"/>
              </a:rPr>
              <a:t>Flavor </a:t>
            </a:r>
            <a:endParaRPr lang="en-US" sz="115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fa Slab One" panose="0200050705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63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accel="10000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accel="10000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2" ac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2" ac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2" ac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2" ac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2" ac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2" ac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decel="10000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8" decel="10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8" decel="10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300"/>
                            </p:stCondLst>
                            <p:childTnLst>
                              <p:par>
                                <p:cTn id="7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1375"/>
            <a:ext cx="12192000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2449474"/>
            <a:ext cx="12192000" cy="196180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 dirty="0" err="1" smtClean="0">
                <a:solidFill>
                  <a:srgbClr val="29AF8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fa Slab One" panose="02000507050000020004" pitchFamily="2" charset="0"/>
              </a:rPr>
              <a:t>Storey</a:t>
            </a:r>
            <a:endParaRPr lang="en-US" sz="11500" dirty="0">
              <a:solidFill>
                <a:srgbClr val="29AF8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fa Slab One" panose="02000507050000020004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9200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685799"/>
            <a:ext cx="12192000" cy="9398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1625600"/>
            <a:ext cx="12192000" cy="9398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2564712"/>
            <a:ext cx="12192000" cy="9398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3505201"/>
            <a:ext cx="12192000" cy="9398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4445001"/>
            <a:ext cx="12192000" cy="9398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5384802"/>
            <a:ext cx="12192000" cy="9398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6324603"/>
            <a:ext cx="12192000" cy="53339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5400" y="2449474"/>
            <a:ext cx="12192000" cy="1961803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fa Slab One" panose="02000507050000020004" pitchFamily="2" charset="0"/>
              </a:rPr>
              <a:t>Story</a:t>
            </a:r>
            <a:endParaRPr lang="en-US" sz="115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fa Slab One" panose="0200050705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556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accel="10000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accel="10000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2" ac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2" ac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2" ac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2" ac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2" ac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2" ac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decel="10000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8" decel="10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8" decel="10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300"/>
                            </p:stCondLst>
                            <p:childTnLst>
                              <p:par>
                                <p:cTn id="7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1375"/>
            <a:ext cx="12192000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2449474"/>
            <a:ext cx="12192000" cy="196180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 dirty="0" err="1" smtClean="0">
                <a:solidFill>
                  <a:srgbClr val="29AF8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fa Slab One" panose="02000507050000020004" pitchFamily="2" charset="0"/>
              </a:rPr>
              <a:t>Fibre</a:t>
            </a:r>
            <a:endParaRPr lang="en-US" sz="11500" dirty="0">
              <a:solidFill>
                <a:srgbClr val="29AF8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fa Slab One" panose="02000507050000020004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9200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685799"/>
            <a:ext cx="12192000" cy="9398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1625600"/>
            <a:ext cx="12192000" cy="9398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2700" y="2564712"/>
            <a:ext cx="12192000" cy="9398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3505201"/>
            <a:ext cx="12192000" cy="9398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4445001"/>
            <a:ext cx="12192000" cy="9398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5384802"/>
            <a:ext cx="12192000" cy="9398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6324603"/>
            <a:ext cx="12192000" cy="53339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5400" y="2449474"/>
            <a:ext cx="12192000" cy="1961803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fa Slab One" panose="02000507050000020004" pitchFamily="2" charset="0"/>
              </a:rPr>
              <a:t>Fiber</a:t>
            </a:r>
            <a:endParaRPr lang="en-US" sz="115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fa Slab One" panose="0200050705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913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accel="10000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accel="10000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2" ac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2" ac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2" ac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2" ac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2" ac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2" ac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decel="10000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8" decel="10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8" decel="10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300"/>
                            </p:stCondLst>
                            <p:childTnLst>
                              <p:par>
                                <p:cTn id="7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1375"/>
            <a:ext cx="12192000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2449474"/>
            <a:ext cx="12192000" cy="196180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 dirty="0" err="1" smtClean="0">
                <a:solidFill>
                  <a:srgbClr val="29AF8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fa Slab One" panose="02000507050000020004" pitchFamily="2" charset="0"/>
              </a:rPr>
              <a:t>Defence</a:t>
            </a:r>
            <a:endParaRPr lang="en-US" sz="11500" dirty="0">
              <a:solidFill>
                <a:srgbClr val="29AF8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fa Slab One" panose="02000507050000020004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9200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685799"/>
            <a:ext cx="12192000" cy="9398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1625600"/>
            <a:ext cx="12192000" cy="9398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2564026"/>
            <a:ext cx="12192000" cy="9398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3505201"/>
            <a:ext cx="12192000" cy="9398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4445001"/>
            <a:ext cx="12192000" cy="9398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5384802"/>
            <a:ext cx="12192000" cy="9398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6324603"/>
            <a:ext cx="12192000" cy="53339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5400" y="2449474"/>
            <a:ext cx="12192000" cy="1961803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fa Slab One" panose="02000507050000020004" pitchFamily="2" charset="0"/>
              </a:rPr>
              <a:t>Defense</a:t>
            </a:r>
            <a:endParaRPr lang="en-US" sz="115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fa Slab One" panose="0200050705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7931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accel="10000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accel="10000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2" ac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2" ac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2" ac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2" ac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2" ac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2" ac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decel="10000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8" decel="10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8" decel="10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300"/>
                            </p:stCondLst>
                            <p:childTnLst>
                              <p:par>
                                <p:cTn id="7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42250"/>
            <a:ext cx="2533997" cy="501574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India</a:t>
            </a:r>
          </a:p>
          <a:p>
            <a:pPr marL="0" indent="0" algn="ctr">
              <a:buNone/>
            </a:pPr>
            <a:r>
              <a:rPr lang="en-US" dirty="0" smtClean="0"/>
              <a:t>United States</a:t>
            </a:r>
          </a:p>
          <a:p>
            <a:pPr marL="0" indent="0" algn="ctr">
              <a:buNone/>
            </a:pPr>
            <a:r>
              <a:rPr lang="en-US" dirty="0" smtClean="0"/>
              <a:t>Pakistan</a:t>
            </a:r>
          </a:p>
          <a:p>
            <a:pPr marL="0" indent="0" algn="ctr">
              <a:buNone/>
            </a:pPr>
            <a:r>
              <a:rPr lang="en-US" dirty="0" smtClean="0"/>
              <a:t>Nigeria</a:t>
            </a:r>
          </a:p>
          <a:p>
            <a:pPr marL="0" indent="0" algn="ctr">
              <a:buNone/>
            </a:pPr>
            <a:r>
              <a:rPr lang="en-US" dirty="0" smtClean="0"/>
              <a:t>Bangladesh</a:t>
            </a:r>
          </a:p>
          <a:p>
            <a:pPr marL="0" indent="0" algn="ctr">
              <a:buNone/>
            </a:pPr>
            <a:r>
              <a:rPr lang="en-US" dirty="0" smtClean="0"/>
              <a:t>Ethiopia </a:t>
            </a:r>
          </a:p>
          <a:p>
            <a:pPr marL="0" indent="0" algn="ctr">
              <a:buNone/>
            </a:pPr>
            <a:r>
              <a:rPr lang="en-US" dirty="0" smtClean="0"/>
              <a:t>Philippines</a:t>
            </a:r>
          </a:p>
          <a:p>
            <a:pPr marL="0" indent="0" algn="ctr">
              <a:buNone/>
            </a:pPr>
            <a:r>
              <a:rPr lang="en-US" dirty="0" smtClean="0"/>
              <a:t>United Kingdom</a:t>
            </a:r>
          </a:p>
          <a:p>
            <a:pPr marL="0" indent="0" algn="ctr">
              <a:buNone/>
            </a:pPr>
            <a:r>
              <a:rPr lang="en-US" dirty="0" smtClean="0"/>
              <a:t>South Africa 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533997" y="1842250"/>
            <a:ext cx="2533997" cy="50157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/>
              <a:t>Tanzania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/>
              <a:t>Myanmar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/>
              <a:t>Kenya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/>
              <a:t>Uganda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/>
              <a:t>Sudan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/>
              <a:t>Canada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/>
              <a:t>Malaysia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/>
              <a:t>Ghana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/>
              <a:t>Nepal 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067994" y="1842249"/>
            <a:ext cx="2533997" cy="50157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/>
              <a:t>Cameroon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/>
              <a:t>Australia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/>
              <a:t>Sri Lanka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/>
              <a:t>Malawi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/>
              <a:t>Zambia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/>
              <a:t>Zimbabwe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/>
              <a:t>Rwanda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/>
              <a:t>Burundi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/>
              <a:t>South Sudan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601991" y="1842248"/>
            <a:ext cx="2533997" cy="50157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/>
              <a:t>Jordan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/>
              <a:t>UAE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/>
              <a:t>Papua New Guinea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/>
              <a:t>Israel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/>
              <a:t>Sierra Leone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/>
              <a:t>Singapore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/>
              <a:t>Liberia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/>
              <a:t>Ireland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9813019" y="1848623"/>
            <a:ext cx="2533997" cy="50157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/>
              <a:t>New Zealand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/>
              <a:t>Kuwait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/>
              <a:t>Eritrea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/>
              <a:t>Jamaica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/>
              <a:t>Qatar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/>
              <a:t>Namibia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/>
              <a:t>Botswana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/>
              <a:t>Lesotho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/>
              <a:t>Bahrain</a:t>
            </a:r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5401" y="0"/>
            <a:ext cx="12192001" cy="18663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b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Which Countries Speak English</a:t>
            </a:r>
            <a:endParaRPr lang="en-US" sz="7200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048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build="p"/>
      <p:bldP spid="6" grpId="0" build="p"/>
      <p:bldP spid="7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1375"/>
            <a:ext cx="12192000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2449474"/>
            <a:ext cx="12192000" cy="196180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 dirty="0" err="1" smtClean="0">
                <a:solidFill>
                  <a:srgbClr val="29AF8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fa Slab One" panose="02000507050000020004" pitchFamily="2" charset="0"/>
              </a:rPr>
              <a:t>Connexion</a:t>
            </a:r>
            <a:r>
              <a:rPr lang="en-US" sz="11500" dirty="0" smtClean="0">
                <a:solidFill>
                  <a:srgbClr val="29AF8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fa Slab One" panose="02000507050000020004" pitchFamily="2" charset="0"/>
              </a:rPr>
              <a:t> </a:t>
            </a:r>
            <a:endParaRPr lang="en-US" sz="11500" dirty="0">
              <a:solidFill>
                <a:srgbClr val="29AF8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fa Slab One" panose="02000507050000020004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9200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685799"/>
            <a:ext cx="12192000" cy="9398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1625600"/>
            <a:ext cx="12192000" cy="9398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2700" y="2564026"/>
            <a:ext cx="12192000" cy="9398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3505201"/>
            <a:ext cx="12192000" cy="9398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4445001"/>
            <a:ext cx="12192000" cy="9398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5384802"/>
            <a:ext cx="12192000" cy="9398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6324603"/>
            <a:ext cx="12192000" cy="53339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5400" y="2449474"/>
            <a:ext cx="12192000" cy="1961803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fa Slab One" panose="02000507050000020004" pitchFamily="2" charset="0"/>
              </a:rPr>
              <a:t>Connection</a:t>
            </a:r>
            <a:endParaRPr lang="en-US" sz="115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fa Slab One" panose="0200050705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5984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accel="10000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accel="10000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2" ac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2" ac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2" ac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2" ac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2" ac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2" ac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decel="10000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8" decel="10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8" decel="10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300"/>
                            </p:stCondLst>
                            <p:childTnLst>
                              <p:par>
                                <p:cTn id="7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1375"/>
            <a:ext cx="12192000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2449474"/>
            <a:ext cx="12192000" cy="196180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 dirty="0" smtClean="0">
                <a:solidFill>
                  <a:srgbClr val="29AF8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fa Slab One" panose="02000507050000020004" pitchFamily="2" charset="0"/>
              </a:rPr>
              <a:t>Aeon</a:t>
            </a:r>
            <a:endParaRPr lang="en-US" sz="11500" dirty="0">
              <a:solidFill>
                <a:srgbClr val="29AF8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fa Slab One" panose="02000507050000020004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9200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685799"/>
            <a:ext cx="12192000" cy="9398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1625600"/>
            <a:ext cx="12192000" cy="9398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2564712"/>
            <a:ext cx="12192000" cy="9398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3505201"/>
            <a:ext cx="12192000" cy="9398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4445001"/>
            <a:ext cx="12192000" cy="9398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5384802"/>
            <a:ext cx="12192000" cy="9398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6324603"/>
            <a:ext cx="12192000" cy="53339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5400" y="2449474"/>
            <a:ext cx="12192000" cy="1961803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fa Slab One" panose="02000507050000020004" pitchFamily="2" charset="0"/>
              </a:rPr>
              <a:t>Eon</a:t>
            </a:r>
            <a:endParaRPr lang="en-US" sz="115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fa Slab One" panose="0200050705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7391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accel="10000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accel="10000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2" ac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2" ac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2" ac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2" ac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2" ac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2" ac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decel="10000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8" decel="10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8" decel="10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300"/>
                            </p:stCondLst>
                            <p:childTnLst>
                              <p:par>
                                <p:cTn id="7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1375"/>
            <a:ext cx="12192000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2449474"/>
            <a:ext cx="12192000" cy="196180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 dirty="0" err="1" smtClean="0">
                <a:solidFill>
                  <a:srgbClr val="29AF8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fa Slab One" panose="02000507050000020004" pitchFamily="2" charset="0"/>
              </a:rPr>
              <a:t>Faeces</a:t>
            </a:r>
            <a:endParaRPr lang="en-US" sz="11500" dirty="0">
              <a:solidFill>
                <a:srgbClr val="29AF8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fa Slab One" panose="02000507050000020004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9200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685799"/>
            <a:ext cx="12192000" cy="9398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1625600"/>
            <a:ext cx="12192000" cy="9398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2564026"/>
            <a:ext cx="12192000" cy="9398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3505201"/>
            <a:ext cx="12192000" cy="9398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4445001"/>
            <a:ext cx="12192000" cy="9398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5384802"/>
            <a:ext cx="12192000" cy="9398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6324603"/>
            <a:ext cx="12192000" cy="53339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5400" y="2449474"/>
            <a:ext cx="12192000" cy="1961803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fa Slab One" panose="02000507050000020004" pitchFamily="2" charset="0"/>
              </a:rPr>
              <a:t>Feces</a:t>
            </a:r>
            <a:endParaRPr lang="en-US" sz="115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fa Slab One" panose="0200050705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751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accel="10000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accel="10000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2" ac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2" ac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2" ac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2" ac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2" ac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2" ac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decel="10000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8" decel="10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8" decel="10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300"/>
                            </p:stCondLst>
                            <p:childTnLst>
                              <p:par>
                                <p:cTn id="7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1375"/>
            <a:ext cx="12192000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2449474"/>
            <a:ext cx="12192000" cy="196180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 dirty="0" err="1" smtClean="0">
                <a:solidFill>
                  <a:srgbClr val="29AF8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fa Slab One" panose="02000507050000020004" pitchFamily="2" charset="0"/>
              </a:rPr>
              <a:t>Organise</a:t>
            </a:r>
            <a:endParaRPr lang="en-US" sz="11500" dirty="0">
              <a:solidFill>
                <a:srgbClr val="29AF8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fa Slab One" panose="02000507050000020004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9200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685799"/>
            <a:ext cx="12192000" cy="9398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1625600"/>
            <a:ext cx="12192000" cy="9398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2564026"/>
            <a:ext cx="12192000" cy="9398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3505201"/>
            <a:ext cx="12192000" cy="9398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4445001"/>
            <a:ext cx="12192000" cy="9398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5384802"/>
            <a:ext cx="12192000" cy="9398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6324603"/>
            <a:ext cx="12192000" cy="53339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5400" y="2449474"/>
            <a:ext cx="12192000" cy="1961803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fa Slab One" panose="02000507050000020004" pitchFamily="2" charset="0"/>
              </a:rPr>
              <a:t>Organize</a:t>
            </a:r>
            <a:endParaRPr lang="en-US" sz="115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fa Slab One" panose="0200050705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6173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accel="10000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accel="10000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2" ac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2" ac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2" ac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2" ac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2" ac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2" ac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decel="10000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8" decel="10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8" decel="10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300"/>
                            </p:stCondLst>
                            <p:childTnLst>
                              <p:par>
                                <p:cTn id="7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1375"/>
            <a:ext cx="12192000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2449474"/>
            <a:ext cx="12192000" cy="196180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 dirty="0" err="1" smtClean="0">
                <a:solidFill>
                  <a:srgbClr val="29AF8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fa Slab One" panose="02000507050000020004" pitchFamily="2" charset="0"/>
              </a:rPr>
              <a:t>Prise</a:t>
            </a:r>
            <a:endParaRPr lang="en-US" sz="11500" dirty="0">
              <a:solidFill>
                <a:srgbClr val="29AF8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fa Slab One" panose="02000507050000020004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9200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685799"/>
            <a:ext cx="12192000" cy="9398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1625600"/>
            <a:ext cx="12192000" cy="9398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2564026"/>
            <a:ext cx="12192000" cy="9398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3505201"/>
            <a:ext cx="12192000" cy="9398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4445001"/>
            <a:ext cx="12192000" cy="9398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5384802"/>
            <a:ext cx="12192000" cy="9398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6324603"/>
            <a:ext cx="12192000" cy="53339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5400" y="2449474"/>
            <a:ext cx="12192000" cy="1961803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fa Slab One" panose="02000507050000020004" pitchFamily="2" charset="0"/>
              </a:rPr>
              <a:t>Prize</a:t>
            </a:r>
            <a:endParaRPr lang="en-US" sz="115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fa Slab One" panose="0200050705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202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accel="10000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accel="10000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2" ac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2" ac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2" ac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2" ac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2" ac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2" ac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decel="10000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8" decel="10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8" decel="10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300"/>
                            </p:stCondLst>
                            <p:childTnLst>
                              <p:par>
                                <p:cTn id="7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1375"/>
            <a:ext cx="12192000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2449474"/>
            <a:ext cx="12192000" cy="196180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 dirty="0" err="1" smtClean="0">
                <a:solidFill>
                  <a:srgbClr val="29AF8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fa Slab One" panose="02000507050000020004" pitchFamily="2" charset="0"/>
              </a:rPr>
              <a:t>Paralyse</a:t>
            </a:r>
            <a:endParaRPr lang="en-US" sz="11500" dirty="0">
              <a:solidFill>
                <a:srgbClr val="29AF8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fa Slab One" panose="02000507050000020004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9200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685799"/>
            <a:ext cx="12192000" cy="9398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1625600"/>
            <a:ext cx="12192000" cy="9398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2564712"/>
            <a:ext cx="12192000" cy="9398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3505201"/>
            <a:ext cx="12192000" cy="9398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4445001"/>
            <a:ext cx="12192000" cy="9398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5384802"/>
            <a:ext cx="12192000" cy="9398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6324603"/>
            <a:ext cx="12192000" cy="53339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5400" y="2449474"/>
            <a:ext cx="12192000" cy="1961803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fa Slab One" panose="02000507050000020004" pitchFamily="2" charset="0"/>
              </a:rPr>
              <a:t>Paralyze</a:t>
            </a:r>
            <a:endParaRPr lang="en-US" sz="115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fa Slab One" panose="0200050705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2590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accel="10000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accel="10000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2" ac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2" ac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2" ac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2" ac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2" ac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2" ac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decel="10000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8" decel="10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8" decel="10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300"/>
                            </p:stCondLst>
                            <p:childTnLst>
                              <p:par>
                                <p:cTn id="7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1375"/>
            <a:ext cx="12192000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2449474"/>
            <a:ext cx="12192000" cy="196180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 dirty="0" smtClean="0">
                <a:solidFill>
                  <a:srgbClr val="29AF8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fa Slab One" panose="02000507050000020004" pitchFamily="2" charset="0"/>
              </a:rPr>
              <a:t>Dialogue</a:t>
            </a:r>
            <a:endParaRPr lang="en-US" sz="11500" dirty="0">
              <a:solidFill>
                <a:srgbClr val="29AF8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fa Slab One" panose="02000507050000020004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9200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685799"/>
            <a:ext cx="12192000" cy="9398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1625600"/>
            <a:ext cx="12192000" cy="9398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2564712"/>
            <a:ext cx="12192000" cy="9398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3505201"/>
            <a:ext cx="12192000" cy="9398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4445001"/>
            <a:ext cx="12192000" cy="9398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5384802"/>
            <a:ext cx="12192000" cy="9398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6324603"/>
            <a:ext cx="12192000" cy="53339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5400" y="2449474"/>
            <a:ext cx="12192000" cy="1961803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fa Slab One" panose="02000507050000020004" pitchFamily="2" charset="0"/>
              </a:rPr>
              <a:t>Dialog   </a:t>
            </a:r>
            <a:endParaRPr lang="en-US" sz="115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fa Slab One" panose="0200050705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0036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accel="10000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accel="10000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2" ac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2" ac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2" ac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2" ac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2" ac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2" ac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decel="10000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8" decel="10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8" decel="10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300"/>
                            </p:stCondLst>
                            <p:childTnLst>
                              <p:par>
                                <p:cTn id="7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1375"/>
            <a:ext cx="12192000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2449474"/>
            <a:ext cx="12192000" cy="196180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 dirty="0" err="1" smtClean="0">
                <a:solidFill>
                  <a:srgbClr val="29AF8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fa Slab One" panose="02000507050000020004" pitchFamily="2" charset="0"/>
              </a:rPr>
              <a:t>Jewellery</a:t>
            </a:r>
            <a:endParaRPr lang="en-US" sz="11500" dirty="0">
              <a:solidFill>
                <a:srgbClr val="29AF8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fa Slab One" panose="02000507050000020004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9200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685799"/>
            <a:ext cx="12192000" cy="9398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1625600"/>
            <a:ext cx="12192000" cy="9398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2564026"/>
            <a:ext cx="12192000" cy="9398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3505201"/>
            <a:ext cx="12192000" cy="9398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4445001"/>
            <a:ext cx="12192000" cy="9398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5384802"/>
            <a:ext cx="12192000" cy="9398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6324603"/>
            <a:ext cx="12192000" cy="53339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5400" y="2449474"/>
            <a:ext cx="12192000" cy="1961803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fa Slab One" panose="02000507050000020004" pitchFamily="2" charset="0"/>
              </a:rPr>
              <a:t>Jewelry</a:t>
            </a:r>
            <a:endParaRPr lang="en-US" sz="115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fa Slab One" panose="0200050705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9668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accel="10000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accel="10000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2" ac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2" ac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2" ac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2" ac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2" ac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2" ac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decel="10000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8" decel="10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8" decel="10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300"/>
                            </p:stCondLst>
                            <p:childTnLst>
                              <p:par>
                                <p:cTn id="7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1375"/>
            <a:ext cx="12192000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2449474"/>
            <a:ext cx="12192000" cy="196180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 dirty="0" smtClean="0">
                <a:solidFill>
                  <a:srgbClr val="29AF8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fa Slab One" panose="02000507050000020004" pitchFamily="2" charset="0"/>
              </a:rPr>
              <a:t>Learnt</a:t>
            </a:r>
            <a:endParaRPr lang="en-US" sz="11500" dirty="0">
              <a:solidFill>
                <a:srgbClr val="29AF8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fa Slab One" panose="02000507050000020004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9200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685799"/>
            <a:ext cx="12192000" cy="9398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1625600"/>
            <a:ext cx="12192000" cy="9398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2564712"/>
            <a:ext cx="12192000" cy="9398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3505201"/>
            <a:ext cx="12192000" cy="9398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4445001"/>
            <a:ext cx="12192000" cy="9398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5384802"/>
            <a:ext cx="12192000" cy="9398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6324603"/>
            <a:ext cx="12192000" cy="53339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5400" y="2449474"/>
            <a:ext cx="12192000" cy="1961803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fa Slab One" panose="02000507050000020004" pitchFamily="2" charset="0"/>
              </a:rPr>
              <a:t>Learned</a:t>
            </a:r>
            <a:endParaRPr lang="en-US" sz="115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fa Slab One" panose="0200050705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0800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accel="10000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accel="10000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2" ac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2" ac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2" ac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2" ac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2" ac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2" ac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decel="10000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8" decel="10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8" decel="10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300"/>
                            </p:stCondLst>
                            <p:childTnLst>
                              <p:par>
                                <p:cTn id="7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1375"/>
            <a:ext cx="12192000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2449474"/>
            <a:ext cx="12192000" cy="196180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 dirty="0" err="1" smtClean="0">
                <a:solidFill>
                  <a:srgbClr val="29AF8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fa Slab One" panose="02000507050000020004" pitchFamily="2" charset="0"/>
              </a:rPr>
              <a:t>Sceptic</a:t>
            </a:r>
            <a:endParaRPr lang="en-US" sz="11500" dirty="0">
              <a:solidFill>
                <a:srgbClr val="29AF8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fa Slab One" panose="02000507050000020004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9200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685799"/>
            <a:ext cx="12192000" cy="9398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1625600"/>
            <a:ext cx="12192000" cy="9398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2564026"/>
            <a:ext cx="12192000" cy="9398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3505201"/>
            <a:ext cx="12192000" cy="9398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4445001"/>
            <a:ext cx="12192000" cy="9398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5384802"/>
            <a:ext cx="12192000" cy="9398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6324603"/>
            <a:ext cx="12192000" cy="53339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5400" y="2449474"/>
            <a:ext cx="12192000" cy="1961803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fa Slab One" panose="02000507050000020004" pitchFamily="2" charset="0"/>
              </a:rPr>
              <a:t>Skeptic  </a:t>
            </a:r>
            <a:endParaRPr lang="en-US" sz="115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fa Slab One" panose="0200050705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5516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accel="10000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accel="10000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2" ac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2" ac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2" ac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2" ac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2" ac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2" ac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decel="10000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8" decel="10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8" decel="10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300"/>
                            </p:stCondLst>
                            <p:childTnLst>
                              <p:par>
                                <p:cTn id="7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42250"/>
            <a:ext cx="3187929" cy="501574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Trinidad and Tobago</a:t>
            </a:r>
          </a:p>
          <a:p>
            <a:pPr marL="0" indent="0" algn="ctr">
              <a:buNone/>
            </a:pPr>
            <a:r>
              <a:rPr lang="en-US" dirty="0" smtClean="0"/>
              <a:t>Mauritius</a:t>
            </a:r>
          </a:p>
          <a:p>
            <a:pPr marL="0" indent="0" algn="ctr">
              <a:buNone/>
            </a:pPr>
            <a:r>
              <a:rPr lang="en-US" dirty="0" smtClean="0"/>
              <a:t>Cyprus</a:t>
            </a:r>
          </a:p>
          <a:p>
            <a:pPr marL="0" indent="0" algn="ctr">
              <a:buNone/>
            </a:pPr>
            <a:r>
              <a:rPr lang="en-US" dirty="0" smtClean="0"/>
              <a:t>Swaziland</a:t>
            </a:r>
          </a:p>
          <a:p>
            <a:pPr marL="0" indent="0" algn="ctr">
              <a:buNone/>
            </a:pPr>
            <a:r>
              <a:rPr lang="en-US" dirty="0" smtClean="0"/>
              <a:t>Fiji</a:t>
            </a:r>
          </a:p>
          <a:p>
            <a:pPr marL="0" indent="0" algn="ctr">
              <a:buNone/>
            </a:pPr>
            <a:r>
              <a:rPr lang="en-US" dirty="0" smtClean="0"/>
              <a:t>Guyana</a:t>
            </a:r>
          </a:p>
          <a:p>
            <a:pPr marL="0" indent="0" algn="ctr">
              <a:buNone/>
            </a:pPr>
            <a:r>
              <a:rPr lang="en-US" dirty="0" smtClean="0"/>
              <a:t>Solomon Islands</a:t>
            </a:r>
          </a:p>
          <a:p>
            <a:pPr marL="0" indent="0" algn="ctr">
              <a:buNone/>
            </a:pPr>
            <a:r>
              <a:rPr lang="en-US" dirty="0" smtClean="0"/>
              <a:t>Maldives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876617" y="1842247"/>
            <a:ext cx="3187929" cy="501574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/>
              <a:t>Malta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/>
              <a:t>Brunei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/>
              <a:t>Belize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/>
              <a:t>Bahamas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/>
              <a:t>Vanuatu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/>
              <a:t>Barbados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/>
              <a:t>Samoa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/>
              <a:t>Saint Lucia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/>
              <a:t>Kiribati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/>
              <a:t>Grenada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908890" y="1842246"/>
            <a:ext cx="3187929" cy="50157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/>
              <a:t>Saint Vincent and the Grenadines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/>
              <a:t>Tonga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/>
              <a:t>Seychelles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/>
              <a:t>Antigua and Barbuda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/>
              <a:t>Dominica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/>
              <a:t>Marshall Islands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/>
              <a:t>Saint Kitts and Nevis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/>
              <a:t>Palau 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941163" y="1842251"/>
            <a:ext cx="3187929" cy="50157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/>
              <a:t>Cook Islands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/>
              <a:t>Tuvalu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/>
              <a:t>Nauru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/>
              <a:t>Niue </a:t>
            </a:r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5401" y="0"/>
            <a:ext cx="12192001" cy="18663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Which Countries Speak English</a:t>
            </a:r>
            <a:endParaRPr lang="en-US" sz="7200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003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build="p"/>
      <p:bldP spid="6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1375"/>
            <a:ext cx="12192000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2449474"/>
            <a:ext cx="12192000" cy="196180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 dirty="0" smtClean="0">
                <a:solidFill>
                  <a:srgbClr val="29AF8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fa Slab One" panose="02000507050000020004" pitchFamily="2" charset="0"/>
              </a:rPr>
              <a:t>Likeable </a:t>
            </a:r>
            <a:endParaRPr lang="en-US" sz="11500" dirty="0">
              <a:solidFill>
                <a:srgbClr val="29AF8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fa Slab One" panose="02000507050000020004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9200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685799"/>
            <a:ext cx="12192000" cy="9398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1625600"/>
            <a:ext cx="12192000" cy="9398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2564026"/>
            <a:ext cx="12192000" cy="9398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3505201"/>
            <a:ext cx="12192000" cy="9398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4445001"/>
            <a:ext cx="12192000" cy="9398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5384802"/>
            <a:ext cx="12192000" cy="9398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6324603"/>
            <a:ext cx="12192000" cy="53339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5400" y="2449474"/>
            <a:ext cx="12192000" cy="1961803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fa Slab One" panose="02000507050000020004" pitchFamily="2" charset="0"/>
              </a:rPr>
              <a:t>Likable   </a:t>
            </a:r>
            <a:endParaRPr lang="en-US" sz="115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fa Slab One" panose="0200050705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1550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accel="10000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accel="10000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2" ac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2" ac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2" ac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2" ac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2" ac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2" ac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decel="10000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8" decel="10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8" decel="10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300"/>
                            </p:stCondLst>
                            <p:childTnLst>
                              <p:par>
                                <p:cTn id="7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1375"/>
            <a:ext cx="12192000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2449474"/>
            <a:ext cx="12192000" cy="196180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 dirty="0" smtClean="0">
                <a:solidFill>
                  <a:srgbClr val="29AF8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fa Slab One" panose="02000507050000020004" pitchFamily="2" charset="0"/>
              </a:rPr>
              <a:t>Axe</a:t>
            </a:r>
            <a:endParaRPr lang="en-US" sz="11500" dirty="0">
              <a:solidFill>
                <a:srgbClr val="29AF8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fa Slab One" panose="02000507050000020004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9200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685799"/>
            <a:ext cx="12192000" cy="9398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1625600"/>
            <a:ext cx="12192000" cy="9398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2564712"/>
            <a:ext cx="12192000" cy="9398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3505201"/>
            <a:ext cx="12192000" cy="9398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4445001"/>
            <a:ext cx="12192000" cy="9398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5384802"/>
            <a:ext cx="12192000" cy="9398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6324603"/>
            <a:ext cx="12192000" cy="53339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5400" y="2449474"/>
            <a:ext cx="12192000" cy="1961803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fa Slab One" panose="02000507050000020004" pitchFamily="2" charset="0"/>
              </a:rPr>
              <a:t>Ax</a:t>
            </a:r>
            <a:endParaRPr lang="en-US" sz="115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fa Slab One" panose="0200050705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081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accel="10000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accel="10000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2" ac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2" ac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2" ac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2" ac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2" ac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2" ac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decel="10000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8" decel="10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8" decel="10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300"/>
                            </p:stCondLst>
                            <p:childTnLst>
                              <p:par>
                                <p:cTn id="7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1375"/>
            <a:ext cx="12192000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2449474"/>
            <a:ext cx="12192000" cy="196180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 dirty="0" err="1" smtClean="0">
                <a:solidFill>
                  <a:srgbClr val="29AF8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fa Slab One" panose="02000507050000020004" pitchFamily="2" charset="0"/>
              </a:rPr>
              <a:t>Cosy</a:t>
            </a:r>
            <a:endParaRPr lang="en-US" sz="11500" dirty="0">
              <a:solidFill>
                <a:srgbClr val="29AF8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fa Slab One" panose="02000507050000020004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9200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685799"/>
            <a:ext cx="12192000" cy="9398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1625600"/>
            <a:ext cx="12192000" cy="9398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2564712"/>
            <a:ext cx="12192000" cy="9398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3505201"/>
            <a:ext cx="12192000" cy="9398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4445001"/>
            <a:ext cx="12192000" cy="9398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5384802"/>
            <a:ext cx="12192000" cy="9398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6324603"/>
            <a:ext cx="12192000" cy="53339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5400" y="2449474"/>
            <a:ext cx="12192000" cy="1961803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fa Slab One" panose="02000507050000020004" pitchFamily="2" charset="0"/>
              </a:rPr>
              <a:t>Cozy</a:t>
            </a:r>
            <a:endParaRPr lang="en-US" sz="115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fa Slab One" panose="0200050705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552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accel="10000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accel="10000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2" ac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2" ac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2" ac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2" ac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2" ac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2" ac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decel="10000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8" decel="10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8" decel="10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300"/>
                            </p:stCondLst>
                            <p:childTnLst>
                              <p:par>
                                <p:cTn id="7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1375"/>
            <a:ext cx="12192000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2449474"/>
            <a:ext cx="12192000" cy="196180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 dirty="0" smtClean="0">
                <a:solidFill>
                  <a:srgbClr val="29AF8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fa Slab One" panose="02000507050000020004" pitchFamily="2" charset="0"/>
              </a:rPr>
              <a:t>Doughnut </a:t>
            </a:r>
            <a:endParaRPr lang="en-US" sz="11500" dirty="0">
              <a:solidFill>
                <a:srgbClr val="29AF8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fa Slab One" panose="02000507050000020004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9200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685799"/>
            <a:ext cx="12192000" cy="9398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1625600"/>
            <a:ext cx="12192000" cy="9398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2700" y="2564712"/>
            <a:ext cx="12192000" cy="9398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3505201"/>
            <a:ext cx="12192000" cy="9398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4445001"/>
            <a:ext cx="12192000" cy="9398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5384802"/>
            <a:ext cx="12192000" cy="9398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6324603"/>
            <a:ext cx="12192000" cy="53339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5400" y="2449474"/>
            <a:ext cx="12192000" cy="1961803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fa Slab One" panose="02000507050000020004" pitchFamily="2" charset="0"/>
              </a:rPr>
              <a:t>Donut</a:t>
            </a:r>
            <a:endParaRPr lang="en-US" sz="115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fa Slab One" panose="0200050705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0932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accel="10000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accel="10000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2" ac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2" ac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2" ac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2" ac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2" ac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2" ac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decel="10000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8" decel="10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8" decel="10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300"/>
                            </p:stCondLst>
                            <p:childTnLst>
                              <p:par>
                                <p:cTn id="7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1375"/>
            <a:ext cx="12192000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2449474"/>
            <a:ext cx="12192000" cy="196180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 dirty="0" smtClean="0">
                <a:solidFill>
                  <a:srgbClr val="29AF8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fa Slab One" panose="02000507050000020004" pitchFamily="2" charset="0"/>
              </a:rPr>
              <a:t>Grey</a:t>
            </a:r>
            <a:endParaRPr lang="en-US" sz="11500" dirty="0">
              <a:solidFill>
                <a:srgbClr val="29AF8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fa Slab One" panose="02000507050000020004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9200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685799"/>
            <a:ext cx="12192000" cy="9398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1625600"/>
            <a:ext cx="12192000" cy="9398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2564026"/>
            <a:ext cx="12192000" cy="9398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3505201"/>
            <a:ext cx="12192000" cy="9398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4445001"/>
            <a:ext cx="12192000" cy="9398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5384802"/>
            <a:ext cx="12192000" cy="9398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6324603"/>
            <a:ext cx="12192000" cy="53339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5400" y="2449474"/>
            <a:ext cx="12192000" cy="1961803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fa Slab One" panose="02000507050000020004" pitchFamily="2" charset="0"/>
              </a:rPr>
              <a:t>Gray</a:t>
            </a:r>
            <a:endParaRPr lang="en-US" sz="115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fa Slab One" panose="0200050705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6107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accel="10000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accel="10000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2" ac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2" ac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2" ac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2" ac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2" ac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2" ac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decel="10000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8" decel="10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8" decel="10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300"/>
                            </p:stCondLst>
                            <p:childTnLst>
                              <p:par>
                                <p:cTn id="7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996897"/>
            <a:ext cx="12192000" cy="1961803"/>
          </a:xfrm>
        </p:spPr>
        <p:txBody>
          <a:bodyPr anchor="ctr">
            <a:normAutofit fontScale="90000"/>
          </a:bodyPr>
          <a:lstStyle/>
          <a:p>
            <a:r>
              <a:rPr lang="en-US" sz="96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lfa Slab One" panose="02000507050000020004" pitchFamily="2" charset="0"/>
              </a:rPr>
              <a:t>American Influence</a:t>
            </a:r>
            <a:endParaRPr lang="en-US" sz="9600" dirty="0">
              <a:solidFill>
                <a:schemeClr val="accent6">
                  <a:lumMod val="40000"/>
                  <a:lumOff val="60000"/>
                </a:schemeClr>
              </a:solidFill>
              <a:latin typeface="Alfa Slab One" panose="02000507050000020004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03363" y="4105310"/>
            <a:ext cx="7385291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4000" dirty="0" smtClean="0"/>
              <a:t>Does the sun ever set on America?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80078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 descr="https://i.redd.it/riyhg9tvxmr1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20700"/>
            <a:ext cx="12305253" cy="604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reeform 4"/>
          <p:cNvSpPr/>
          <p:nvPr/>
        </p:nvSpPr>
        <p:spPr>
          <a:xfrm>
            <a:off x="5417344" y="3457575"/>
            <a:ext cx="128587" cy="140494"/>
          </a:xfrm>
          <a:custGeom>
            <a:avLst/>
            <a:gdLst>
              <a:gd name="connsiteX0" fmla="*/ 0 w 128587"/>
              <a:gd name="connsiteY0" fmla="*/ 57150 h 140494"/>
              <a:gd name="connsiteX1" fmla="*/ 38100 w 128587"/>
              <a:gd name="connsiteY1" fmla="*/ 2381 h 140494"/>
              <a:gd name="connsiteX2" fmla="*/ 59531 w 128587"/>
              <a:gd name="connsiteY2" fmla="*/ 0 h 140494"/>
              <a:gd name="connsiteX3" fmla="*/ 59531 w 128587"/>
              <a:gd name="connsiteY3" fmla="*/ 40481 h 140494"/>
              <a:gd name="connsiteX4" fmla="*/ 80962 w 128587"/>
              <a:gd name="connsiteY4" fmla="*/ 47625 h 140494"/>
              <a:gd name="connsiteX5" fmla="*/ 90487 w 128587"/>
              <a:gd name="connsiteY5" fmla="*/ 33338 h 140494"/>
              <a:gd name="connsiteX6" fmla="*/ 104775 w 128587"/>
              <a:gd name="connsiteY6" fmla="*/ 50006 h 140494"/>
              <a:gd name="connsiteX7" fmla="*/ 92869 w 128587"/>
              <a:gd name="connsiteY7" fmla="*/ 71438 h 140494"/>
              <a:gd name="connsiteX8" fmla="*/ 128587 w 128587"/>
              <a:gd name="connsiteY8" fmla="*/ 100013 h 140494"/>
              <a:gd name="connsiteX9" fmla="*/ 123825 w 128587"/>
              <a:gd name="connsiteY9" fmla="*/ 140494 h 140494"/>
              <a:gd name="connsiteX10" fmla="*/ 69056 w 128587"/>
              <a:gd name="connsiteY10" fmla="*/ 123825 h 140494"/>
              <a:gd name="connsiteX11" fmla="*/ 0 w 128587"/>
              <a:gd name="connsiteY11" fmla="*/ 57150 h 140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8587" h="140494">
                <a:moveTo>
                  <a:pt x="0" y="57150"/>
                </a:moveTo>
                <a:lnTo>
                  <a:pt x="38100" y="2381"/>
                </a:lnTo>
                <a:lnTo>
                  <a:pt x="59531" y="0"/>
                </a:lnTo>
                <a:lnTo>
                  <a:pt x="59531" y="40481"/>
                </a:lnTo>
                <a:lnTo>
                  <a:pt x="80962" y="47625"/>
                </a:lnTo>
                <a:lnTo>
                  <a:pt x="90487" y="33338"/>
                </a:lnTo>
                <a:lnTo>
                  <a:pt x="104775" y="50006"/>
                </a:lnTo>
                <a:lnTo>
                  <a:pt x="92869" y="71438"/>
                </a:lnTo>
                <a:lnTo>
                  <a:pt x="128587" y="100013"/>
                </a:lnTo>
                <a:lnTo>
                  <a:pt x="123825" y="140494"/>
                </a:lnTo>
                <a:lnTo>
                  <a:pt x="69056" y="123825"/>
                </a:lnTo>
                <a:lnTo>
                  <a:pt x="0" y="57150"/>
                </a:lnTo>
                <a:close/>
              </a:path>
            </a:pathLst>
          </a:custGeom>
          <a:solidFill>
            <a:srgbClr val="0A662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504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b="1" dirty="0" smtClean="0"/>
              <a:t>Additional Influence </a:t>
            </a:r>
            <a:endParaRPr lang="en-US" sz="7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5508" y="1825625"/>
            <a:ext cx="9249641" cy="4351338"/>
          </a:xfrm>
        </p:spPr>
        <p:txBody>
          <a:bodyPr anchor="ctr">
            <a:normAutofit/>
          </a:bodyPr>
          <a:lstStyle/>
          <a:p>
            <a:pPr algn="ctr"/>
            <a:r>
              <a:rPr lang="en-US" sz="44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American Political System</a:t>
            </a:r>
          </a:p>
          <a:p>
            <a:pPr algn="ctr"/>
            <a:endParaRPr lang="en-US" sz="44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en-US" sz="44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American English</a:t>
            </a:r>
          </a:p>
          <a:p>
            <a:pPr algn="ctr"/>
            <a:endParaRPr lang="en-US" sz="44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en-US" sz="44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American Media</a:t>
            </a:r>
          </a:p>
        </p:txBody>
      </p:sp>
    </p:spTree>
    <p:extLst>
      <p:ext uri="{BB962C8B-B14F-4D97-AF65-F5344CB8AC3E}">
        <p14:creationId xmlns:p14="http://schemas.microsoft.com/office/powerpoint/2010/main" val="2899830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449474"/>
            <a:ext cx="12192000" cy="1961803"/>
          </a:xfrm>
        </p:spPr>
        <p:txBody>
          <a:bodyPr anchor="ctr">
            <a:normAutofit fontScale="90000"/>
          </a:bodyPr>
          <a:lstStyle/>
          <a:p>
            <a:r>
              <a:rPr lang="en-US" sz="98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lfa Slab One" panose="02000507050000020004" pitchFamily="2" charset="0"/>
              </a:rPr>
              <a:t>American-English History</a:t>
            </a:r>
            <a:endParaRPr lang="en-US" sz="12800" dirty="0">
              <a:solidFill>
                <a:schemeClr val="accent6">
                  <a:lumMod val="40000"/>
                  <a:lumOff val="60000"/>
                </a:schemeClr>
              </a:solidFill>
              <a:latin typeface="Alfa Slab One" panose="0200050705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564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21544" y="503468"/>
            <a:ext cx="5901267" cy="1325563"/>
          </a:xfrm>
        </p:spPr>
        <p:txBody>
          <a:bodyPr>
            <a:normAutofit/>
          </a:bodyPr>
          <a:lstStyle/>
          <a:p>
            <a:pPr algn="ctr"/>
            <a:r>
              <a:rPr lang="en-US" sz="72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Puritans</a:t>
            </a:r>
            <a:endParaRPr lang="en-US" sz="7200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7585" y="2116368"/>
            <a:ext cx="6576033" cy="4351338"/>
          </a:xfrm>
        </p:spPr>
        <p:txBody>
          <a:bodyPr anchor="ctr">
            <a:normAutofit fontScale="92500" lnSpcReduction="20000"/>
          </a:bodyPr>
          <a:lstStyle/>
          <a:p>
            <a:pPr algn="ctr"/>
            <a:r>
              <a:rPr lang="en-US" sz="44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First settlers</a:t>
            </a:r>
          </a:p>
          <a:p>
            <a:pPr algn="ctr"/>
            <a:endParaRPr lang="en-US" sz="4400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en-US" sz="44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England </a:t>
            </a:r>
          </a:p>
          <a:p>
            <a:pPr algn="ctr"/>
            <a:endParaRPr lang="en-US" sz="4400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en-US" sz="44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Religious </a:t>
            </a:r>
          </a:p>
          <a:p>
            <a:pPr algn="ctr"/>
            <a:endParaRPr lang="en-US" sz="4400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en-US" sz="44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Squanto Story</a:t>
            </a:r>
            <a:endParaRPr lang="en-US" sz="4400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026" name="Picture 2" descr="Image result for purita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61467" cy="6859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0082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s://upload.wikimedia.org/wikipedia/commons/1/1a/Countries_with_English_as_Official_Languag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125"/>
            <a:ext cx="12192000" cy="6336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163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333" y="348192"/>
            <a:ext cx="5901267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72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Blueback Speller</a:t>
            </a:r>
            <a:endParaRPr lang="en-US" sz="7200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374" y="1961092"/>
            <a:ext cx="6576033" cy="4351338"/>
          </a:xfrm>
        </p:spPr>
        <p:txBody>
          <a:bodyPr anchor="ctr">
            <a:normAutofit/>
          </a:bodyPr>
          <a:lstStyle/>
          <a:p>
            <a:pPr algn="ctr"/>
            <a:r>
              <a:rPr lang="en-US" sz="44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Top seller</a:t>
            </a:r>
          </a:p>
          <a:p>
            <a:pPr algn="ctr"/>
            <a:endParaRPr lang="en-US" sz="44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en-US" sz="44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Non-regional accents</a:t>
            </a:r>
          </a:p>
          <a:p>
            <a:pPr algn="ctr"/>
            <a:endParaRPr lang="en-US" sz="44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algn="ctr"/>
            <a:endParaRPr lang="en-US" sz="4400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7170" name="Picture 2" descr="Image result for blueback speller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429" l="15083" r="97521">
                        <a14:foregroundMark x1="58678" y1="16143" x2="65496" y2="22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900" y="101600"/>
            <a:ext cx="4610100" cy="666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9045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3333" y="568326"/>
            <a:ext cx="5901267" cy="1325563"/>
          </a:xfrm>
        </p:spPr>
        <p:txBody>
          <a:bodyPr>
            <a:normAutofit/>
          </a:bodyPr>
          <a:lstStyle/>
          <a:p>
            <a:pPr algn="ctr"/>
            <a:r>
              <a:rPr lang="en-US" sz="7200" b="1" dirty="0" smtClean="0">
                <a:solidFill>
                  <a:srgbClr val="FFFFCC"/>
                </a:solidFill>
              </a:rPr>
              <a:t>Lewis and Clark</a:t>
            </a:r>
            <a:endParaRPr lang="en-US" sz="7200" b="1" dirty="0">
              <a:solidFill>
                <a:srgbClr val="FFFF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19374" y="2181226"/>
            <a:ext cx="6576033" cy="4351338"/>
          </a:xfrm>
        </p:spPr>
        <p:txBody>
          <a:bodyPr anchor="ctr">
            <a:normAutofit fontScale="92500" lnSpcReduction="20000"/>
          </a:bodyPr>
          <a:lstStyle/>
          <a:p>
            <a:pPr algn="ctr"/>
            <a:r>
              <a:rPr lang="en-US" sz="44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Louisiana Purchase (1803)</a:t>
            </a:r>
          </a:p>
          <a:p>
            <a:pPr algn="ctr"/>
            <a:endParaRPr lang="en-US" sz="4400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en-US" sz="44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Find a passage to the West</a:t>
            </a:r>
          </a:p>
          <a:p>
            <a:pPr algn="ctr"/>
            <a:endParaRPr lang="en-US" sz="44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en-US" sz="44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Nature</a:t>
            </a:r>
          </a:p>
          <a:p>
            <a:pPr lvl="1" algn="ctr"/>
            <a:r>
              <a:rPr lang="en-US" sz="40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Similar to England</a:t>
            </a:r>
          </a:p>
          <a:p>
            <a:pPr lvl="1" algn="ctr"/>
            <a:r>
              <a:rPr lang="en-US" sz="40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Native borrowings</a:t>
            </a:r>
          </a:p>
          <a:p>
            <a:pPr lvl="1" algn="ctr"/>
            <a:r>
              <a:rPr lang="en-US" sz="40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Descriptive names </a:t>
            </a:r>
            <a:endParaRPr lang="en-US" sz="4000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6146" name="Picture 2" descr="Image result for lewis and clar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45000" cy="6861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886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333" y="348192"/>
            <a:ext cx="5901267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7200" b="1" dirty="0" smtClean="0"/>
              <a:t>Riverboat Gamblers</a:t>
            </a:r>
            <a:endParaRPr lang="en-US" sz="7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374" y="1961092"/>
            <a:ext cx="6576033" cy="4351338"/>
          </a:xfrm>
        </p:spPr>
        <p:txBody>
          <a:bodyPr anchor="ctr">
            <a:normAutofit/>
          </a:bodyPr>
          <a:lstStyle/>
          <a:p>
            <a:pPr algn="ctr"/>
            <a:r>
              <a:rPr lang="en-US" sz="44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To be continued…</a:t>
            </a:r>
            <a:endParaRPr lang="en-US" sz="4400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122" name="Picture 2" descr="Image result for riverboat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85403" y="0"/>
            <a:ext cx="1088540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3518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8000" y="534459"/>
            <a:ext cx="5901267" cy="1325563"/>
          </a:xfrm>
        </p:spPr>
        <p:txBody>
          <a:bodyPr>
            <a:normAutofit/>
          </a:bodyPr>
          <a:lstStyle/>
          <a:p>
            <a:pPr algn="ctr"/>
            <a:r>
              <a:rPr lang="en-US" sz="72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Davy Crockett </a:t>
            </a:r>
            <a:endParaRPr lang="en-US" sz="7200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4041" y="2147359"/>
            <a:ext cx="6576033" cy="4351338"/>
          </a:xfrm>
        </p:spPr>
        <p:txBody>
          <a:bodyPr anchor="ctr">
            <a:normAutofit/>
          </a:bodyPr>
          <a:lstStyle/>
          <a:p>
            <a:pPr algn="ctr"/>
            <a:r>
              <a:rPr lang="en-US" sz="44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Tall tales</a:t>
            </a:r>
          </a:p>
          <a:p>
            <a:pPr algn="ctr"/>
            <a:endParaRPr lang="en-US" sz="44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en-US" sz="44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“When he talked, he made the forest shake.”</a:t>
            </a:r>
            <a:endParaRPr lang="en-US" sz="4400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098" name="Picture 2" descr="Image result for davy crocket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5181600" cy="6847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987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56466" y="314325"/>
            <a:ext cx="5901267" cy="1325563"/>
          </a:xfrm>
        </p:spPr>
        <p:txBody>
          <a:bodyPr>
            <a:normAutofit/>
          </a:bodyPr>
          <a:lstStyle/>
          <a:p>
            <a:pPr algn="ctr"/>
            <a:r>
              <a:rPr lang="en-US" sz="7200" b="1" dirty="0" smtClean="0">
                <a:solidFill>
                  <a:srgbClr val="FFFFCC"/>
                </a:solidFill>
              </a:rPr>
              <a:t>Slaves</a:t>
            </a:r>
            <a:endParaRPr lang="en-US" sz="7200" b="1" dirty="0">
              <a:solidFill>
                <a:srgbClr val="FFFF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2507" y="1927225"/>
            <a:ext cx="6576033" cy="4351338"/>
          </a:xfrm>
        </p:spPr>
        <p:txBody>
          <a:bodyPr anchor="ctr">
            <a:normAutofit/>
          </a:bodyPr>
          <a:lstStyle/>
          <a:p>
            <a:pPr algn="ctr"/>
            <a:r>
              <a:rPr lang="en-US" sz="44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Brought African words and traditions</a:t>
            </a:r>
          </a:p>
          <a:p>
            <a:pPr algn="ctr"/>
            <a:endParaRPr lang="en-US" sz="44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en-US" sz="44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Uneducated </a:t>
            </a:r>
          </a:p>
          <a:p>
            <a:pPr algn="ctr"/>
            <a:endParaRPr lang="en-US" sz="44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en-US" sz="44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Liberia </a:t>
            </a:r>
            <a:endParaRPr lang="en-US" sz="4400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654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333" y="348192"/>
            <a:ext cx="5901267" cy="1325563"/>
          </a:xfrm>
        </p:spPr>
        <p:txBody>
          <a:bodyPr>
            <a:normAutofit/>
          </a:bodyPr>
          <a:lstStyle/>
          <a:p>
            <a:pPr algn="ctr"/>
            <a:r>
              <a:rPr lang="en-US" sz="72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Other Influence</a:t>
            </a:r>
            <a:endParaRPr lang="en-US" sz="7200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374" y="1961092"/>
            <a:ext cx="6576033" cy="4351338"/>
          </a:xfrm>
        </p:spPr>
        <p:txBody>
          <a:bodyPr anchor="ctr">
            <a:normAutofit/>
          </a:bodyPr>
          <a:lstStyle/>
          <a:p>
            <a:pPr algn="ctr"/>
            <a:r>
              <a:rPr lang="en-US" sz="44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Gold Rush</a:t>
            </a:r>
          </a:p>
          <a:p>
            <a:pPr algn="ctr"/>
            <a:endParaRPr lang="en-US" sz="44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en-US" sz="44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Cowboys</a:t>
            </a:r>
            <a:endParaRPr lang="en-US" sz="44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algn="ctr"/>
            <a:endParaRPr lang="en-US" sz="4400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074" name="Picture 2" descr="Image result for cowbo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2378" r="93946">
                        <a14:foregroundMark x1="27027" y1="32042" x2="9730" y2="32042"/>
                        <a14:backgroundMark x1="46757" y1="45083" x2="47297" y2="44375"/>
                        <a14:backgroundMark x1="27568" y1="32292" x2="27568" y2="322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8206" y="664634"/>
            <a:ext cx="4595394" cy="5961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822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728134"/>
            <a:ext cx="9144000" cy="5444066"/>
          </a:xfrm>
        </p:spPr>
        <p:txBody>
          <a:bodyPr anchor="ctr">
            <a:normAutofit/>
          </a:bodyPr>
          <a:lstStyle/>
          <a:p>
            <a:r>
              <a:rPr lang="en-US" sz="96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lfa Slab One" panose="02000507050000020004" pitchFamily="2" charset="0"/>
              </a:rPr>
              <a:t>% of Native Speakers</a:t>
            </a:r>
            <a:endParaRPr lang="en-US" sz="9600" dirty="0">
              <a:solidFill>
                <a:schemeClr val="accent6">
                  <a:lumMod val="40000"/>
                  <a:lumOff val="60000"/>
                </a:schemeClr>
              </a:solidFill>
              <a:latin typeface="Alfa Slab One" panose="0200050705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5897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728134"/>
            <a:ext cx="9144000" cy="5444066"/>
          </a:xfrm>
        </p:spPr>
        <p:txBody>
          <a:bodyPr anchor="ctr">
            <a:normAutofit/>
          </a:bodyPr>
          <a:lstStyle/>
          <a:p>
            <a:r>
              <a:rPr lang="en-US" sz="9600" dirty="0" smtClean="0">
                <a:latin typeface="Alfa Slab One" panose="02000507050000020004" pitchFamily="2" charset="0"/>
              </a:rPr>
              <a:t>United Kingdom</a:t>
            </a:r>
            <a:endParaRPr lang="en-US" sz="9600" dirty="0">
              <a:latin typeface="Alfa Slab One" panose="02000507050000020004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758456" y="5618202"/>
            <a:ext cx="229101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66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92.2%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161096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728134"/>
            <a:ext cx="9144000" cy="5444066"/>
          </a:xfrm>
        </p:spPr>
        <p:txBody>
          <a:bodyPr anchor="ctr">
            <a:normAutofit/>
          </a:bodyPr>
          <a:lstStyle/>
          <a:p>
            <a:r>
              <a:rPr lang="en-US" sz="9600" dirty="0" smtClean="0">
                <a:latin typeface="Alfa Slab One" panose="02000507050000020004" pitchFamily="2" charset="0"/>
              </a:rPr>
              <a:t>New </a:t>
            </a:r>
            <a:r>
              <a:rPr lang="en-US" sz="9600" dirty="0">
                <a:latin typeface="Alfa Slab One" panose="02000507050000020004" pitchFamily="2" charset="0"/>
              </a:rPr>
              <a:t>Z</a:t>
            </a:r>
            <a:r>
              <a:rPr lang="en-US" sz="9600" dirty="0" smtClean="0">
                <a:latin typeface="Alfa Slab One" panose="02000507050000020004" pitchFamily="2" charset="0"/>
              </a:rPr>
              <a:t>ealand</a:t>
            </a:r>
            <a:endParaRPr lang="en-US" sz="9600" dirty="0">
              <a:latin typeface="Alfa Slab One" panose="02000507050000020004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758456" y="5618202"/>
            <a:ext cx="229101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66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90.1%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1865057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728134"/>
            <a:ext cx="9144000" cy="5444066"/>
          </a:xfrm>
        </p:spPr>
        <p:txBody>
          <a:bodyPr anchor="ctr">
            <a:normAutofit/>
          </a:bodyPr>
          <a:lstStyle/>
          <a:p>
            <a:r>
              <a:rPr lang="en-US" sz="9600" dirty="0" smtClean="0">
                <a:latin typeface="Alfa Slab One" panose="02000507050000020004" pitchFamily="2" charset="0"/>
              </a:rPr>
              <a:t>Ireland</a:t>
            </a:r>
            <a:endParaRPr lang="en-US" sz="9600" dirty="0">
              <a:latin typeface="Alfa Slab One" panose="02000507050000020004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758456" y="5618202"/>
            <a:ext cx="229101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66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87.1%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3234870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363</TotalTime>
  <Words>343</Words>
  <Application>Microsoft Office PowerPoint</Application>
  <PresentationFormat>Widescreen</PresentationFormat>
  <Paragraphs>225</Paragraphs>
  <Slides>55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0" baseType="lpstr">
      <vt:lpstr>Alfa Slab One</vt:lpstr>
      <vt:lpstr>Arial</vt:lpstr>
      <vt:lpstr>Calibri</vt:lpstr>
      <vt:lpstr>Calibri Light</vt:lpstr>
      <vt:lpstr>Office Theme</vt:lpstr>
      <vt:lpstr>Beyond England </vt:lpstr>
      <vt:lpstr>Which Countries Speak English</vt:lpstr>
      <vt:lpstr>PowerPoint Presentation</vt:lpstr>
      <vt:lpstr>PowerPoint Presentation</vt:lpstr>
      <vt:lpstr>PowerPoint Presentation</vt:lpstr>
      <vt:lpstr>% of Native Speakers</vt:lpstr>
      <vt:lpstr>United Kingdom</vt:lpstr>
      <vt:lpstr>New Zealand</vt:lpstr>
      <vt:lpstr>Ireland</vt:lpstr>
      <vt:lpstr>United States of America</vt:lpstr>
      <vt:lpstr>Australia</vt:lpstr>
      <vt:lpstr>Canada</vt:lpstr>
      <vt:lpstr>Singapore  </vt:lpstr>
      <vt:lpstr>South Africa</vt:lpstr>
      <vt:lpstr>British Colonies </vt:lpstr>
      <vt:lpstr>PowerPoint Presentation</vt:lpstr>
      <vt:lpstr>American  vs British </vt:lpstr>
      <vt:lpstr>Change the British spelling to American: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American Influence</vt:lpstr>
      <vt:lpstr>PowerPoint Presentation</vt:lpstr>
      <vt:lpstr>Additional Influence </vt:lpstr>
      <vt:lpstr>American-English History</vt:lpstr>
      <vt:lpstr>Puritans</vt:lpstr>
      <vt:lpstr>Blueback Speller</vt:lpstr>
      <vt:lpstr>Lewis and Clark</vt:lpstr>
      <vt:lpstr>Riverboat Gamblers</vt:lpstr>
      <vt:lpstr>Davy Crockett </vt:lpstr>
      <vt:lpstr>Slaves</vt:lpstr>
      <vt:lpstr>Other Influence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Beyond England</dc:title>
  <dc:creator>Joseph Moore</dc:creator>
  <cp:lastModifiedBy>Joseph Moore</cp:lastModifiedBy>
  <cp:revision>28</cp:revision>
  <dcterms:created xsi:type="dcterms:W3CDTF">2019-07-10T04:52:40Z</dcterms:created>
  <dcterms:modified xsi:type="dcterms:W3CDTF">2019-07-12T00:38:13Z</dcterms:modified>
</cp:coreProperties>
</file>