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5" r:id="rId3"/>
    <p:sldId id="257" r:id="rId4"/>
    <p:sldId id="265" r:id="rId5"/>
    <p:sldId id="260" r:id="rId6"/>
    <p:sldId id="261" r:id="rId7"/>
    <p:sldId id="262" r:id="rId8"/>
    <p:sldId id="263" r:id="rId9"/>
    <p:sldId id="294" r:id="rId10"/>
    <p:sldId id="264" r:id="rId11"/>
    <p:sldId id="267" r:id="rId12"/>
    <p:sldId id="268" r:id="rId13"/>
    <p:sldId id="270" r:id="rId14"/>
    <p:sldId id="269" r:id="rId15"/>
    <p:sldId id="272" r:id="rId16"/>
    <p:sldId id="286" r:id="rId17"/>
    <p:sldId id="273" r:id="rId18"/>
    <p:sldId id="274" r:id="rId19"/>
    <p:sldId id="287" r:id="rId20"/>
    <p:sldId id="275" r:id="rId21"/>
    <p:sldId id="29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8" r:id="rId30"/>
    <p:sldId id="283" r:id="rId31"/>
    <p:sldId id="284" r:id="rId32"/>
    <p:sldId id="285" r:id="rId33"/>
    <p:sldId id="289" r:id="rId34"/>
    <p:sldId id="290" r:id="rId35"/>
    <p:sldId id="292" r:id="rId36"/>
    <p:sldId id="293" r:id="rId37"/>
    <p:sldId id="29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6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6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1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0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4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3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8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F0369-3993-4582-92B8-1ABFEBAA9EC2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5A35F-9F45-46F4-B5B3-BA017027F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71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ker table ab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6" y="-345434"/>
            <a:ext cx="9902826" cy="77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25105"/>
            <a:ext cx="9144000" cy="3487918"/>
          </a:xfrm>
        </p:spPr>
        <p:txBody>
          <a:bodyPr anchor="ctr"/>
          <a:lstStyle/>
          <a:p>
            <a:r>
              <a:rPr lang="en-US" dirty="0" smtClean="0">
                <a:latin typeface="Bowlby One SC" panose="02000505060000020004" pitchFamily="2" charset="0"/>
              </a:rPr>
              <a:t>Riverboat </a:t>
            </a:r>
            <a:br>
              <a:rPr lang="en-US" dirty="0" smtClean="0">
                <a:latin typeface="Bowlby One SC" panose="02000505060000020004" pitchFamily="2" charset="0"/>
              </a:rPr>
            </a:br>
            <a:r>
              <a:rPr lang="en-US" dirty="0" smtClean="0">
                <a:latin typeface="Bowlby One SC" panose="02000505060000020004" pitchFamily="2" charset="0"/>
              </a:rPr>
              <a:t>Gambling</a:t>
            </a:r>
            <a:endParaRPr lang="en-US" dirty="0">
              <a:latin typeface="Bowlby One SC" panose="02000505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Betting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>
            <a:normAutofit lnSpcReduction="10000"/>
          </a:bodyPr>
          <a:lstStyle/>
          <a:p>
            <a:r>
              <a:rPr lang="en-US" b="1" dirty="0" smtClean="0"/>
              <a:t>Check</a:t>
            </a:r>
            <a:r>
              <a:rPr lang="en-US" dirty="0" smtClean="0"/>
              <a:t> = If there were no previous bets, you can </a:t>
            </a:r>
            <a:br>
              <a:rPr lang="en-US" dirty="0" smtClean="0"/>
            </a:br>
            <a:r>
              <a:rPr lang="en-US" dirty="0" smtClean="0"/>
              <a:t>	pass your turn.  </a:t>
            </a:r>
          </a:p>
          <a:p>
            <a:endParaRPr lang="en-US" dirty="0"/>
          </a:p>
          <a:p>
            <a:r>
              <a:rPr lang="en-US" b="1" dirty="0" smtClean="0"/>
              <a:t>Call</a:t>
            </a:r>
            <a:r>
              <a:rPr lang="en-US" dirty="0" smtClean="0"/>
              <a:t> = match a previous bet</a:t>
            </a:r>
          </a:p>
          <a:p>
            <a:endParaRPr lang="en-US" dirty="0"/>
          </a:p>
          <a:p>
            <a:r>
              <a:rPr lang="en-US" b="1" dirty="0" smtClean="0"/>
              <a:t>Raise</a:t>
            </a:r>
            <a:r>
              <a:rPr lang="en-US" dirty="0" smtClean="0"/>
              <a:t> = increase the total bet</a:t>
            </a:r>
          </a:p>
          <a:p>
            <a:endParaRPr lang="en-US" dirty="0"/>
          </a:p>
          <a:p>
            <a:r>
              <a:rPr lang="en-US" b="1" dirty="0" smtClean="0"/>
              <a:t>Fold</a:t>
            </a:r>
            <a:r>
              <a:rPr lang="en-US" dirty="0" smtClean="0"/>
              <a:t> = Discard your hand without matching the bet. </a:t>
            </a:r>
          </a:p>
        </p:txBody>
      </p:sp>
    </p:spTree>
    <p:extLst>
      <p:ext uri="{BB962C8B-B14F-4D97-AF65-F5344CB8AC3E}">
        <p14:creationId xmlns:p14="http://schemas.microsoft.com/office/powerpoint/2010/main" val="7454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Betting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You cannot raise your own bet</a:t>
            </a:r>
          </a:p>
          <a:p>
            <a:pPr lvl="1"/>
            <a:r>
              <a:rPr lang="en-US" dirty="0" smtClean="0"/>
              <a:t>If another player raises it after you, then you can raise it again</a:t>
            </a:r>
          </a:p>
          <a:p>
            <a:endParaRPr lang="en-US" dirty="0"/>
          </a:p>
          <a:p>
            <a:r>
              <a:rPr lang="en-US" dirty="0" smtClean="0"/>
              <a:t>Betting continues until all players have called or folded a bet. </a:t>
            </a:r>
          </a:p>
        </p:txBody>
      </p:sp>
    </p:spTree>
    <p:extLst>
      <p:ext uri="{BB962C8B-B14F-4D97-AF65-F5344CB8AC3E}">
        <p14:creationId xmlns:p14="http://schemas.microsoft.com/office/powerpoint/2010/main" val="31383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811991"/>
            <a:ext cx="6460067" cy="1325563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solidFill>
                  <a:srgbClr val="FFFFCC"/>
                </a:solidFill>
                <a:latin typeface="Algerian" panose="04020705040A02060702" pitchFamily="82" charset="0"/>
              </a:rPr>
              <a:t>CHIPS</a:t>
            </a:r>
            <a:endParaRPr lang="en-US" sz="10000" dirty="0">
              <a:solidFill>
                <a:srgbClr val="FFFFCC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0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Chips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825625"/>
            <a:ext cx="9398000" cy="418570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latin typeface="Bowlby One SC" panose="02000505060000020004" pitchFamily="2" charset="0"/>
              </a:rPr>
              <a:t>White = $1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wlby One SC" panose="02000505060000020004" pitchFamily="2" charset="0"/>
              </a:rPr>
              <a:t>Red = </a:t>
            </a:r>
            <a:r>
              <a:rPr lang="en-US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wlby One SC" panose="02000505060000020004" pitchFamily="2" charset="0"/>
              </a:rPr>
              <a:t>$5</a:t>
            </a: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owlby One SC" panose="02000505060000020004" pitchFamily="2" charset="0"/>
              </a:rPr>
              <a:t>Green = $10</a:t>
            </a:r>
            <a:endParaRPr lang="en-US" sz="3600" b="1" dirty="0">
              <a:solidFill>
                <a:schemeClr val="accent2">
                  <a:lumMod val="20000"/>
                  <a:lumOff val="80000"/>
                </a:schemeClr>
              </a:solidFill>
              <a:latin typeface="Bowlby One SC" panose="02000505060000020004" pitchFamily="2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Bowlby One SC" panose="02000505060000020004" pitchFamily="2" charset="0"/>
              </a:rPr>
              <a:t>Blue </a:t>
            </a:r>
            <a:r>
              <a:rPr lang="en-US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Bowlby One SC" panose="02000505060000020004" pitchFamily="2" charset="0"/>
              </a:rPr>
              <a:t>= </a:t>
            </a:r>
            <a:r>
              <a:rPr lang="en-US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Bowlby One SC" panose="02000505060000020004" pitchFamily="2" charset="0"/>
              </a:rPr>
              <a:t>$25</a:t>
            </a:r>
            <a:endParaRPr lang="en-US" sz="3600" b="1" dirty="0" smtClean="0">
              <a:solidFill>
                <a:schemeClr val="bg2">
                  <a:lumMod val="20000"/>
                  <a:lumOff val="80000"/>
                </a:schemeClr>
              </a:solidFill>
              <a:latin typeface="Bowlby One SC" panose="02000505060000020004" pitchFamily="2" charset="0"/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owlby One SC" panose="02000505060000020004" pitchFamily="2" charset="0"/>
              </a:rPr>
              <a:t>Black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owlby One SC" panose="02000505060000020004" pitchFamily="2" charset="0"/>
              </a:rPr>
              <a:t>=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owlby One SC" panose="02000505060000020004" pitchFamily="2" charset="0"/>
              </a:rPr>
              <a:t>$50</a:t>
            </a:r>
            <a:endParaRPr lang="en-US" sz="3600" b="1" dirty="0" smtClean="0">
              <a:solidFill>
                <a:schemeClr val="tx2">
                  <a:lumMod val="75000"/>
                </a:schemeClr>
              </a:solidFill>
              <a:latin typeface="Bowlby One SC" panose="02000505060000020004" pitchFamily="2" charset="0"/>
            </a:endParaRPr>
          </a:p>
          <a:p>
            <a:endParaRPr lang="en-US" dirty="0"/>
          </a:p>
          <a:p>
            <a:r>
              <a:rPr lang="en-US" dirty="0" smtClean="0"/>
              <a:t>Start with </a:t>
            </a:r>
            <a:r>
              <a:rPr lang="en-US" dirty="0" smtClean="0"/>
              <a:t>5 </a:t>
            </a:r>
            <a:r>
              <a:rPr lang="en-US" dirty="0" smtClean="0"/>
              <a:t>white, </a:t>
            </a:r>
            <a:r>
              <a:rPr lang="en-US" dirty="0" smtClean="0"/>
              <a:t>4 red, 3 green, 2 blue, and </a:t>
            </a:r>
            <a:r>
              <a:rPr lang="en-US" dirty="0" smtClean="0"/>
              <a:t>1 black chip.  </a:t>
            </a:r>
          </a:p>
        </p:txBody>
      </p:sp>
    </p:spTree>
    <p:extLst>
      <p:ext uri="{BB962C8B-B14F-4D97-AF65-F5344CB8AC3E}">
        <p14:creationId xmlns:p14="http://schemas.microsoft.com/office/powerpoint/2010/main" val="38195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Riverboat Gambling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If you use a phrase from handout, you can take an extra </a:t>
            </a:r>
            <a:r>
              <a:rPr lang="en-US" sz="3200" b="1" dirty="0" smtClean="0"/>
              <a:t>White Chip</a:t>
            </a:r>
            <a:r>
              <a:rPr lang="en-US" dirty="0" smtClean="0"/>
              <a:t>.  </a:t>
            </a:r>
          </a:p>
          <a:p>
            <a:pPr lvl="1"/>
            <a:r>
              <a:rPr lang="en-US" dirty="0" smtClean="0"/>
              <a:t>Must be used correctly and in context. </a:t>
            </a:r>
          </a:p>
          <a:p>
            <a:pPr lvl="1"/>
            <a:r>
              <a:rPr lang="en-US" dirty="0" smtClean="0"/>
              <a:t>The other players can dispute its use. 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07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ker table ab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6" y="-345434"/>
            <a:ext cx="9902826" cy="77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25105"/>
            <a:ext cx="9144000" cy="3487918"/>
          </a:xfrm>
        </p:spPr>
        <p:txBody>
          <a:bodyPr anchor="ctr"/>
          <a:lstStyle/>
          <a:p>
            <a:r>
              <a:rPr lang="en-US" dirty="0" smtClean="0">
                <a:latin typeface="Bowlby One SC" panose="02000505060000020004" pitchFamily="2" charset="0"/>
              </a:rPr>
              <a:t>Gambling</a:t>
            </a:r>
            <a:br>
              <a:rPr lang="en-US" dirty="0" smtClean="0">
                <a:latin typeface="Bowlby One SC" panose="02000505060000020004" pitchFamily="2" charset="0"/>
              </a:rPr>
            </a:br>
            <a:r>
              <a:rPr lang="en-US" dirty="0" smtClean="0">
                <a:latin typeface="Bowlby One SC" panose="02000505060000020004" pitchFamily="2" charset="0"/>
              </a:rPr>
              <a:t>Phrases</a:t>
            </a:r>
            <a:endParaRPr lang="en-US" dirty="0">
              <a:latin typeface="Bowlby One SC" panose="02000505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Poker face 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showing emotion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poker face gag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6" b="100000" l="0" r="100000">
                        <a14:foregroundMark x1="35288" y1="59110" x2="81759" y2="59627"/>
                        <a14:foregroundMark x1="68187" y1="44824" x2="98154" y2="98033"/>
                        <a14:foregroundMark x1="69707" y1="52484" x2="85125" y2="59627"/>
                        <a14:foregroundMark x1="89142" y1="71429" x2="99240" y2="89234"/>
                        <a14:foregroundMark x1="42128" y1="60041" x2="39739" y2="98861"/>
                        <a14:foregroundMark x1="12595" y1="97723" x2="81325" y2="95859"/>
                        <a14:foregroundMark x1="46471" y1="19255" x2="36156" y2="29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58" y="1966912"/>
            <a:ext cx="4663242" cy="48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1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I’ll call.  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meaning.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phon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9809" flipH="1">
            <a:off x="8264729" y="988218"/>
            <a:ext cx="339387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I’m all in. 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giving all of my effort.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try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backgroundMark x1="95313" y1="55556" x2="77031" y2="76389"/>
                        <a14:backgroundMark x1="20625" y1="82778" x2="20625" y2="82778"/>
                        <a14:backgroundMark x1="27656" y1="81944" x2="27656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57" y="3086100"/>
            <a:ext cx="6546143" cy="41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1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All the chips are down.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risking everything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mage result for risk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5" b="63072" l="0" r="100000">
                        <a14:backgroundMark x1="10078" y1="11958" x2="2344" y2="50528"/>
                        <a14:backgroundMark x1="31328" y1="25909" x2="94141" y2="52638"/>
                        <a14:backgroundMark x1="21641" y1="51934" x2="25000" y2="55569"/>
                        <a14:backgroundMark x1="17344" y1="16647" x2="17344" y2="16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538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811991"/>
            <a:ext cx="6460067" cy="1325563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solidFill>
                  <a:srgbClr val="FFFFCC"/>
                </a:solidFill>
                <a:latin typeface="Algerian" panose="04020705040A02060702" pitchFamily="82" charset="0"/>
              </a:rPr>
              <a:t>Texas </a:t>
            </a:r>
            <a:br>
              <a:rPr lang="en-US" sz="10000" dirty="0" smtClean="0">
                <a:solidFill>
                  <a:srgbClr val="FFFFCC"/>
                </a:solidFill>
                <a:latin typeface="Algerian" panose="04020705040A02060702" pitchFamily="82" charset="0"/>
              </a:rPr>
            </a:br>
            <a:r>
              <a:rPr lang="en-US" sz="10000" dirty="0" err="1" smtClean="0">
                <a:solidFill>
                  <a:srgbClr val="FFFFCC"/>
                </a:solidFill>
                <a:latin typeface="Algerian" panose="04020705040A02060702" pitchFamily="82" charset="0"/>
              </a:rPr>
              <a:t>hold’em</a:t>
            </a:r>
            <a:endParaRPr lang="en-US" sz="10000" dirty="0">
              <a:solidFill>
                <a:srgbClr val="FFFFCC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i see you and raise y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99" y="642937"/>
            <a:ext cx="4181601" cy="29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I see you and I raise you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when you don’t believe someone.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I’ll call your bluff.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You’re lying so I’ll make you prove it.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Image result for skeptic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143" l="10000" r="100000">
                        <a14:foregroundMark x1="38718" y1="88929" x2="88718" y2="85000"/>
                        <a14:foregroundMark x1="33077" y1="89286" x2="68974" y2="90357"/>
                        <a14:foregroundMark x1="73077" y1="20357" x2="77436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7" y="3006725"/>
            <a:ext cx="5757863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0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Pass the buck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responsibility to someone else.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mage result for pass the bu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857" l="0" r="100000">
                        <a14:foregroundMark x1="23333" y1="12069" x2="26000" y2="34975"/>
                        <a14:foregroundMark x1="8889" y1="48522" x2="27111" y2="19951"/>
                        <a14:foregroundMark x1="85556" y1="24877" x2="67778" y2="29064"/>
                        <a14:foregroundMark x1="86222" y1="42611" x2="72000" y2="49507"/>
                        <a14:foregroundMark x1="64889" y1="70936" x2="73111" y2="69458"/>
                        <a14:foregroundMark x1="33778" y1="62562" x2="49333" y2="60345"/>
                        <a14:foregroundMark x1="20000" y1="58621" x2="23111" y2="76847"/>
                        <a14:backgroundMark x1="67556" y1="41872" x2="67556" y2="41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2047875"/>
            <a:ext cx="4286250" cy="386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the buck stops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70" y="2311400"/>
            <a:ext cx="4589629" cy="45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The buck stops here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Accepting responsibility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4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the buck stops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370" y="2311400"/>
            <a:ext cx="4589629" cy="45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Square deal / Fair deal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seems fair to me / President Truman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9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New deal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Roosevelt  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Image result for roosevelt new de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 r="28222"/>
          <a:stretch/>
        </p:blipFill>
        <p:spPr bwMode="auto">
          <a:xfrm>
            <a:off x="7711440" y="0"/>
            <a:ext cx="4480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pover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4271" r="100000">
                        <a14:foregroundMark x1="58854" y1="22344" x2="65208" y2="1875"/>
                        <a14:foregroundMark x1="66354" y1="3750" x2="86250" y2="3906"/>
                        <a14:foregroundMark x1="79792" y1="5625" x2="95208" y2="36406"/>
                        <a14:foregroundMark x1="87083" y1="50781" x2="95417" y2="36406"/>
                        <a14:foregroundMark x1="50521" y1="88906" x2="51875" y2="99844"/>
                        <a14:foregroundMark x1="76458" y1="86250" x2="68958" y2="99375"/>
                        <a14:backgroundMark x1="47708" y1="16875" x2="57604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87"/>
          <a:stretch/>
        </p:blipFill>
        <p:spPr bwMode="auto">
          <a:xfrm>
            <a:off x="6841729" y="0"/>
            <a:ext cx="5947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Raw deal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given a very bad situation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no big deal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7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o" panose="020F0502020204030203" pitchFamily="34" charset="0"/>
              </a:rPr>
              <a:t>Big deal / No big deal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(sarcastic) VIP / it was easy for me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Ante up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me money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Image result for give me mon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219201"/>
            <a:ext cx="5638799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7" b="100000" l="0" r="100000">
                        <a14:foregroundMark x1="15140" y1="82327" x2="18559" y2="99776"/>
                        <a14:foregroundMark x1="71184" y1="49664" x2="69841" y2="99776"/>
                        <a14:foregroundMark x1="87790" y1="38255" x2="88767" y2="97539"/>
                        <a14:foregroundMark x1="2442" y1="89038" x2="488" y2="99776"/>
                        <a14:foregroundMark x1="35043" y1="10291" x2="34676" y2="27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79" y="2828925"/>
            <a:ext cx="78009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Up the ante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the risk / reward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93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How to play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/>
          <a:lstStyle/>
          <a:p>
            <a:r>
              <a:rPr lang="en-US" dirty="0" smtClean="0"/>
              <a:t>Choose a dealer</a:t>
            </a:r>
          </a:p>
          <a:p>
            <a:pPr lvl="1"/>
            <a:r>
              <a:rPr lang="en-US" dirty="0" smtClean="0"/>
              <a:t>The buckskin knife is the ‘dealer token’</a:t>
            </a:r>
          </a:p>
          <a:p>
            <a:pPr lvl="1"/>
            <a:r>
              <a:rPr lang="en-US" dirty="0" smtClean="0"/>
              <a:t>Give each player 2 cards</a:t>
            </a:r>
          </a:p>
          <a:p>
            <a:endParaRPr lang="en-US" dirty="0"/>
          </a:p>
          <a:p>
            <a:r>
              <a:rPr lang="en-US" dirty="0" smtClean="0"/>
              <a:t>The next player is the </a:t>
            </a:r>
            <a:r>
              <a:rPr lang="en-US" b="1" dirty="0" smtClean="0"/>
              <a:t>small blind</a:t>
            </a:r>
          </a:p>
          <a:p>
            <a:pPr lvl="1"/>
            <a:r>
              <a:rPr lang="en-US" dirty="0" smtClean="0"/>
              <a:t>They must pay half of the ante </a:t>
            </a:r>
          </a:p>
          <a:p>
            <a:r>
              <a:rPr lang="en-US" dirty="0" smtClean="0"/>
              <a:t>The following player is the </a:t>
            </a:r>
            <a:r>
              <a:rPr lang="en-US" b="1" dirty="0" smtClean="0"/>
              <a:t>big blind</a:t>
            </a:r>
          </a:p>
          <a:p>
            <a:pPr lvl="1"/>
            <a:r>
              <a:rPr lang="en-US" dirty="0" smtClean="0"/>
              <a:t>They must pay the ante</a:t>
            </a:r>
          </a:p>
        </p:txBody>
      </p:sp>
    </p:spTree>
    <p:extLst>
      <p:ext uri="{BB962C8B-B14F-4D97-AF65-F5344CB8AC3E}">
        <p14:creationId xmlns:p14="http://schemas.microsoft.com/office/powerpoint/2010/main" val="38154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Put up or shut up!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 it or remain silent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Image result for hockey figh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063" r="93125">
                        <a14:foregroundMark x1="74531" y1="5024" x2="88281" y2="99522"/>
                        <a14:foregroundMark x1="83906" y1="15311" x2="84063" y2="49043"/>
                        <a14:foregroundMark x1="85781" y1="33732" x2="86406" y2="26555"/>
                        <a14:foregroundMark x1="59844" y1="30383" x2="70938" y2="43301"/>
                        <a14:foregroundMark x1="70938" y1="68421" x2="68125" y2="97368"/>
                        <a14:foregroundMark x1="28438" y1="13636" x2="13750" y2="97129"/>
                        <a14:foregroundMark x1="14531" y1="58373" x2="14219" y2="86842"/>
                        <a14:foregroundMark x1="15313" y1="78469" x2="12656" y2="67943"/>
                        <a14:foregroundMark x1="14063" y1="82297" x2="12969" y2="81818"/>
                        <a14:foregroundMark x1="11094" y1="97608" x2="9063" y2="99761"/>
                        <a14:foregroundMark x1="35313" y1="83254" x2="35313" y2="99761"/>
                        <a14:foregroundMark x1="82656" y1="13876" x2="80156" y2="13876"/>
                        <a14:foregroundMark x1="25781" y1="46411" x2="31094" y2="45694"/>
                        <a14:foregroundMark x1="74375" y1="26316" x2="72656" y2="36842"/>
                        <a14:backgroundMark x1="5625" y1="10526" x2="65938" y2="5024"/>
                        <a14:backgroundMark x1="72969" y1="17225" x2="72969" y2="17225"/>
                        <a14:backgroundMark x1="68594" y1="34689" x2="68594" y2="34689"/>
                        <a14:backgroundMark x1="12656" y1="27751" x2="20469" y2="16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76" y="3046412"/>
            <a:ext cx="5835924" cy="381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42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You bet!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Affirmative!!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Image result for y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383" l="0" r="100000">
                        <a14:foregroundMark x1="18630" y1="71064" x2="87671" y2="71489"/>
                        <a14:foregroundMark x1="82466" y1="90638" x2="35342" y2="61489"/>
                        <a14:foregroundMark x1="15890" y1="85319" x2="87671" y2="48085"/>
                        <a14:foregroundMark x1="24110" y1="51277" x2="29863" y2="74255"/>
                        <a14:foregroundMark x1="7123" y1="60000" x2="26575" y2="71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1492249"/>
            <a:ext cx="3476625" cy="4476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38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She’s throwing in her hand. 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gave up.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Image result for white fla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2" b="100000" l="31692" r="100000">
                        <a14:backgroundMark x1="60308" y1="62415" x2="60692" y2="91014"/>
                        <a14:backgroundMark x1="93385" y1="76329" x2="98000" y2="89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99" y="1731962"/>
            <a:ext cx="6438501" cy="512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2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surrounde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46" b="86262" l="7029" r="94089">
                        <a14:foregroundMark x1="34505" y1="19968" x2="63419" y2="51278"/>
                        <a14:foregroundMark x1="24281" y1="44249" x2="69808" y2="26198"/>
                        <a14:foregroundMark x1="69808" y1="26038" x2="70927" y2="26997"/>
                        <a14:foregroundMark x1="74920" y1="27955" x2="60383" y2="28914"/>
                        <a14:foregroundMark x1="31629" y1="20288" x2="38498" y2="29393"/>
                        <a14:foregroundMark x1="22524" y1="40735" x2="63898" y2="40415"/>
                        <a14:foregroundMark x1="59105" y1="54313" x2="55591" y2="27316"/>
                        <a14:foregroundMark x1="62780" y1="47125" x2="51118" y2="3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42093"/>
            <a:ext cx="6499225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The cards are stacked against me.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impossible and out of my control.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ace up your sleev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0994" l="15385" r="100000">
                        <a14:backgroundMark x1="42231" y1="68788" x2="44077" y2="63819"/>
                        <a14:backgroundMark x1="29846" y1="64690" x2="31538" y2="60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47" y="0"/>
            <a:ext cx="6973928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You have an ace up your sleeve.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very lucky (too lucky?)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4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Card Sharp </a:t>
            </a:r>
            <a:br>
              <a:rPr lang="en-US" sz="6000" dirty="0" smtClean="0">
                <a:latin typeface="Aleo" panose="020F0502020204030203" pitchFamily="34" charset="0"/>
              </a:rPr>
            </a:br>
            <a:r>
              <a:rPr lang="en-US" sz="6000" dirty="0" smtClean="0">
                <a:latin typeface="Aleo" panose="020F0502020204030203" pitchFamily="34" charset="0"/>
              </a:rPr>
              <a:t>(Card Shark)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professional (or cheater)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Image result for card shar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8" b="97720" l="17915" r="95440">
                        <a14:foregroundMark x1="60261" y1="37134" x2="79805" y2="59935"/>
                        <a14:foregroundMark x1="48534" y1="71987" x2="56352" y2="44625"/>
                        <a14:foregroundMark x1="63844" y1="69055" x2="75896" y2="38436"/>
                        <a14:foregroundMark x1="57329" y1="56352" x2="67101" y2="35831"/>
                        <a14:foregroundMark x1="23453" y1="24104" x2="23453" y2="24104"/>
                        <a14:foregroundMark x1="20847" y1="36482" x2="20847" y2="36482"/>
                        <a14:foregroundMark x1="21498" y1="35505" x2="29316" y2="29316"/>
                        <a14:foregroundMark x1="26059" y1="14332" x2="27362" y2="1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1" y="1917700"/>
            <a:ext cx="4743449" cy="474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7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2828925"/>
            <a:ext cx="84582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leo" panose="020F0502020204030203" pitchFamily="34" charset="0"/>
              </a:rPr>
              <a:t>Wild Card</a:t>
            </a:r>
            <a:endParaRPr lang="en-US" sz="6000" dirty="0">
              <a:latin typeface="Aleo" panose="020F0502020204030203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532437"/>
            <a:ext cx="8458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Unpredictable person </a:t>
            </a:r>
            <a:endParaRPr lang="en-US" sz="3600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Image result for wild style le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4" y="1248238"/>
            <a:ext cx="3959225" cy="52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iverboat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72" y="-484661"/>
            <a:ext cx="9144000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reeform 28"/>
          <p:cNvSpPr/>
          <p:nvPr/>
        </p:nvSpPr>
        <p:spPr>
          <a:xfrm flipH="1">
            <a:off x="0" y="4139255"/>
            <a:ext cx="13134975" cy="3197716"/>
          </a:xfrm>
          <a:custGeom>
            <a:avLst/>
            <a:gdLst>
              <a:gd name="connsiteX0" fmla="*/ 5894159 w 12197348"/>
              <a:gd name="connsiteY0" fmla="*/ 0 h 2491556"/>
              <a:gd name="connsiteX1" fmla="*/ 5912590 w 12197348"/>
              <a:gd name="connsiteY1" fmla="*/ 22339 h 2491556"/>
              <a:gd name="connsiteX2" fmla="*/ 6289761 w 12197348"/>
              <a:gd name="connsiteY2" fmla="*/ 178568 h 2491556"/>
              <a:gd name="connsiteX3" fmla="*/ 6497385 w 12197348"/>
              <a:gd name="connsiteY3" fmla="*/ 136651 h 2491556"/>
              <a:gd name="connsiteX4" fmla="*/ 6511133 w 12197348"/>
              <a:gd name="connsiteY4" fmla="*/ 129189 h 2491556"/>
              <a:gd name="connsiteX5" fmla="*/ 6560955 w 12197348"/>
              <a:gd name="connsiteY5" fmla="*/ 140671 h 2491556"/>
              <a:gd name="connsiteX6" fmla="*/ 6642186 w 12197348"/>
              <a:gd name="connsiteY6" fmla="*/ 146817 h 2491556"/>
              <a:gd name="connsiteX7" fmla="*/ 6723418 w 12197348"/>
              <a:gd name="connsiteY7" fmla="*/ 140671 h 2491556"/>
              <a:gd name="connsiteX8" fmla="*/ 6776583 w 12197348"/>
              <a:gd name="connsiteY8" fmla="*/ 128419 h 2491556"/>
              <a:gd name="connsiteX9" fmla="*/ 6791751 w 12197348"/>
              <a:gd name="connsiteY9" fmla="*/ 136651 h 2491556"/>
              <a:gd name="connsiteX10" fmla="*/ 6999374 w 12197348"/>
              <a:gd name="connsiteY10" fmla="*/ 178568 h 2491556"/>
              <a:gd name="connsiteX11" fmla="*/ 7264878 w 12197348"/>
              <a:gd name="connsiteY11" fmla="*/ 107899 h 2491556"/>
              <a:gd name="connsiteX12" fmla="*/ 7274315 w 12197348"/>
              <a:gd name="connsiteY12" fmla="*/ 101360 h 2491556"/>
              <a:gd name="connsiteX13" fmla="*/ 7286343 w 12197348"/>
              <a:gd name="connsiteY13" fmla="*/ 111284 h 2491556"/>
              <a:gd name="connsiteX14" fmla="*/ 7584572 w 12197348"/>
              <a:gd name="connsiteY14" fmla="*/ 202380 h 2491556"/>
              <a:gd name="connsiteX15" fmla="*/ 7923864 w 12197348"/>
              <a:gd name="connsiteY15" fmla="*/ 80578 h 2491556"/>
              <a:gd name="connsiteX16" fmla="*/ 7971407 w 12197348"/>
              <a:gd name="connsiteY16" fmla="*/ 34156 h 2491556"/>
              <a:gd name="connsiteX17" fmla="*/ 8007501 w 12197348"/>
              <a:gd name="connsiteY17" fmla="*/ 77902 h 2491556"/>
              <a:gd name="connsiteX18" fmla="*/ 8384672 w 12197348"/>
              <a:gd name="connsiteY18" fmla="*/ 234131 h 2491556"/>
              <a:gd name="connsiteX19" fmla="*/ 8788001 w 12197348"/>
              <a:gd name="connsiteY19" fmla="*/ 49802 h 2491556"/>
              <a:gd name="connsiteX20" fmla="*/ 8807866 w 12197348"/>
              <a:gd name="connsiteY20" fmla="*/ 22557 h 2491556"/>
              <a:gd name="connsiteX21" fmla="*/ 8886543 w 12197348"/>
              <a:gd name="connsiteY21" fmla="*/ 87472 h 2491556"/>
              <a:gd name="connsiteX22" fmla="*/ 9184772 w 12197348"/>
              <a:gd name="connsiteY22" fmla="*/ 178568 h 2491556"/>
              <a:gd name="connsiteX23" fmla="*/ 9524064 w 12197348"/>
              <a:gd name="connsiteY23" fmla="*/ 56766 h 2491556"/>
              <a:gd name="connsiteX24" fmla="*/ 9563859 w 12197348"/>
              <a:gd name="connsiteY24" fmla="*/ 17909 h 2491556"/>
              <a:gd name="connsiteX25" fmla="*/ 9567514 w 12197348"/>
              <a:gd name="connsiteY25" fmla="*/ 22339 h 2491556"/>
              <a:gd name="connsiteX26" fmla="*/ 9944685 w 12197348"/>
              <a:gd name="connsiteY26" fmla="*/ 178568 h 2491556"/>
              <a:gd name="connsiteX27" fmla="*/ 10283977 w 12197348"/>
              <a:gd name="connsiteY27" fmla="*/ 56766 h 2491556"/>
              <a:gd name="connsiteX28" fmla="*/ 10299950 w 12197348"/>
              <a:gd name="connsiteY28" fmla="*/ 41170 h 2491556"/>
              <a:gd name="connsiteX29" fmla="*/ 10356069 w 12197348"/>
              <a:gd name="connsiteY29" fmla="*/ 87472 h 2491556"/>
              <a:gd name="connsiteX30" fmla="*/ 10654298 w 12197348"/>
              <a:gd name="connsiteY30" fmla="*/ 178568 h 2491556"/>
              <a:gd name="connsiteX31" fmla="*/ 10952527 w 12197348"/>
              <a:gd name="connsiteY31" fmla="*/ 87472 h 2491556"/>
              <a:gd name="connsiteX32" fmla="*/ 10957597 w 12197348"/>
              <a:gd name="connsiteY32" fmla="*/ 83289 h 2491556"/>
              <a:gd name="connsiteX33" fmla="*/ 11019856 w 12197348"/>
              <a:gd name="connsiteY33" fmla="*/ 144080 h 2491556"/>
              <a:gd name="connsiteX34" fmla="*/ 11359148 w 12197348"/>
              <a:gd name="connsiteY34" fmla="*/ 265882 h 2491556"/>
              <a:gd name="connsiteX35" fmla="*/ 11736319 w 12197348"/>
              <a:gd name="connsiteY35" fmla="*/ 109653 h 2491556"/>
              <a:gd name="connsiteX36" fmla="*/ 11742533 w 12197348"/>
              <a:gd name="connsiteY36" fmla="*/ 102122 h 2491556"/>
              <a:gd name="connsiteX37" fmla="*/ 11750869 w 12197348"/>
              <a:gd name="connsiteY37" fmla="*/ 107899 h 2491556"/>
              <a:gd name="connsiteX38" fmla="*/ 12016373 w 12197348"/>
              <a:gd name="connsiteY38" fmla="*/ 178568 h 2491556"/>
              <a:gd name="connsiteX39" fmla="*/ 12123872 w 12197348"/>
              <a:gd name="connsiteY39" fmla="*/ 167732 h 2491556"/>
              <a:gd name="connsiteX40" fmla="*/ 12197348 w 12197348"/>
              <a:gd name="connsiteY40" fmla="*/ 144923 h 2491556"/>
              <a:gd name="connsiteX41" fmla="*/ 12197348 w 12197348"/>
              <a:gd name="connsiteY41" fmla="*/ 2491556 h 2491556"/>
              <a:gd name="connsiteX42" fmla="*/ 0 w 12197348"/>
              <a:gd name="connsiteY42" fmla="*/ 2491556 h 2491556"/>
              <a:gd name="connsiteX43" fmla="*/ 0 w 12197348"/>
              <a:gd name="connsiteY43" fmla="*/ 125339 h 2491556"/>
              <a:gd name="connsiteX44" fmla="*/ 21447 w 12197348"/>
              <a:gd name="connsiteY44" fmla="*/ 143035 h 2491556"/>
              <a:gd name="connsiteX45" fmla="*/ 319677 w 12197348"/>
              <a:gd name="connsiteY45" fmla="*/ 234131 h 2491556"/>
              <a:gd name="connsiteX46" fmla="*/ 658968 w 12197348"/>
              <a:gd name="connsiteY46" fmla="*/ 112329 h 2491556"/>
              <a:gd name="connsiteX47" fmla="*/ 706512 w 12197348"/>
              <a:gd name="connsiteY47" fmla="*/ 65907 h 2491556"/>
              <a:gd name="connsiteX48" fmla="*/ 742605 w 12197348"/>
              <a:gd name="connsiteY48" fmla="*/ 109653 h 2491556"/>
              <a:gd name="connsiteX49" fmla="*/ 1119776 w 12197348"/>
              <a:gd name="connsiteY49" fmla="*/ 265882 h 2491556"/>
              <a:gd name="connsiteX50" fmla="*/ 1523105 w 12197348"/>
              <a:gd name="connsiteY50" fmla="*/ 81553 h 2491556"/>
              <a:gd name="connsiteX51" fmla="*/ 1542970 w 12197348"/>
              <a:gd name="connsiteY51" fmla="*/ 54309 h 2491556"/>
              <a:gd name="connsiteX52" fmla="*/ 1621647 w 12197348"/>
              <a:gd name="connsiteY52" fmla="*/ 119223 h 2491556"/>
              <a:gd name="connsiteX53" fmla="*/ 1919876 w 12197348"/>
              <a:gd name="connsiteY53" fmla="*/ 210319 h 2491556"/>
              <a:gd name="connsiteX54" fmla="*/ 2014297 w 12197348"/>
              <a:gd name="connsiteY54" fmla="*/ 201988 h 2491556"/>
              <a:gd name="connsiteX55" fmla="*/ 2052135 w 12197348"/>
              <a:gd name="connsiteY55" fmla="*/ 191767 h 2491556"/>
              <a:gd name="connsiteX56" fmla="*/ 2076989 w 12197348"/>
              <a:gd name="connsiteY56" fmla="*/ 199483 h 2491556"/>
              <a:gd name="connsiteX57" fmla="*/ 2184489 w 12197348"/>
              <a:gd name="connsiteY57" fmla="*/ 210319 h 2491556"/>
              <a:gd name="connsiteX58" fmla="*/ 2392112 w 12197348"/>
              <a:gd name="connsiteY58" fmla="*/ 168402 h 2491556"/>
              <a:gd name="connsiteX59" fmla="*/ 2456898 w 12197348"/>
              <a:gd name="connsiteY59" fmla="*/ 133238 h 2491556"/>
              <a:gd name="connsiteX60" fmla="*/ 2533976 w 12197348"/>
              <a:gd name="connsiteY60" fmla="*/ 168402 h 2491556"/>
              <a:gd name="connsiteX61" fmla="*/ 2780993 w 12197348"/>
              <a:gd name="connsiteY61" fmla="*/ 210319 h 2491556"/>
              <a:gd name="connsiteX62" fmla="*/ 3096871 w 12197348"/>
              <a:gd name="connsiteY62" fmla="*/ 139650 h 2491556"/>
              <a:gd name="connsiteX63" fmla="*/ 3112276 w 12197348"/>
              <a:gd name="connsiteY63" fmla="*/ 130677 h 2491556"/>
              <a:gd name="connsiteX64" fmla="*/ 3181779 w 12197348"/>
              <a:gd name="connsiteY64" fmla="*/ 168402 h 2491556"/>
              <a:gd name="connsiteX65" fmla="*/ 3389402 w 12197348"/>
              <a:gd name="connsiteY65" fmla="*/ 210319 h 2491556"/>
              <a:gd name="connsiteX66" fmla="*/ 3572803 w 12197348"/>
              <a:gd name="connsiteY66" fmla="*/ 177953 h 2491556"/>
              <a:gd name="connsiteX67" fmla="*/ 3611481 w 12197348"/>
              <a:gd name="connsiteY67" fmla="*/ 159909 h 2491556"/>
              <a:gd name="connsiteX68" fmla="*/ 3612654 w 12197348"/>
              <a:gd name="connsiteY68" fmla="*/ 160463 h 2491556"/>
              <a:gd name="connsiteX69" fmla="*/ 3850922 w 12197348"/>
              <a:gd name="connsiteY69" fmla="*/ 202380 h 2491556"/>
              <a:gd name="connsiteX70" fmla="*/ 4193170 w 12197348"/>
              <a:gd name="connsiteY70" fmla="*/ 111284 h 2491556"/>
              <a:gd name="connsiteX71" fmla="*/ 4234465 w 12197348"/>
              <a:gd name="connsiteY71" fmla="*/ 81593 h 2491556"/>
              <a:gd name="connsiteX72" fmla="*/ 4306788 w 12197348"/>
              <a:gd name="connsiteY72" fmla="*/ 131711 h 2491556"/>
              <a:gd name="connsiteX73" fmla="*/ 4501023 w 12197348"/>
              <a:gd name="connsiteY73" fmla="*/ 197660 h 2491556"/>
              <a:gd name="connsiteX74" fmla="*/ 4550153 w 12197348"/>
              <a:gd name="connsiteY74" fmla="*/ 200914 h 2491556"/>
              <a:gd name="connsiteX75" fmla="*/ 4622250 w 12197348"/>
              <a:gd name="connsiteY75" fmla="*/ 223295 h 2491556"/>
              <a:gd name="connsiteX76" fmla="*/ 4729749 w 12197348"/>
              <a:gd name="connsiteY76" fmla="*/ 234131 h 2491556"/>
              <a:gd name="connsiteX77" fmla="*/ 5069042 w 12197348"/>
              <a:gd name="connsiteY77" fmla="*/ 112329 h 2491556"/>
              <a:gd name="connsiteX78" fmla="*/ 5074280 w 12197348"/>
              <a:gd name="connsiteY78" fmla="*/ 107213 h 2491556"/>
              <a:gd name="connsiteX79" fmla="*/ 5141728 w 12197348"/>
              <a:gd name="connsiteY79" fmla="*/ 136651 h 2491556"/>
              <a:gd name="connsiteX80" fmla="*/ 5399924 w 12197348"/>
              <a:gd name="connsiteY80" fmla="*/ 178568 h 2491556"/>
              <a:gd name="connsiteX81" fmla="*/ 5821861 w 12197348"/>
              <a:gd name="connsiteY81" fmla="*/ 56766 h 249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197348" h="2491556">
                <a:moveTo>
                  <a:pt x="5894159" y="0"/>
                </a:moveTo>
                <a:lnTo>
                  <a:pt x="5912590" y="22339"/>
                </a:lnTo>
                <a:cubicBezTo>
                  <a:pt x="6009117" y="118866"/>
                  <a:pt x="6142467" y="178568"/>
                  <a:pt x="6289761" y="178568"/>
                </a:cubicBezTo>
                <a:cubicBezTo>
                  <a:pt x="6363408" y="178568"/>
                  <a:pt x="6433570" y="163643"/>
                  <a:pt x="6497385" y="136651"/>
                </a:cubicBezTo>
                <a:lnTo>
                  <a:pt x="6511133" y="129189"/>
                </a:lnTo>
                <a:lnTo>
                  <a:pt x="6560955" y="140671"/>
                </a:lnTo>
                <a:cubicBezTo>
                  <a:pt x="6587441" y="144718"/>
                  <a:pt x="6614569" y="146817"/>
                  <a:pt x="6642186" y="146817"/>
                </a:cubicBezTo>
                <a:cubicBezTo>
                  <a:pt x="6669804" y="146817"/>
                  <a:pt x="6696931" y="144718"/>
                  <a:pt x="6723418" y="140671"/>
                </a:cubicBezTo>
                <a:lnTo>
                  <a:pt x="6776583" y="128419"/>
                </a:lnTo>
                <a:lnTo>
                  <a:pt x="6791751" y="136651"/>
                </a:lnTo>
                <a:cubicBezTo>
                  <a:pt x="6855566" y="163643"/>
                  <a:pt x="6925727" y="178568"/>
                  <a:pt x="6999374" y="178568"/>
                </a:cubicBezTo>
                <a:cubicBezTo>
                  <a:pt x="7096036" y="178568"/>
                  <a:pt x="7186693" y="152857"/>
                  <a:pt x="7264878" y="107899"/>
                </a:cubicBezTo>
                <a:lnTo>
                  <a:pt x="7274315" y="101360"/>
                </a:lnTo>
                <a:lnTo>
                  <a:pt x="7286343" y="111284"/>
                </a:lnTo>
                <a:cubicBezTo>
                  <a:pt x="7371474" y="168798"/>
                  <a:pt x="7474101" y="202380"/>
                  <a:pt x="7584572" y="202380"/>
                </a:cubicBezTo>
                <a:cubicBezTo>
                  <a:pt x="7713455" y="202380"/>
                  <a:pt x="7831661" y="156670"/>
                  <a:pt x="7923864" y="80578"/>
                </a:cubicBezTo>
                <a:lnTo>
                  <a:pt x="7971407" y="34156"/>
                </a:lnTo>
                <a:lnTo>
                  <a:pt x="8007501" y="77902"/>
                </a:lnTo>
                <a:cubicBezTo>
                  <a:pt x="8104028" y="174429"/>
                  <a:pt x="8237378" y="234131"/>
                  <a:pt x="8384672" y="234131"/>
                </a:cubicBezTo>
                <a:cubicBezTo>
                  <a:pt x="8545775" y="234131"/>
                  <a:pt x="8690197" y="162710"/>
                  <a:pt x="8788001" y="49802"/>
                </a:cubicBezTo>
                <a:lnTo>
                  <a:pt x="8807866" y="22557"/>
                </a:lnTo>
                <a:lnTo>
                  <a:pt x="8886543" y="87472"/>
                </a:lnTo>
                <a:cubicBezTo>
                  <a:pt x="8971674" y="144986"/>
                  <a:pt x="9074301" y="178568"/>
                  <a:pt x="9184772" y="178568"/>
                </a:cubicBezTo>
                <a:cubicBezTo>
                  <a:pt x="9313654" y="178568"/>
                  <a:pt x="9431861" y="132858"/>
                  <a:pt x="9524064" y="56766"/>
                </a:cubicBezTo>
                <a:lnTo>
                  <a:pt x="9563859" y="17909"/>
                </a:lnTo>
                <a:lnTo>
                  <a:pt x="9567514" y="22339"/>
                </a:lnTo>
                <a:cubicBezTo>
                  <a:pt x="9664041" y="118866"/>
                  <a:pt x="9797391" y="178568"/>
                  <a:pt x="9944685" y="178568"/>
                </a:cubicBezTo>
                <a:cubicBezTo>
                  <a:pt x="10073567" y="178568"/>
                  <a:pt x="10191774" y="132858"/>
                  <a:pt x="10283977" y="56766"/>
                </a:cubicBezTo>
                <a:lnTo>
                  <a:pt x="10299950" y="41170"/>
                </a:lnTo>
                <a:lnTo>
                  <a:pt x="10356069" y="87472"/>
                </a:lnTo>
                <a:cubicBezTo>
                  <a:pt x="10441200" y="144986"/>
                  <a:pt x="10543827" y="178568"/>
                  <a:pt x="10654298" y="178568"/>
                </a:cubicBezTo>
                <a:cubicBezTo>
                  <a:pt x="10764769" y="178568"/>
                  <a:pt x="10867396" y="144986"/>
                  <a:pt x="10952527" y="87472"/>
                </a:cubicBezTo>
                <a:lnTo>
                  <a:pt x="10957597" y="83289"/>
                </a:lnTo>
                <a:lnTo>
                  <a:pt x="11019856" y="144080"/>
                </a:lnTo>
                <a:cubicBezTo>
                  <a:pt x="11112059" y="220172"/>
                  <a:pt x="11230266" y="265882"/>
                  <a:pt x="11359148" y="265882"/>
                </a:cubicBezTo>
                <a:cubicBezTo>
                  <a:pt x="11506442" y="265882"/>
                  <a:pt x="11639792" y="206180"/>
                  <a:pt x="11736319" y="109653"/>
                </a:cubicBezTo>
                <a:lnTo>
                  <a:pt x="11742533" y="102122"/>
                </a:lnTo>
                <a:lnTo>
                  <a:pt x="11750869" y="107899"/>
                </a:lnTo>
                <a:cubicBezTo>
                  <a:pt x="11829054" y="152857"/>
                  <a:pt x="11919711" y="178568"/>
                  <a:pt x="12016373" y="178568"/>
                </a:cubicBezTo>
                <a:cubicBezTo>
                  <a:pt x="12053197" y="178568"/>
                  <a:pt x="12089149" y="174837"/>
                  <a:pt x="12123872" y="167732"/>
                </a:cubicBezTo>
                <a:lnTo>
                  <a:pt x="12197348" y="144923"/>
                </a:lnTo>
                <a:lnTo>
                  <a:pt x="12197348" y="2491556"/>
                </a:lnTo>
                <a:lnTo>
                  <a:pt x="0" y="2491556"/>
                </a:lnTo>
                <a:lnTo>
                  <a:pt x="0" y="125339"/>
                </a:lnTo>
                <a:lnTo>
                  <a:pt x="21447" y="143035"/>
                </a:lnTo>
                <a:cubicBezTo>
                  <a:pt x="106579" y="200548"/>
                  <a:pt x="209206" y="234131"/>
                  <a:pt x="319677" y="234131"/>
                </a:cubicBezTo>
                <a:cubicBezTo>
                  <a:pt x="448559" y="234131"/>
                  <a:pt x="566766" y="188421"/>
                  <a:pt x="658968" y="112329"/>
                </a:cubicBezTo>
                <a:lnTo>
                  <a:pt x="706512" y="65907"/>
                </a:lnTo>
                <a:lnTo>
                  <a:pt x="742605" y="109653"/>
                </a:lnTo>
                <a:cubicBezTo>
                  <a:pt x="839132" y="206180"/>
                  <a:pt x="972482" y="265882"/>
                  <a:pt x="1119776" y="265882"/>
                </a:cubicBezTo>
                <a:cubicBezTo>
                  <a:pt x="1280880" y="265882"/>
                  <a:pt x="1425301" y="194461"/>
                  <a:pt x="1523105" y="81553"/>
                </a:cubicBezTo>
                <a:lnTo>
                  <a:pt x="1542970" y="54309"/>
                </a:lnTo>
                <a:lnTo>
                  <a:pt x="1621647" y="119223"/>
                </a:lnTo>
                <a:cubicBezTo>
                  <a:pt x="1706778" y="176736"/>
                  <a:pt x="1809405" y="210319"/>
                  <a:pt x="1919876" y="210319"/>
                </a:cubicBezTo>
                <a:cubicBezTo>
                  <a:pt x="1952097" y="210319"/>
                  <a:pt x="1983650" y="207462"/>
                  <a:pt x="2014297" y="201988"/>
                </a:cubicBezTo>
                <a:lnTo>
                  <a:pt x="2052135" y="191767"/>
                </a:lnTo>
                <a:lnTo>
                  <a:pt x="2076989" y="199483"/>
                </a:lnTo>
                <a:cubicBezTo>
                  <a:pt x="2111713" y="206588"/>
                  <a:pt x="2147665" y="210319"/>
                  <a:pt x="2184489" y="210319"/>
                </a:cubicBezTo>
                <a:cubicBezTo>
                  <a:pt x="2258136" y="210319"/>
                  <a:pt x="2328297" y="195394"/>
                  <a:pt x="2392112" y="168402"/>
                </a:cubicBezTo>
                <a:lnTo>
                  <a:pt x="2456898" y="133238"/>
                </a:lnTo>
                <a:lnTo>
                  <a:pt x="2533976" y="168402"/>
                </a:lnTo>
                <a:cubicBezTo>
                  <a:pt x="2609899" y="195394"/>
                  <a:pt x="2693372" y="210319"/>
                  <a:pt x="2780993" y="210319"/>
                </a:cubicBezTo>
                <a:cubicBezTo>
                  <a:pt x="2895994" y="210319"/>
                  <a:pt x="3003851" y="184607"/>
                  <a:pt x="3096871" y="139650"/>
                </a:cubicBezTo>
                <a:lnTo>
                  <a:pt x="3112276" y="130677"/>
                </a:lnTo>
                <a:lnTo>
                  <a:pt x="3181779" y="168402"/>
                </a:lnTo>
                <a:cubicBezTo>
                  <a:pt x="3245594" y="195394"/>
                  <a:pt x="3315755" y="210319"/>
                  <a:pt x="3389402" y="210319"/>
                </a:cubicBezTo>
                <a:cubicBezTo>
                  <a:pt x="3453844" y="210319"/>
                  <a:pt x="3515616" y="198892"/>
                  <a:pt x="3572803" y="177953"/>
                </a:cubicBezTo>
                <a:lnTo>
                  <a:pt x="3611481" y="159909"/>
                </a:lnTo>
                <a:lnTo>
                  <a:pt x="3612654" y="160463"/>
                </a:lnTo>
                <a:cubicBezTo>
                  <a:pt x="3685887" y="187455"/>
                  <a:pt x="3766404" y="202380"/>
                  <a:pt x="3850922" y="202380"/>
                </a:cubicBezTo>
                <a:cubicBezTo>
                  <a:pt x="3977698" y="202380"/>
                  <a:pt x="4095473" y="168798"/>
                  <a:pt x="4193170" y="111284"/>
                </a:cubicBezTo>
                <a:lnTo>
                  <a:pt x="4234465" y="81593"/>
                </a:lnTo>
                <a:lnTo>
                  <a:pt x="4306788" y="131711"/>
                </a:lnTo>
                <a:cubicBezTo>
                  <a:pt x="4365427" y="165429"/>
                  <a:pt x="4431081" y="188321"/>
                  <a:pt x="4501023" y="197660"/>
                </a:cubicBezTo>
                <a:lnTo>
                  <a:pt x="4550153" y="200914"/>
                </a:lnTo>
                <a:lnTo>
                  <a:pt x="4622250" y="223295"/>
                </a:lnTo>
                <a:cubicBezTo>
                  <a:pt x="4656973" y="230400"/>
                  <a:pt x="4692925" y="234131"/>
                  <a:pt x="4729749" y="234131"/>
                </a:cubicBezTo>
                <a:cubicBezTo>
                  <a:pt x="4858632" y="234131"/>
                  <a:pt x="4976838" y="188421"/>
                  <a:pt x="5069042" y="112329"/>
                </a:cubicBezTo>
                <a:lnTo>
                  <a:pt x="5074280" y="107213"/>
                </a:lnTo>
                <a:lnTo>
                  <a:pt x="5141728" y="136651"/>
                </a:lnTo>
                <a:cubicBezTo>
                  <a:pt x="5221086" y="163643"/>
                  <a:pt x="5308338" y="178568"/>
                  <a:pt x="5399924" y="178568"/>
                </a:cubicBezTo>
                <a:cubicBezTo>
                  <a:pt x="5560200" y="178568"/>
                  <a:pt x="5707199" y="132858"/>
                  <a:pt x="5821861" y="5676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-765175" y="4245170"/>
            <a:ext cx="13134975" cy="2985886"/>
          </a:xfrm>
          <a:custGeom>
            <a:avLst/>
            <a:gdLst>
              <a:gd name="connsiteX0" fmla="*/ 5894159 w 12197348"/>
              <a:gd name="connsiteY0" fmla="*/ 0 h 2491556"/>
              <a:gd name="connsiteX1" fmla="*/ 5912590 w 12197348"/>
              <a:gd name="connsiteY1" fmla="*/ 22339 h 2491556"/>
              <a:gd name="connsiteX2" fmla="*/ 6289761 w 12197348"/>
              <a:gd name="connsiteY2" fmla="*/ 178568 h 2491556"/>
              <a:gd name="connsiteX3" fmla="*/ 6497385 w 12197348"/>
              <a:gd name="connsiteY3" fmla="*/ 136651 h 2491556"/>
              <a:gd name="connsiteX4" fmla="*/ 6511133 w 12197348"/>
              <a:gd name="connsiteY4" fmla="*/ 129189 h 2491556"/>
              <a:gd name="connsiteX5" fmla="*/ 6560955 w 12197348"/>
              <a:gd name="connsiteY5" fmla="*/ 140671 h 2491556"/>
              <a:gd name="connsiteX6" fmla="*/ 6642186 w 12197348"/>
              <a:gd name="connsiteY6" fmla="*/ 146817 h 2491556"/>
              <a:gd name="connsiteX7" fmla="*/ 6723418 w 12197348"/>
              <a:gd name="connsiteY7" fmla="*/ 140671 h 2491556"/>
              <a:gd name="connsiteX8" fmla="*/ 6776583 w 12197348"/>
              <a:gd name="connsiteY8" fmla="*/ 128419 h 2491556"/>
              <a:gd name="connsiteX9" fmla="*/ 6791751 w 12197348"/>
              <a:gd name="connsiteY9" fmla="*/ 136651 h 2491556"/>
              <a:gd name="connsiteX10" fmla="*/ 6999374 w 12197348"/>
              <a:gd name="connsiteY10" fmla="*/ 178568 h 2491556"/>
              <a:gd name="connsiteX11" fmla="*/ 7264878 w 12197348"/>
              <a:gd name="connsiteY11" fmla="*/ 107899 h 2491556"/>
              <a:gd name="connsiteX12" fmla="*/ 7274315 w 12197348"/>
              <a:gd name="connsiteY12" fmla="*/ 101360 h 2491556"/>
              <a:gd name="connsiteX13" fmla="*/ 7286343 w 12197348"/>
              <a:gd name="connsiteY13" fmla="*/ 111284 h 2491556"/>
              <a:gd name="connsiteX14" fmla="*/ 7584572 w 12197348"/>
              <a:gd name="connsiteY14" fmla="*/ 202380 h 2491556"/>
              <a:gd name="connsiteX15" fmla="*/ 7923864 w 12197348"/>
              <a:gd name="connsiteY15" fmla="*/ 80578 h 2491556"/>
              <a:gd name="connsiteX16" fmla="*/ 7971407 w 12197348"/>
              <a:gd name="connsiteY16" fmla="*/ 34156 h 2491556"/>
              <a:gd name="connsiteX17" fmla="*/ 8007501 w 12197348"/>
              <a:gd name="connsiteY17" fmla="*/ 77902 h 2491556"/>
              <a:gd name="connsiteX18" fmla="*/ 8384672 w 12197348"/>
              <a:gd name="connsiteY18" fmla="*/ 234131 h 2491556"/>
              <a:gd name="connsiteX19" fmla="*/ 8788001 w 12197348"/>
              <a:gd name="connsiteY19" fmla="*/ 49802 h 2491556"/>
              <a:gd name="connsiteX20" fmla="*/ 8807866 w 12197348"/>
              <a:gd name="connsiteY20" fmla="*/ 22557 h 2491556"/>
              <a:gd name="connsiteX21" fmla="*/ 8886543 w 12197348"/>
              <a:gd name="connsiteY21" fmla="*/ 87472 h 2491556"/>
              <a:gd name="connsiteX22" fmla="*/ 9184772 w 12197348"/>
              <a:gd name="connsiteY22" fmla="*/ 178568 h 2491556"/>
              <a:gd name="connsiteX23" fmla="*/ 9524064 w 12197348"/>
              <a:gd name="connsiteY23" fmla="*/ 56766 h 2491556"/>
              <a:gd name="connsiteX24" fmla="*/ 9563859 w 12197348"/>
              <a:gd name="connsiteY24" fmla="*/ 17909 h 2491556"/>
              <a:gd name="connsiteX25" fmla="*/ 9567514 w 12197348"/>
              <a:gd name="connsiteY25" fmla="*/ 22339 h 2491556"/>
              <a:gd name="connsiteX26" fmla="*/ 9944685 w 12197348"/>
              <a:gd name="connsiteY26" fmla="*/ 178568 h 2491556"/>
              <a:gd name="connsiteX27" fmla="*/ 10283977 w 12197348"/>
              <a:gd name="connsiteY27" fmla="*/ 56766 h 2491556"/>
              <a:gd name="connsiteX28" fmla="*/ 10299950 w 12197348"/>
              <a:gd name="connsiteY28" fmla="*/ 41170 h 2491556"/>
              <a:gd name="connsiteX29" fmla="*/ 10356069 w 12197348"/>
              <a:gd name="connsiteY29" fmla="*/ 87472 h 2491556"/>
              <a:gd name="connsiteX30" fmla="*/ 10654298 w 12197348"/>
              <a:gd name="connsiteY30" fmla="*/ 178568 h 2491556"/>
              <a:gd name="connsiteX31" fmla="*/ 10952527 w 12197348"/>
              <a:gd name="connsiteY31" fmla="*/ 87472 h 2491556"/>
              <a:gd name="connsiteX32" fmla="*/ 10957597 w 12197348"/>
              <a:gd name="connsiteY32" fmla="*/ 83289 h 2491556"/>
              <a:gd name="connsiteX33" fmla="*/ 11019856 w 12197348"/>
              <a:gd name="connsiteY33" fmla="*/ 144080 h 2491556"/>
              <a:gd name="connsiteX34" fmla="*/ 11359148 w 12197348"/>
              <a:gd name="connsiteY34" fmla="*/ 265882 h 2491556"/>
              <a:gd name="connsiteX35" fmla="*/ 11736319 w 12197348"/>
              <a:gd name="connsiteY35" fmla="*/ 109653 h 2491556"/>
              <a:gd name="connsiteX36" fmla="*/ 11742533 w 12197348"/>
              <a:gd name="connsiteY36" fmla="*/ 102122 h 2491556"/>
              <a:gd name="connsiteX37" fmla="*/ 11750869 w 12197348"/>
              <a:gd name="connsiteY37" fmla="*/ 107899 h 2491556"/>
              <a:gd name="connsiteX38" fmla="*/ 12016373 w 12197348"/>
              <a:gd name="connsiteY38" fmla="*/ 178568 h 2491556"/>
              <a:gd name="connsiteX39" fmla="*/ 12123872 w 12197348"/>
              <a:gd name="connsiteY39" fmla="*/ 167732 h 2491556"/>
              <a:gd name="connsiteX40" fmla="*/ 12197348 w 12197348"/>
              <a:gd name="connsiteY40" fmla="*/ 144923 h 2491556"/>
              <a:gd name="connsiteX41" fmla="*/ 12197348 w 12197348"/>
              <a:gd name="connsiteY41" fmla="*/ 2491556 h 2491556"/>
              <a:gd name="connsiteX42" fmla="*/ 0 w 12197348"/>
              <a:gd name="connsiteY42" fmla="*/ 2491556 h 2491556"/>
              <a:gd name="connsiteX43" fmla="*/ 0 w 12197348"/>
              <a:gd name="connsiteY43" fmla="*/ 125339 h 2491556"/>
              <a:gd name="connsiteX44" fmla="*/ 21447 w 12197348"/>
              <a:gd name="connsiteY44" fmla="*/ 143035 h 2491556"/>
              <a:gd name="connsiteX45" fmla="*/ 319677 w 12197348"/>
              <a:gd name="connsiteY45" fmla="*/ 234131 h 2491556"/>
              <a:gd name="connsiteX46" fmla="*/ 658968 w 12197348"/>
              <a:gd name="connsiteY46" fmla="*/ 112329 h 2491556"/>
              <a:gd name="connsiteX47" fmla="*/ 706512 w 12197348"/>
              <a:gd name="connsiteY47" fmla="*/ 65907 h 2491556"/>
              <a:gd name="connsiteX48" fmla="*/ 742605 w 12197348"/>
              <a:gd name="connsiteY48" fmla="*/ 109653 h 2491556"/>
              <a:gd name="connsiteX49" fmla="*/ 1119776 w 12197348"/>
              <a:gd name="connsiteY49" fmla="*/ 265882 h 2491556"/>
              <a:gd name="connsiteX50" fmla="*/ 1523105 w 12197348"/>
              <a:gd name="connsiteY50" fmla="*/ 81553 h 2491556"/>
              <a:gd name="connsiteX51" fmla="*/ 1542970 w 12197348"/>
              <a:gd name="connsiteY51" fmla="*/ 54309 h 2491556"/>
              <a:gd name="connsiteX52" fmla="*/ 1621647 w 12197348"/>
              <a:gd name="connsiteY52" fmla="*/ 119223 h 2491556"/>
              <a:gd name="connsiteX53" fmla="*/ 1919876 w 12197348"/>
              <a:gd name="connsiteY53" fmla="*/ 210319 h 2491556"/>
              <a:gd name="connsiteX54" fmla="*/ 2014297 w 12197348"/>
              <a:gd name="connsiteY54" fmla="*/ 201988 h 2491556"/>
              <a:gd name="connsiteX55" fmla="*/ 2052135 w 12197348"/>
              <a:gd name="connsiteY55" fmla="*/ 191767 h 2491556"/>
              <a:gd name="connsiteX56" fmla="*/ 2076989 w 12197348"/>
              <a:gd name="connsiteY56" fmla="*/ 199483 h 2491556"/>
              <a:gd name="connsiteX57" fmla="*/ 2184489 w 12197348"/>
              <a:gd name="connsiteY57" fmla="*/ 210319 h 2491556"/>
              <a:gd name="connsiteX58" fmla="*/ 2392112 w 12197348"/>
              <a:gd name="connsiteY58" fmla="*/ 168402 h 2491556"/>
              <a:gd name="connsiteX59" fmla="*/ 2456898 w 12197348"/>
              <a:gd name="connsiteY59" fmla="*/ 133238 h 2491556"/>
              <a:gd name="connsiteX60" fmla="*/ 2533976 w 12197348"/>
              <a:gd name="connsiteY60" fmla="*/ 168402 h 2491556"/>
              <a:gd name="connsiteX61" fmla="*/ 2780993 w 12197348"/>
              <a:gd name="connsiteY61" fmla="*/ 210319 h 2491556"/>
              <a:gd name="connsiteX62" fmla="*/ 3096871 w 12197348"/>
              <a:gd name="connsiteY62" fmla="*/ 139650 h 2491556"/>
              <a:gd name="connsiteX63" fmla="*/ 3112276 w 12197348"/>
              <a:gd name="connsiteY63" fmla="*/ 130677 h 2491556"/>
              <a:gd name="connsiteX64" fmla="*/ 3181779 w 12197348"/>
              <a:gd name="connsiteY64" fmla="*/ 168402 h 2491556"/>
              <a:gd name="connsiteX65" fmla="*/ 3389402 w 12197348"/>
              <a:gd name="connsiteY65" fmla="*/ 210319 h 2491556"/>
              <a:gd name="connsiteX66" fmla="*/ 3572803 w 12197348"/>
              <a:gd name="connsiteY66" fmla="*/ 177953 h 2491556"/>
              <a:gd name="connsiteX67" fmla="*/ 3611481 w 12197348"/>
              <a:gd name="connsiteY67" fmla="*/ 159909 h 2491556"/>
              <a:gd name="connsiteX68" fmla="*/ 3612654 w 12197348"/>
              <a:gd name="connsiteY68" fmla="*/ 160463 h 2491556"/>
              <a:gd name="connsiteX69" fmla="*/ 3850922 w 12197348"/>
              <a:gd name="connsiteY69" fmla="*/ 202380 h 2491556"/>
              <a:gd name="connsiteX70" fmla="*/ 4193170 w 12197348"/>
              <a:gd name="connsiteY70" fmla="*/ 111284 h 2491556"/>
              <a:gd name="connsiteX71" fmla="*/ 4234465 w 12197348"/>
              <a:gd name="connsiteY71" fmla="*/ 81593 h 2491556"/>
              <a:gd name="connsiteX72" fmla="*/ 4306788 w 12197348"/>
              <a:gd name="connsiteY72" fmla="*/ 131711 h 2491556"/>
              <a:gd name="connsiteX73" fmla="*/ 4501023 w 12197348"/>
              <a:gd name="connsiteY73" fmla="*/ 197660 h 2491556"/>
              <a:gd name="connsiteX74" fmla="*/ 4550153 w 12197348"/>
              <a:gd name="connsiteY74" fmla="*/ 200914 h 2491556"/>
              <a:gd name="connsiteX75" fmla="*/ 4622250 w 12197348"/>
              <a:gd name="connsiteY75" fmla="*/ 223295 h 2491556"/>
              <a:gd name="connsiteX76" fmla="*/ 4729749 w 12197348"/>
              <a:gd name="connsiteY76" fmla="*/ 234131 h 2491556"/>
              <a:gd name="connsiteX77" fmla="*/ 5069042 w 12197348"/>
              <a:gd name="connsiteY77" fmla="*/ 112329 h 2491556"/>
              <a:gd name="connsiteX78" fmla="*/ 5074280 w 12197348"/>
              <a:gd name="connsiteY78" fmla="*/ 107213 h 2491556"/>
              <a:gd name="connsiteX79" fmla="*/ 5141728 w 12197348"/>
              <a:gd name="connsiteY79" fmla="*/ 136651 h 2491556"/>
              <a:gd name="connsiteX80" fmla="*/ 5399924 w 12197348"/>
              <a:gd name="connsiteY80" fmla="*/ 178568 h 2491556"/>
              <a:gd name="connsiteX81" fmla="*/ 5821861 w 12197348"/>
              <a:gd name="connsiteY81" fmla="*/ 56766 h 249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2197348" h="2491556">
                <a:moveTo>
                  <a:pt x="5894159" y="0"/>
                </a:moveTo>
                <a:lnTo>
                  <a:pt x="5912590" y="22339"/>
                </a:lnTo>
                <a:cubicBezTo>
                  <a:pt x="6009117" y="118866"/>
                  <a:pt x="6142467" y="178568"/>
                  <a:pt x="6289761" y="178568"/>
                </a:cubicBezTo>
                <a:cubicBezTo>
                  <a:pt x="6363408" y="178568"/>
                  <a:pt x="6433570" y="163643"/>
                  <a:pt x="6497385" y="136651"/>
                </a:cubicBezTo>
                <a:lnTo>
                  <a:pt x="6511133" y="129189"/>
                </a:lnTo>
                <a:lnTo>
                  <a:pt x="6560955" y="140671"/>
                </a:lnTo>
                <a:cubicBezTo>
                  <a:pt x="6587441" y="144718"/>
                  <a:pt x="6614569" y="146817"/>
                  <a:pt x="6642186" y="146817"/>
                </a:cubicBezTo>
                <a:cubicBezTo>
                  <a:pt x="6669804" y="146817"/>
                  <a:pt x="6696931" y="144718"/>
                  <a:pt x="6723418" y="140671"/>
                </a:cubicBezTo>
                <a:lnTo>
                  <a:pt x="6776583" y="128419"/>
                </a:lnTo>
                <a:lnTo>
                  <a:pt x="6791751" y="136651"/>
                </a:lnTo>
                <a:cubicBezTo>
                  <a:pt x="6855566" y="163643"/>
                  <a:pt x="6925727" y="178568"/>
                  <a:pt x="6999374" y="178568"/>
                </a:cubicBezTo>
                <a:cubicBezTo>
                  <a:pt x="7096036" y="178568"/>
                  <a:pt x="7186693" y="152857"/>
                  <a:pt x="7264878" y="107899"/>
                </a:cubicBezTo>
                <a:lnTo>
                  <a:pt x="7274315" y="101360"/>
                </a:lnTo>
                <a:lnTo>
                  <a:pt x="7286343" y="111284"/>
                </a:lnTo>
                <a:cubicBezTo>
                  <a:pt x="7371474" y="168798"/>
                  <a:pt x="7474101" y="202380"/>
                  <a:pt x="7584572" y="202380"/>
                </a:cubicBezTo>
                <a:cubicBezTo>
                  <a:pt x="7713455" y="202380"/>
                  <a:pt x="7831661" y="156670"/>
                  <a:pt x="7923864" y="80578"/>
                </a:cubicBezTo>
                <a:lnTo>
                  <a:pt x="7971407" y="34156"/>
                </a:lnTo>
                <a:lnTo>
                  <a:pt x="8007501" y="77902"/>
                </a:lnTo>
                <a:cubicBezTo>
                  <a:pt x="8104028" y="174429"/>
                  <a:pt x="8237378" y="234131"/>
                  <a:pt x="8384672" y="234131"/>
                </a:cubicBezTo>
                <a:cubicBezTo>
                  <a:pt x="8545775" y="234131"/>
                  <a:pt x="8690197" y="162710"/>
                  <a:pt x="8788001" y="49802"/>
                </a:cubicBezTo>
                <a:lnTo>
                  <a:pt x="8807866" y="22557"/>
                </a:lnTo>
                <a:lnTo>
                  <a:pt x="8886543" y="87472"/>
                </a:lnTo>
                <a:cubicBezTo>
                  <a:pt x="8971674" y="144986"/>
                  <a:pt x="9074301" y="178568"/>
                  <a:pt x="9184772" y="178568"/>
                </a:cubicBezTo>
                <a:cubicBezTo>
                  <a:pt x="9313654" y="178568"/>
                  <a:pt x="9431861" y="132858"/>
                  <a:pt x="9524064" y="56766"/>
                </a:cubicBezTo>
                <a:lnTo>
                  <a:pt x="9563859" y="17909"/>
                </a:lnTo>
                <a:lnTo>
                  <a:pt x="9567514" y="22339"/>
                </a:lnTo>
                <a:cubicBezTo>
                  <a:pt x="9664041" y="118866"/>
                  <a:pt x="9797391" y="178568"/>
                  <a:pt x="9944685" y="178568"/>
                </a:cubicBezTo>
                <a:cubicBezTo>
                  <a:pt x="10073567" y="178568"/>
                  <a:pt x="10191774" y="132858"/>
                  <a:pt x="10283977" y="56766"/>
                </a:cubicBezTo>
                <a:lnTo>
                  <a:pt x="10299950" y="41170"/>
                </a:lnTo>
                <a:lnTo>
                  <a:pt x="10356069" y="87472"/>
                </a:lnTo>
                <a:cubicBezTo>
                  <a:pt x="10441200" y="144986"/>
                  <a:pt x="10543827" y="178568"/>
                  <a:pt x="10654298" y="178568"/>
                </a:cubicBezTo>
                <a:cubicBezTo>
                  <a:pt x="10764769" y="178568"/>
                  <a:pt x="10867396" y="144986"/>
                  <a:pt x="10952527" y="87472"/>
                </a:cubicBezTo>
                <a:lnTo>
                  <a:pt x="10957597" y="83289"/>
                </a:lnTo>
                <a:lnTo>
                  <a:pt x="11019856" y="144080"/>
                </a:lnTo>
                <a:cubicBezTo>
                  <a:pt x="11112059" y="220172"/>
                  <a:pt x="11230266" y="265882"/>
                  <a:pt x="11359148" y="265882"/>
                </a:cubicBezTo>
                <a:cubicBezTo>
                  <a:pt x="11506442" y="265882"/>
                  <a:pt x="11639792" y="206180"/>
                  <a:pt x="11736319" y="109653"/>
                </a:cubicBezTo>
                <a:lnTo>
                  <a:pt x="11742533" y="102122"/>
                </a:lnTo>
                <a:lnTo>
                  <a:pt x="11750869" y="107899"/>
                </a:lnTo>
                <a:cubicBezTo>
                  <a:pt x="11829054" y="152857"/>
                  <a:pt x="11919711" y="178568"/>
                  <a:pt x="12016373" y="178568"/>
                </a:cubicBezTo>
                <a:cubicBezTo>
                  <a:pt x="12053197" y="178568"/>
                  <a:pt x="12089149" y="174837"/>
                  <a:pt x="12123872" y="167732"/>
                </a:cubicBezTo>
                <a:lnTo>
                  <a:pt x="12197348" y="144923"/>
                </a:lnTo>
                <a:lnTo>
                  <a:pt x="12197348" y="2491556"/>
                </a:lnTo>
                <a:lnTo>
                  <a:pt x="0" y="2491556"/>
                </a:lnTo>
                <a:lnTo>
                  <a:pt x="0" y="125339"/>
                </a:lnTo>
                <a:lnTo>
                  <a:pt x="21447" y="143035"/>
                </a:lnTo>
                <a:cubicBezTo>
                  <a:pt x="106579" y="200548"/>
                  <a:pt x="209206" y="234131"/>
                  <a:pt x="319677" y="234131"/>
                </a:cubicBezTo>
                <a:cubicBezTo>
                  <a:pt x="448559" y="234131"/>
                  <a:pt x="566766" y="188421"/>
                  <a:pt x="658968" y="112329"/>
                </a:cubicBezTo>
                <a:lnTo>
                  <a:pt x="706512" y="65907"/>
                </a:lnTo>
                <a:lnTo>
                  <a:pt x="742605" y="109653"/>
                </a:lnTo>
                <a:cubicBezTo>
                  <a:pt x="839132" y="206180"/>
                  <a:pt x="972482" y="265882"/>
                  <a:pt x="1119776" y="265882"/>
                </a:cubicBezTo>
                <a:cubicBezTo>
                  <a:pt x="1280880" y="265882"/>
                  <a:pt x="1425301" y="194461"/>
                  <a:pt x="1523105" y="81553"/>
                </a:cubicBezTo>
                <a:lnTo>
                  <a:pt x="1542970" y="54309"/>
                </a:lnTo>
                <a:lnTo>
                  <a:pt x="1621647" y="119223"/>
                </a:lnTo>
                <a:cubicBezTo>
                  <a:pt x="1706778" y="176736"/>
                  <a:pt x="1809405" y="210319"/>
                  <a:pt x="1919876" y="210319"/>
                </a:cubicBezTo>
                <a:cubicBezTo>
                  <a:pt x="1952097" y="210319"/>
                  <a:pt x="1983650" y="207462"/>
                  <a:pt x="2014297" y="201988"/>
                </a:cubicBezTo>
                <a:lnTo>
                  <a:pt x="2052135" y="191767"/>
                </a:lnTo>
                <a:lnTo>
                  <a:pt x="2076989" y="199483"/>
                </a:lnTo>
                <a:cubicBezTo>
                  <a:pt x="2111713" y="206588"/>
                  <a:pt x="2147665" y="210319"/>
                  <a:pt x="2184489" y="210319"/>
                </a:cubicBezTo>
                <a:cubicBezTo>
                  <a:pt x="2258136" y="210319"/>
                  <a:pt x="2328297" y="195394"/>
                  <a:pt x="2392112" y="168402"/>
                </a:cubicBezTo>
                <a:lnTo>
                  <a:pt x="2456898" y="133238"/>
                </a:lnTo>
                <a:lnTo>
                  <a:pt x="2533976" y="168402"/>
                </a:lnTo>
                <a:cubicBezTo>
                  <a:pt x="2609899" y="195394"/>
                  <a:pt x="2693372" y="210319"/>
                  <a:pt x="2780993" y="210319"/>
                </a:cubicBezTo>
                <a:cubicBezTo>
                  <a:pt x="2895994" y="210319"/>
                  <a:pt x="3003851" y="184607"/>
                  <a:pt x="3096871" y="139650"/>
                </a:cubicBezTo>
                <a:lnTo>
                  <a:pt x="3112276" y="130677"/>
                </a:lnTo>
                <a:lnTo>
                  <a:pt x="3181779" y="168402"/>
                </a:lnTo>
                <a:cubicBezTo>
                  <a:pt x="3245594" y="195394"/>
                  <a:pt x="3315755" y="210319"/>
                  <a:pt x="3389402" y="210319"/>
                </a:cubicBezTo>
                <a:cubicBezTo>
                  <a:pt x="3453844" y="210319"/>
                  <a:pt x="3515616" y="198892"/>
                  <a:pt x="3572803" y="177953"/>
                </a:cubicBezTo>
                <a:lnTo>
                  <a:pt x="3611481" y="159909"/>
                </a:lnTo>
                <a:lnTo>
                  <a:pt x="3612654" y="160463"/>
                </a:lnTo>
                <a:cubicBezTo>
                  <a:pt x="3685887" y="187455"/>
                  <a:pt x="3766404" y="202380"/>
                  <a:pt x="3850922" y="202380"/>
                </a:cubicBezTo>
                <a:cubicBezTo>
                  <a:pt x="3977698" y="202380"/>
                  <a:pt x="4095473" y="168798"/>
                  <a:pt x="4193170" y="111284"/>
                </a:cubicBezTo>
                <a:lnTo>
                  <a:pt x="4234465" y="81593"/>
                </a:lnTo>
                <a:lnTo>
                  <a:pt x="4306788" y="131711"/>
                </a:lnTo>
                <a:cubicBezTo>
                  <a:pt x="4365427" y="165429"/>
                  <a:pt x="4431081" y="188321"/>
                  <a:pt x="4501023" y="197660"/>
                </a:cubicBezTo>
                <a:lnTo>
                  <a:pt x="4550153" y="200914"/>
                </a:lnTo>
                <a:lnTo>
                  <a:pt x="4622250" y="223295"/>
                </a:lnTo>
                <a:cubicBezTo>
                  <a:pt x="4656973" y="230400"/>
                  <a:pt x="4692925" y="234131"/>
                  <a:pt x="4729749" y="234131"/>
                </a:cubicBezTo>
                <a:cubicBezTo>
                  <a:pt x="4858632" y="234131"/>
                  <a:pt x="4976838" y="188421"/>
                  <a:pt x="5069042" y="112329"/>
                </a:cubicBezTo>
                <a:lnTo>
                  <a:pt x="5074280" y="107213"/>
                </a:lnTo>
                <a:lnTo>
                  <a:pt x="5141728" y="136651"/>
                </a:lnTo>
                <a:cubicBezTo>
                  <a:pt x="5221086" y="163643"/>
                  <a:pt x="5308338" y="178568"/>
                  <a:pt x="5399924" y="178568"/>
                </a:cubicBezTo>
                <a:cubicBezTo>
                  <a:pt x="5560200" y="178568"/>
                  <a:pt x="5707199" y="132858"/>
                  <a:pt x="5821861" y="567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04649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07407E-6 L -0.04726 0.000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How to play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/>
          <a:lstStyle/>
          <a:p>
            <a:r>
              <a:rPr lang="en-US" dirty="0" smtClean="0"/>
              <a:t>Everyone looks at their two secret cards.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(one round of betting)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" y="4923253"/>
            <a:ext cx="1196686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80" y="4923253"/>
            <a:ext cx="1196686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" y="4923253"/>
            <a:ext cx="119668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80" y="4923253"/>
            <a:ext cx="119668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00651 0.198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99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0793 0.198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How to play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/>
          <a:lstStyle/>
          <a:p>
            <a:r>
              <a:rPr lang="en-US" dirty="0" smtClean="0"/>
              <a:t>The dealer reveals three cards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(one round of betting)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" y="6247228"/>
            <a:ext cx="119668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7" y="6247228"/>
            <a:ext cx="1196686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25" y="3958826"/>
            <a:ext cx="119668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89" y="3943727"/>
            <a:ext cx="1196686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57" y="3943727"/>
            <a:ext cx="119668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89" y="3958826"/>
            <a:ext cx="119668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57" y="3943727"/>
            <a:ext cx="1196686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25" y="3943727"/>
            <a:ext cx="119668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9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How to play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/>
          <a:lstStyle/>
          <a:p>
            <a:r>
              <a:rPr lang="en-US" dirty="0" smtClean="0"/>
              <a:t>The dealer reveals 1 more card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(one round of betting)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" y="6247228"/>
            <a:ext cx="119668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7" y="6247228"/>
            <a:ext cx="1196686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25" y="3958826"/>
            <a:ext cx="1196686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89" y="3943727"/>
            <a:ext cx="1196686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57" y="3943727"/>
            <a:ext cx="119668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93" y="3943727"/>
            <a:ext cx="1196686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93" y="3943727"/>
            <a:ext cx="119668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How to play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/>
          <a:lstStyle/>
          <a:p>
            <a:r>
              <a:rPr lang="en-US" dirty="0" smtClean="0"/>
              <a:t>The dealer reveals the last card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(one round of betting) 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" y="6247228"/>
            <a:ext cx="1196686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7" y="6247228"/>
            <a:ext cx="1196686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25" y="3958826"/>
            <a:ext cx="1196686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89" y="3943727"/>
            <a:ext cx="1196686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57" y="3943727"/>
            <a:ext cx="1196686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93" y="3943727"/>
            <a:ext cx="1196686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61" y="3967141"/>
            <a:ext cx="1196686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61" y="3943727"/>
            <a:ext cx="119668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6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How to play 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57008" cy="3707909"/>
          </a:xfrm>
        </p:spPr>
        <p:txBody>
          <a:bodyPr anchor="ctr">
            <a:normAutofit lnSpcReduction="10000"/>
          </a:bodyPr>
          <a:lstStyle/>
          <a:p>
            <a:r>
              <a:rPr lang="en-US" dirty="0" smtClean="0"/>
              <a:t>Using a combination of your two cards and the five shared cards, determine what is your best hand.</a:t>
            </a:r>
          </a:p>
          <a:p>
            <a:endParaRPr lang="en-US" dirty="0" smtClean="0"/>
          </a:p>
          <a:p>
            <a:r>
              <a:rPr lang="en-US" dirty="0" smtClean="0"/>
              <a:t>Whoever was the last player to bet shows their hand</a:t>
            </a:r>
          </a:p>
          <a:p>
            <a:pPr lvl="1"/>
            <a:r>
              <a:rPr lang="en-US" dirty="0" smtClean="0"/>
              <a:t>Any player that has a better hand shows their hand</a:t>
            </a:r>
          </a:p>
          <a:p>
            <a:pPr lvl="1"/>
            <a:endParaRPr lang="en-US" dirty="0"/>
          </a:p>
          <a:p>
            <a:r>
              <a:rPr lang="en-US" dirty="0" smtClean="0"/>
              <a:t>Whoever has the best hand takes the chips from the center of the table. </a:t>
            </a:r>
          </a:p>
        </p:txBody>
      </p:sp>
    </p:spTree>
    <p:extLst>
      <p:ext uri="{BB962C8B-B14F-4D97-AF65-F5344CB8AC3E}">
        <p14:creationId xmlns:p14="http://schemas.microsoft.com/office/powerpoint/2010/main" val="15029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811991"/>
            <a:ext cx="6460067" cy="1325563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solidFill>
                  <a:srgbClr val="FFFFCC"/>
                </a:solidFill>
                <a:latin typeface="Algerian" panose="04020705040A02060702" pitchFamily="82" charset="0"/>
              </a:rPr>
              <a:t>Betting</a:t>
            </a:r>
            <a:endParaRPr lang="en-US" sz="10000" dirty="0">
              <a:solidFill>
                <a:srgbClr val="FFFFCC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491</Words>
  <Application>Microsoft Office PowerPoint</Application>
  <PresentationFormat>Widescreen</PresentationFormat>
  <Paragraphs>104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Aleo</vt:lpstr>
      <vt:lpstr>Algerian</vt:lpstr>
      <vt:lpstr>Arial</vt:lpstr>
      <vt:lpstr>Bowlby One SC</vt:lpstr>
      <vt:lpstr>Calibri</vt:lpstr>
      <vt:lpstr>Calibri Light</vt:lpstr>
      <vt:lpstr>Office Theme</vt:lpstr>
      <vt:lpstr>Riverboat  Gambling</vt:lpstr>
      <vt:lpstr>Texas  hold’em</vt:lpstr>
      <vt:lpstr>How to play</vt:lpstr>
      <vt:lpstr>How to play </vt:lpstr>
      <vt:lpstr>How to play </vt:lpstr>
      <vt:lpstr>How to play </vt:lpstr>
      <vt:lpstr>How to play </vt:lpstr>
      <vt:lpstr>How to play </vt:lpstr>
      <vt:lpstr>Betting</vt:lpstr>
      <vt:lpstr>Betting</vt:lpstr>
      <vt:lpstr>Betting</vt:lpstr>
      <vt:lpstr>CHIPS</vt:lpstr>
      <vt:lpstr>Chips</vt:lpstr>
      <vt:lpstr>Riverboat Gambling</vt:lpstr>
      <vt:lpstr>Gambling Phrases</vt:lpstr>
      <vt:lpstr>Poker face </vt:lpstr>
      <vt:lpstr>I’ll call.  </vt:lpstr>
      <vt:lpstr>I’m all in. </vt:lpstr>
      <vt:lpstr>All the chips are down.</vt:lpstr>
      <vt:lpstr>I see you and I raise you</vt:lpstr>
      <vt:lpstr>I’ll call your bluff.</vt:lpstr>
      <vt:lpstr>Pass the buck</vt:lpstr>
      <vt:lpstr>The buck stops here</vt:lpstr>
      <vt:lpstr>Square deal / Fair deal</vt:lpstr>
      <vt:lpstr>New deal</vt:lpstr>
      <vt:lpstr>Raw deal</vt:lpstr>
      <vt:lpstr>Big deal / No big deal</vt:lpstr>
      <vt:lpstr>Ante up</vt:lpstr>
      <vt:lpstr>Up the ante</vt:lpstr>
      <vt:lpstr>Put up or shut up!</vt:lpstr>
      <vt:lpstr>You bet!</vt:lpstr>
      <vt:lpstr>She’s throwing in her hand. </vt:lpstr>
      <vt:lpstr>The cards are stacked against me.</vt:lpstr>
      <vt:lpstr>You have an ace up your sleeve.</vt:lpstr>
      <vt:lpstr>Card Sharp  (Card Shark)</vt:lpstr>
      <vt:lpstr>Wild Card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Riverboat  Gambling</dc:title>
  <dc:creator>Joseph Moore</dc:creator>
  <cp:lastModifiedBy>Joseph Moore</cp:lastModifiedBy>
  <cp:revision>20</cp:revision>
  <dcterms:created xsi:type="dcterms:W3CDTF">2019-07-15T02:09:14Z</dcterms:created>
  <dcterms:modified xsi:type="dcterms:W3CDTF">2019-07-16T06:44:24Z</dcterms:modified>
</cp:coreProperties>
</file>