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0" r:id="rId4"/>
    <p:sldId id="261" r:id="rId5"/>
    <p:sldId id="265" r:id="rId6"/>
    <p:sldId id="266" r:id="rId7"/>
    <p:sldId id="262" r:id="rId8"/>
    <p:sldId id="267" r:id="rId9"/>
    <p:sldId id="264" r:id="rId10"/>
    <p:sldId id="268" r:id="rId11"/>
    <p:sldId id="263" r:id="rId12"/>
    <p:sldId id="270" r:id="rId13"/>
    <p:sldId id="271" r:id="rId14"/>
    <p:sldId id="272" r:id="rId15"/>
    <p:sldId id="273" r:id="rId16"/>
    <p:sldId id="274"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282B63-9428-4FE7-99A7-6971745950DE}"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1609639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282B63-9428-4FE7-99A7-6971745950DE}"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2614241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282B63-9428-4FE7-99A7-6971745950DE}"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2275780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282B63-9428-4FE7-99A7-6971745950DE}"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330276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282B63-9428-4FE7-99A7-6971745950DE}"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1109648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2282B63-9428-4FE7-99A7-6971745950DE}" type="datetimeFigureOut">
              <a:rPr lang="en-US" smtClean="0"/>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148719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282B63-9428-4FE7-99A7-6971745950DE}" type="datetimeFigureOut">
              <a:rPr lang="en-US" smtClean="0"/>
              <a:t>7/17/2019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410190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282B63-9428-4FE7-99A7-6971745950DE}" type="datetimeFigureOut">
              <a:rPr lang="en-US" smtClean="0"/>
              <a:t>7/17/2019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163224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82B63-9428-4FE7-99A7-6971745950DE}" type="datetimeFigureOut">
              <a:rPr lang="en-US" smtClean="0"/>
              <a:t>7/17/2019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78936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282B63-9428-4FE7-99A7-6971745950DE}" type="datetimeFigureOut">
              <a:rPr lang="en-US" smtClean="0"/>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289793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282B63-9428-4FE7-99A7-6971745950DE}" type="datetimeFigureOut">
              <a:rPr lang="en-US" smtClean="0"/>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0C583-360B-4557-8DBD-B4887C1C6830}" type="slidenum">
              <a:rPr lang="en-US" smtClean="0"/>
              <a:t>‹#›</a:t>
            </a:fld>
            <a:endParaRPr lang="en-US"/>
          </a:p>
        </p:txBody>
      </p:sp>
    </p:spTree>
    <p:extLst>
      <p:ext uri="{BB962C8B-B14F-4D97-AF65-F5344CB8AC3E}">
        <p14:creationId xmlns:p14="http://schemas.microsoft.com/office/powerpoint/2010/main" val="4216734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82B63-9428-4FE7-99A7-6971745950DE}" type="datetimeFigureOut">
              <a:rPr lang="en-US" smtClean="0"/>
              <a:t>7/17/2019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0C583-360B-4557-8DBD-B4887C1C6830}" type="slidenum">
              <a:rPr lang="en-US" smtClean="0"/>
              <a:t>‹#›</a:t>
            </a:fld>
            <a:endParaRPr lang="en-US"/>
          </a:p>
        </p:txBody>
      </p:sp>
    </p:spTree>
    <p:extLst>
      <p:ext uri="{BB962C8B-B14F-4D97-AF65-F5344CB8AC3E}">
        <p14:creationId xmlns:p14="http://schemas.microsoft.com/office/powerpoint/2010/main" val="6540624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nofilmschool.com/12-character-archetypes-for-your-screenplay"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6219" y="4434944"/>
            <a:ext cx="12155781" cy="1240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219" y="5221151"/>
            <a:ext cx="12155781" cy="1664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 y="4771728"/>
            <a:ext cx="12155781" cy="4494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108" y="4542097"/>
            <a:ext cx="12155781" cy="2298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218" y="3988122"/>
            <a:ext cx="12155781" cy="4494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Freeform 3"/>
          <p:cNvSpPr/>
          <p:nvPr/>
        </p:nvSpPr>
        <p:spPr>
          <a:xfrm>
            <a:off x="0" y="0"/>
            <a:ext cx="12192000" cy="6858000"/>
          </a:xfrm>
          <a:custGeom>
            <a:avLst/>
            <a:gdLst/>
            <a:ahLst/>
            <a:cxnLst/>
            <a:rect l="l" t="t" r="r" b="b"/>
            <a:pathLst>
              <a:path w="12192000" h="6858000">
                <a:moveTo>
                  <a:pt x="10412728" y="5122868"/>
                </a:moveTo>
                <a:cubicBezTo>
                  <a:pt x="10417007" y="5123154"/>
                  <a:pt x="10418380" y="5123403"/>
                  <a:pt x="10416846" y="5123617"/>
                </a:cubicBezTo>
                <a:lnTo>
                  <a:pt x="10415998" y="5123651"/>
                </a:lnTo>
                <a:close/>
                <a:moveTo>
                  <a:pt x="5069204" y="5122868"/>
                </a:moveTo>
                <a:cubicBezTo>
                  <a:pt x="5073483" y="5123154"/>
                  <a:pt x="5074856" y="5123403"/>
                  <a:pt x="5073322" y="5123617"/>
                </a:cubicBezTo>
                <a:lnTo>
                  <a:pt x="5072474" y="5123651"/>
                </a:lnTo>
                <a:close/>
                <a:moveTo>
                  <a:pt x="6264926" y="4731785"/>
                </a:moveTo>
                <a:cubicBezTo>
                  <a:pt x="6276906" y="4754606"/>
                  <a:pt x="6295733" y="4807092"/>
                  <a:pt x="6321406" y="4889245"/>
                </a:cubicBezTo>
                <a:cubicBezTo>
                  <a:pt x="6347649" y="4974251"/>
                  <a:pt x="6360771" y="5026167"/>
                  <a:pt x="6360771" y="5044994"/>
                </a:cubicBezTo>
                <a:cubicBezTo>
                  <a:pt x="6360771" y="5050129"/>
                  <a:pt x="6360200" y="5054122"/>
                  <a:pt x="6359060" y="5056975"/>
                </a:cubicBezTo>
                <a:cubicBezTo>
                  <a:pt x="6355066" y="5066103"/>
                  <a:pt x="6334242" y="5070667"/>
                  <a:pt x="6296589" y="5070667"/>
                </a:cubicBezTo>
                <a:cubicBezTo>
                  <a:pt x="6256083" y="5070667"/>
                  <a:pt x="6226987" y="5070096"/>
                  <a:pt x="6209301" y="5068955"/>
                </a:cubicBezTo>
                <a:cubicBezTo>
                  <a:pt x="6175071" y="5067814"/>
                  <a:pt x="6157956" y="5062109"/>
                  <a:pt x="6157956" y="5051840"/>
                </a:cubicBezTo>
                <a:cubicBezTo>
                  <a:pt x="6157956" y="5036436"/>
                  <a:pt x="6173359" y="4984235"/>
                  <a:pt x="6204167" y="4895236"/>
                </a:cubicBezTo>
                <a:cubicBezTo>
                  <a:pt x="6232692" y="4811371"/>
                  <a:pt x="6252945" y="4756888"/>
                  <a:pt x="6264926" y="4731785"/>
                </a:cubicBezTo>
                <a:close/>
                <a:moveTo>
                  <a:pt x="3931301" y="4731785"/>
                </a:moveTo>
                <a:cubicBezTo>
                  <a:pt x="3943282" y="4754606"/>
                  <a:pt x="3962109" y="4807092"/>
                  <a:pt x="3987782" y="4889245"/>
                </a:cubicBezTo>
                <a:cubicBezTo>
                  <a:pt x="4014025" y="4974251"/>
                  <a:pt x="4027147" y="5026167"/>
                  <a:pt x="4027147" y="5044994"/>
                </a:cubicBezTo>
                <a:cubicBezTo>
                  <a:pt x="4027147" y="5050129"/>
                  <a:pt x="4026576" y="5054122"/>
                  <a:pt x="4025435" y="5056975"/>
                </a:cubicBezTo>
                <a:cubicBezTo>
                  <a:pt x="4021442" y="5066103"/>
                  <a:pt x="4000618" y="5070667"/>
                  <a:pt x="3962965" y="5070667"/>
                </a:cubicBezTo>
                <a:cubicBezTo>
                  <a:pt x="3922458" y="5070667"/>
                  <a:pt x="3893362" y="5070096"/>
                  <a:pt x="3875677" y="5068955"/>
                </a:cubicBezTo>
                <a:cubicBezTo>
                  <a:pt x="3841446" y="5067814"/>
                  <a:pt x="3824331" y="5062109"/>
                  <a:pt x="3824331" y="5051840"/>
                </a:cubicBezTo>
                <a:cubicBezTo>
                  <a:pt x="3824331" y="5036436"/>
                  <a:pt x="3839735" y="4984235"/>
                  <a:pt x="3870542" y="4895236"/>
                </a:cubicBezTo>
                <a:cubicBezTo>
                  <a:pt x="3899067" y="4811371"/>
                  <a:pt x="3919320" y="4756888"/>
                  <a:pt x="3931301" y="4731785"/>
                </a:cubicBezTo>
                <a:close/>
                <a:moveTo>
                  <a:pt x="10398180" y="4581171"/>
                </a:moveTo>
                <a:cubicBezTo>
                  <a:pt x="10473487" y="4581171"/>
                  <a:pt x="10528827" y="4591440"/>
                  <a:pt x="10564198" y="4611979"/>
                </a:cubicBezTo>
                <a:cubicBezTo>
                  <a:pt x="10609838" y="4638793"/>
                  <a:pt x="10632659" y="4687000"/>
                  <a:pt x="10632659" y="4756602"/>
                </a:cubicBezTo>
                <a:cubicBezTo>
                  <a:pt x="10632659" y="4855871"/>
                  <a:pt x="10570188" y="4905505"/>
                  <a:pt x="10445247" y="4905505"/>
                </a:cubicBezTo>
                <a:cubicBezTo>
                  <a:pt x="10407023" y="4905505"/>
                  <a:pt x="10370511" y="4902938"/>
                  <a:pt x="10335710" y="4897803"/>
                </a:cubicBezTo>
                <a:cubicBezTo>
                  <a:pt x="10317454" y="4894951"/>
                  <a:pt x="10308325" y="4892098"/>
                  <a:pt x="10308325" y="4889245"/>
                </a:cubicBezTo>
                <a:cubicBezTo>
                  <a:pt x="10308325" y="4876694"/>
                  <a:pt x="10308040" y="4857582"/>
                  <a:pt x="10307469" y="4831909"/>
                </a:cubicBezTo>
                <a:cubicBezTo>
                  <a:pt x="10306899" y="4806237"/>
                  <a:pt x="10306614" y="4786839"/>
                  <a:pt x="10306614" y="4773718"/>
                </a:cubicBezTo>
                <a:cubicBezTo>
                  <a:pt x="10306614" y="4681295"/>
                  <a:pt x="10308325" y="4625386"/>
                  <a:pt x="10311748" y="4605988"/>
                </a:cubicBezTo>
                <a:cubicBezTo>
                  <a:pt x="10315171" y="4589444"/>
                  <a:pt x="10343982" y="4581171"/>
                  <a:pt x="10398180" y="4581171"/>
                </a:cubicBezTo>
                <a:close/>
                <a:moveTo>
                  <a:pt x="5054656" y="4581171"/>
                </a:moveTo>
                <a:cubicBezTo>
                  <a:pt x="5129963" y="4581171"/>
                  <a:pt x="5185302" y="4591440"/>
                  <a:pt x="5220674" y="4611979"/>
                </a:cubicBezTo>
                <a:cubicBezTo>
                  <a:pt x="5266315" y="4638793"/>
                  <a:pt x="5289135" y="4687000"/>
                  <a:pt x="5289135" y="4756602"/>
                </a:cubicBezTo>
                <a:cubicBezTo>
                  <a:pt x="5289135" y="4855871"/>
                  <a:pt x="5226665" y="4905505"/>
                  <a:pt x="5101723" y="4905505"/>
                </a:cubicBezTo>
                <a:cubicBezTo>
                  <a:pt x="5063499" y="4905505"/>
                  <a:pt x="5026986" y="4902938"/>
                  <a:pt x="4992186" y="4897803"/>
                </a:cubicBezTo>
                <a:cubicBezTo>
                  <a:pt x="4973929" y="4894951"/>
                  <a:pt x="4964801" y="4892098"/>
                  <a:pt x="4964801" y="4889245"/>
                </a:cubicBezTo>
                <a:cubicBezTo>
                  <a:pt x="4964801" y="4876694"/>
                  <a:pt x="4964516" y="4857582"/>
                  <a:pt x="4963945" y="4831909"/>
                </a:cubicBezTo>
                <a:cubicBezTo>
                  <a:pt x="4963374" y="4806237"/>
                  <a:pt x="4963089" y="4786839"/>
                  <a:pt x="4963089" y="4773718"/>
                </a:cubicBezTo>
                <a:cubicBezTo>
                  <a:pt x="4963089" y="4681295"/>
                  <a:pt x="4964801" y="4625386"/>
                  <a:pt x="4968224" y="4605988"/>
                </a:cubicBezTo>
                <a:cubicBezTo>
                  <a:pt x="4971647" y="4589444"/>
                  <a:pt x="5000458" y="4581171"/>
                  <a:pt x="5054656" y="4581171"/>
                </a:cubicBezTo>
                <a:close/>
                <a:moveTo>
                  <a:pt x="9000238" y="4332145"/>
                </a:moveTo>
                <a:cubicBezTo>
                  <a:pt x="8984834" y="4332145"/>
                  <a:pt x="8977703" y="4338705"/>
                  <a:pt x="8978844" y="4351827"/>
                </a:cubicBezTo>
                <a:lnTo>
                  <a:pt x="8979700" y="4363808"/>
                </a:lnTo>
                <a:cubicBezTo>
                  <a:pt x="8984263" y="4454518"/>
                  <a:pt x="8987401" y="4522694"/>
                  <a:pt x="8989112" y="4568335"/>
                </a:cubicBezTo>
                <a:cubicBezTo>
                  <a:pt x="8995959" y="4745763"/>
                  <a:pt x="8999382" y="4866996"/>
                  <a:pt x="8999382" y="4932033"/>
                </a:cubicBezTo>
                <a:cubicBezTo>
                  <a:pt x="8999382" y="4995930"/>
                  <a:pt x="8995816" y="5091918"/>
                  <a:pt x="8988685" y="5219997"/>
                </a:cubicBezTo>
                <a:cubicBezTo>
                  <a:pt x="8981554" y="5348076"/>
                  <a:pt x="8977988" y="5444064"/>
                  <a:pt x="8977988" y="5507961"/>
                </a:cubicBezTo>
                <a:cubicBezTo>
                  <a:pt x="8977988" y="5524506"/>
                  <a:pt x="8987401" y="5532778"/>
                  <a:pt x="9006228" y="5532778"/>
                </a:cubicBezTo>
                <a:cubicBezTo>
                  <a:pt x="9049587" y="5532778"/>
                  <a:pt x="9114625" y="5533063"/>
                  <a:pt x="9201342" y="5533634"/>
                </a:cubicBezTo>
                <a:cubicBezTo>
                  <a:pt x="9288058" y="5534204"/>
                  <a:pt x="9353382" y="5534490"/>
                  <a:pt x="9397311" y="5534490"/>
                </a:cubicBezTo>
                <a:cubicBezTo>
                  <a:pt x="9598700" y="5534490"/>
                  <a:pt x="9720218" y="5537342"/>
                  <a:pt x="9761866" y="5543047"/>
                </a:cubicBezTo>
                <a:cubicBezTo>
                  <a:pt x="9773846" y="5544759"/>
                  <a:pt x="9782404" y="5545615"/>
                  <a:pt x="9787538" y="5545615"/>
                </a:cubicBezTo>
                <a:cubicBezTo>
                  <a:pt x="9799519" y="5545615"/>
                  <a:pt x="9808932" y="5540195"/>
                  <a:pt x="9815779" y="5529355"/>
                </a:cubicBezTo>
                <a:cubicBezTo>
                  <a:pt x="9823765" y="5515663"/>
                  <a:pt x="9832894" y="5473160"/>
                  <a:pt x="9843163" y="5401847"/>
                </a:cubicBezTo>
                <a:cubicBezTo>
                  <a:pt x="9852861" y="5336238"/>
                  <a:pt x="9857711" y="5291168"/>
                  <a:pt x="9857711" y="5266636"/>
                </a:cubicBezTo>
                <a:cubicBezTo>
                  <a:pt x="9857711" y="5246098"/>
                  <a:pt x="9851436" y="5235829"/>
                  <a:pt x="9838884" y="5235829"/>
                </a:cubicBezTo>
                <a:cubicBezTo>
                  <a:pt x="9809217" y="5235829"/>
                  <a:pt x="9764576" y="5238539"/>
                  <a:pt x="9704957" y="5243959"/>
                </a:cubicBezTo>
                <a:cubicBezTo>
                  <a:pt x="9645339" y="5249379"/>
                  <a:pt x="9600411" y="5252088"/>
                  <a:pt x="9570175" y="5252088"/>
                </a:cubicBezTo>
                <a:cubicBezTo>
                  <a:pt x="9485739" y="5252088"/>
                  <a:pt x="9444093" y="5252088"/>
                  <a:pt x="9445234" y="5252088"/>
                </a:cubicBezTo>
                <a:cubicBezTo>
                  <a:pt x="9381907" y="5248095"/>
                  <a:pt x="9345394" y="5235258"/>
                  <a:pt x="9335696" y="5213579"/>
                </a:cubicBezTo>
                <a:cubicBezTo>
                  <a:pt x="9329991" y="5201028"/>
                  <a:pt x="9327139" y="5173073"/>
                  <a:pt x="9327139" y="5129714"/>
                </a:cubicBezTo>
                <a:cubicBezTo>
                  <a:pt x="9327139" y="5097196"/>
                  <a:pt x="9327423" y="5079510"/>
                  <a:pt x="9327994" y="5076657"/>
                </a:cubicBezTo>
                <a:cubicBezTo>
                  <a:pt x="9331988" y="5065247"/>
                  <a:pt x="9345680" y="5059542"/>
                  <a:pt x="9369071" y="5059542"/>
                </a:cubicBezTo>
                <a:lnTo>
                  <a:pt x="9459782" y="5059542"/>
                </a:lnTo>
                <a:cubicBezTo>
                  <a:pt x="9575594" y="5059542"/>
                  <a:pt x="9649761" y="5061254"/>
                  <a:pt x="9682280" y="5064677"/>
                </a:cubicBezTo>
                <a:cubicBezTo>
                  <a:pt x="9733625" y="5070382"/>
                  <a:pt x="9759298" y="5073234"/>
                  <a:pt x="9759298" y="5073234"/>
                </a:cubicBezTo>
                <a:cubicBezTo>
                  <a:pt x="9775843" y="5073234"/>
                  <a:pt x="9784115" y="5067529"/>
                  <a:pt x="9784115" y="5056119"/>
                </a:cubicBezTo>
                <a:cubicBezTo>
                  <a:pt x="9784115" y="5010478"/>
                  <a:pt x="9786398" y="4964838"/>
                  <a:pt x="9790961" y="4919197"/>
                </a:cubicBezTo>
                <a:cubicBezTo>
                  <a:pt x="9798663" y="4844746"/>
                  <a:pt x="9803477" y="4801583"/>
                  <a:pt x="9805402" y="4789710"/>
                </a:cubicBezTo>
                <a:lnTo>
                  <a:pt x="9806101" y="4786490"/>
                </a:lnTo>
                <a:lnTo>
                  <a:pt x="9806365" y="4788266"/>
                </a:lnTo>
                <a:cubicBezTo>
                  <a:pt x="9806365" y="4786768"/>
                  <a:pt x="9806285" y="4786140"/>
                  <a:pt x="9806124" y="4786380"/>
                </a:cubicBezTo>
                <a:lnTo>
                  <a:pt x="9806101" y="4786490"/>
                </a:lnTo>
                <a:lnTo>
                  <a:pt x="9805081" y="4779654"/>
                </a:lnTo>
                <a:cubicBezTo>
                  <a:pt x="9802514" y="4772274"/>
                  <a:pt x="9796096" y="4768583"/>
                  <a:pt x="9785827" y="4768583"/>
                </a:cubicBezTo>
                <a:cubicBezTo>
                  <a:pt x="9774417" y="4768583"/>
                  <a:pt x="9759013" y="4769724"/>
                  <a:pt x="9739616" y="4772006"/>
                </a:cubicBezTo>
                <a:cubicBezTo>
                  <a:pt x="9714514" y="4774288"/>
                  <a:pt x="9698824" y="4775714"/>
                  <a:pt x="9692549" y="4776285"/>
                </a:cubicBezTo>
                <a:cubicBezTo>
                  <a:pt x="9618953" y="4780278"/>
                  <a:pt x="9546214" y="4782275"/>
                  <a:pt x="9474330" y="4782275"/>
                </a:cubicBezTo>
                <a:cubicBezTo>
                  <a:pt x="9463490" y="4782275"/>
                  <a:pt x="9449797" y="4782703"/>
                  <a:pt x="9433253" y="4783559"/>
                </a:cubicBezTo>
                <a:cubicBezTo>
                  <a:pt x="9416709" y="4784415"/>
                  <a:pt x="9405584" y="4784843"/>
                  <a:pt x="9399878" y="4784843"/>
                </a:cubicBezTo>
                <a:cubicBezTo>
                  <a:pt x="9372494" y="4784843"/>
                  <a:pt x="9353952" y="4779423"/>
                  <a:pt x="9344254" y="4768583"/>
                </a:cubicBezTo>
                <a:cubicBezTo>
                  <a:pt x="9332844" y="4756032"/>
                  <a:pt x="9327139" y="4730359"/>
                  <a:pt x="9327139" y="4691564"/>
                </a:cubicBezTo>
                <a:cubicBezTo>
                  <a:pt x="9327139" y="4654481"/>
                  <a:pt x="9328565" y="4632517"/>
                  <a:pt x="9331417" y="4625671"/>
                </a:cubicBezTo>
                <a:cubicBezTo>
                  <a:pt x="9338263" y="4611408"/>
                  <a:pt x="9356805" y="4604277"/>
                  <a:pt x="9387042" y="4604277"/>
                </a:cubicBezTo>
                <a:cubicBezTo>
                  <a:pt x="9507989" y="4604277"/>
                  <a:pt x="9644341" y="4610552"/>
                  <a:pt x="9796096" y="4623104"/>
                </a:cubicBezTo>
                <a:cubicBezTo>
                  <a:pt x="9804654" y="4623674"/>
                  <a:pt x="9810644" y="4623959"/>
                  <a:pt x="9814067" y="4623959"/>
                </a:cubicBezTo>
                <a:cubicBezTo>
                  <a:pt x="9825477" y="4623959"/>
                  <a:pt x="9831182" y="4617969"/>
                  <a:pt x="9831182" y="4605988"/>
                </a:cubicBezTo>
                <a:cubicBezTo>
                  <a:pt x="9831182" y="4591726"/>
                  <a:pt x="9828187" y="4551362"/>
                  <a:pt x="9822197" y="4484898"/>
                </a:cubicBezTo>
                <a:cubicBezTo>
                  <a:pt x="9816206" y="4418434"/>
                  <a:pt x="9811785" y="4378641"/>
                  <a:pt x="9808932" y="4365519"/>
                </a:cubicBezTo>
                <a:cubicBezTo>
                  <a:pt x="9804369" y="4343269"/>
                  <a:pt x="9787254" y="4332145"/>
                  <a:pt x="9757587" y="4332145"/>
                </a:cubicBezTo>
                <a:cubicBezTo>
                  <a:pt x="9715939" y="4332145"/>
                  <a:pt x="9653184" y="4333286"/>
                  <a:pt x="9569319" y="4335568"/>
                </a:cubicBezTo>
                <a:cubicBezTo>
                  <a:pt x="9485454" y="4337850"/>
                  <a:pt x="9422699" y="4338991"/>
                  <a:pt x="9381052" y="4338991"/>
                </a:cubicBezTo>
                <a:cubicBezTo>
                  <a:pt x="9338834" y="4338991"/>
                  <a:pt x="9275365" y="4337850"/>
                  <a:pt x="9190644" y="4335568"/>
                </a:cubicBezTo>
                <a:cubicBezTo>
                  <a:pt x="9105924" y="4333286"/>
                  <a:pt x="9042455" y="4332145"/>
                  <a:pt x="9000238" y="4332145"/>
                </a:cubicBezTo>
                <a:close/>
                <a:moveTo>
                  <a:pt x="2123188" y="4332145"/>
                </a:moveTo>
                <a:cubicBezTo>
                  <a:pt x="2111208" y="4332145"/>
                  <a:pt x="2105217" y="4338420"/>
                  <a:pt x="2105217" y="4350971"/>
                </a:cubicBezTo>
                <a:cubicBezTo>
                  <a:pt x="2105217" y="4417150"/>
                  <a:pt x="2108070" y="4516561"/>
                  <a:pt x="2113775" y="4649204"/>
                </a:cubicBezTo>
                <a:cubicBezTo>
                  <a:pt x="2119480" y="4781847"/>
                  <a:pt x="2122333" y="4881258"/>
                  <a:pt x="2122333" y="4947437"/>
                </a:cubicBezTo>
                <a:cubicBezTo>
                  <a:pt x="2122333" y="5009623"/>
                  <a:pt x="2119337" y="5102901"/>
                  <a:pt x="2113347" y="5227271"/>
                </a:cubicBezTo>
                <a:cubicBezTo>
                  <a:pt x="2107357" y="5351642"/>
                  <a:pt x="2104362" y="5444635"/>
                  <a:pt x="2104362" y="5506250"/>
                </a:cubicBezTo>
                <a:cubicBezTo>
                  <a:pt x="2104362" y="5521083"/>
                  <a:pt x="2112634" y="5529926"/>
                  <a:pt x="2129178" y="5532778"/>
                </a:cubicBezTo>
                <a:cubicBezTo>
                  <a:pt x="2150287" y="5536201"/>
                  <a:pt x="2199351" y="5537913"/>
                  <a:pt x="2276370" y="5537913"/>
                </a:cubicBezTo>
                <a:cubicBezTo>
                  <a:pt x="2365369" y="5537913"/>
                  <a:pt x="2418997" y="5536201"/>
                  <a:pt x="2437253" y="5532778"/>
                </a:cubicBezTo>
                <a:cubicBezTo>
                  <a:pt x="2452657" y="5529926"/>
                  <a:pt x="2460358" y="5519942"/>
                  <a:pt x="2460358" y="5502827"/>
                </a:cubicBezTo>
                <a:cubicBezTo>
                  <a:pt x="2460358" y="5458327"/>
                  <a:pt x="2458932" y="5391720"/>
                  <a:pt x="2456080" y="5303006"/>
                </a:cubicBezTo>
                <a:cubicBezTo>
                  <a:pt x="2453227" y="5214292"/>
                  <a:pt x="2451801" y="5147685"/>
                  <a:pt x="2451801" y="5103186"/>
                </a:cubicBezTo>
                <a:cubicBezTo>
                  <a:pt x="2451801" y="5080365"/>
                  <a:pt x="2458076" y="5067529"/>
                  <a:pt x="2470627" y="5064677"/>
                </a:cubicBezTo>
                <a:cubicBezTo>
                  <a:pt x="2490595" y="5060112"/>
                  <a:pt x="2560197" y="5057830"/>
                  <a:pt x="2679433" y="5057830"/>
                </a:cubicBezTo>
                <a:cubicBezTo>
                  <a:pt x="2798099" y="5057830"/>
                  <a:pt x="2867130" y="5060112"/>
                  <a:pt x="2886528" y="5064677"/>
                </a:cubicBezTo>
                <a:cubicBezTo>
                  <a:pt x="2899079" y="5068100"/>
                  <a:pt x="2905355" y="5080936"/>
                  <a:pt x="2905355" y="5103186"/>
                </a:cubicBezTo>
                <a:cubicBezTo>
                  <a:pt x="2905355" y="5148256"/>
                  <a:pt x="2903215" y="5216004"/>
                  <a:pt x="2898936" y="5306429"/>
                </a:cubicBezTo>
                <a:cubicBezTo>
                  <a:pt x="2894658" y="5396855"/>
                  <a:pt x="2892518" y="5464602"/>
                  <a:pt x="2892518" y="5509673"/>
                </a:cubicBezTo>
                <a:cubicBezTo>
                  <a:pt x="2892518" y="5521653"/>
                  <a:pt x="2900363" y="5529355"/>
                  <a:pt x="2916052" y="5532778"/>
                </a:cubicBezTo>
                <a:cubicBezTo>
                  <a:pt x="2931741" y="5536201"/>
                  <a:pt x="2984370" y="5537913"/>
                  <a:pt x="3073939" y="5537913"/>
                </a:cubicBezTo>
                <a:cubicBezTo>
                  <a:pt x="3137266" y="5537913"/>
                  <a:pt x="3186330" y="5536201"/>
                  <a:pt x="3221131" y="5532778"/>
                </a:cubicBezTo>
                <a:cubicBezTo>
                  <a:pt x="3234823" y="5531637"/>
                  <a:pt x="3242810" y="5530211"/>
                  <a:pt x="3245092" y="5528499"/>
                </a:cubicBezTo>
                <a:cubicBezTo>
                  <a:pt x="3250227" y="5525647"/>
                  <a:pt x="3252794" y="5518230"/>
                  <a:pt x="3252794" y="5506250"/>
                </a:cubicBezTo>
                <a:cubicBezTo>
                  <a:pt x="3252794" y="5444635"/>
                  <a:pt x="3249798" y="5351642"/>
                  <a:pt x="3243808" y="5227271"/>
                </a:cubicBezTo>
                <a:cubicBezTo>
                  <a:pt x="3237818" y="5102901"/>
                  <a:pt x="3234823" y="5009623"/>
                  <a:pt x="3234823" y="4947437"/>
                </a:cubicBezTo>
                <a:cubicBezTo>
                  <a:pt x="3234823" y="4881258"/>
                  <a:pt x="3237533" y="4781990"/>
                  <a:pt x="3242953" y="4649632"/>
                </a:cubicBezTo>
                <a:cubicBezTo>
                  <a:pt x="3248373" y="4517274"/>
                  <a:pt x="3251082" y="4418291"/>
                  <a:pt x="3251082" y="4352683"/>
                </a:cubicBezTo>
                <a:cubicBezTo>
                  <a:pt x="3251082" y="4338991"/>
                  <a:pt x="3242810" y="4332145"/>
                  <a:pt x="3226265" y="4332145"/>
                </a:cubicBezTo>
                <a:cubicBezTo>
                  <a:pt x="3209150" y="4332145"/>
                  <a:pt x="3183620" y="4333000"/>
                  <a:pt x="3149675" y="4334712"/>
                </a:cubicBezTo>
                <a:cubicBezTo>
                  <a:pt x="3115730" y="4336423"/>
                  <a:pt x="3090485" y="4337279"/>
                  <a:pt x="3073939" y="4337279"/>
                </a:cubicBezTo>
                <a:cubicBezTo>
                  <a:pt x="3056824" y="4337279"/>
                  <a:pt x="3031294" y="4336423"/>
                  <a:pt x="2997349" y="4334712"/>
                </a:cubicBezTo>
                <a:cubicBezTo>
                  <a:pt x="2963404" y="4333000"/>
                  <a:pt x="2938159" y="4332145"/>
                  <a:pt x="2921614" y="4332145"/>
                </a:cubicBezTo>
                <a:cubicBezTo>
                  <a:pt x="2907352" y="4332145"/>
                  <a:pt x="2900220" y="4340987"/>
                  <a:pt x="2900220" y="4358673"/>
                </a:cubicBezTo>
                <a:cubicBezTo>
                  <a:pt x="2900220" y="4400320"/>
                  <a:pt x="2902217" y="4462648"/>
                  <a:pt x="2906210" y="4545657"/>
                </a:cubicBezTo>
                <a:cubicBezTo>
                  <a:pt x="2910204" y="4628666"/>
                  <a:pt x="2912201" y="4690709"/>
                  <a:pt x="2912201" y="4731785"/>
                </a:cubicBezTo>
                <a:cubicBezTo>
                  <a:pt x="2912201" y="4751753"/>
                  <a:pt x="2905355" y="4763448"/>
                  <a:pt x="2891662" y="4766872"/>
                </a:cubicBezTo>
                <a:cubicBezTo>
                  <a:pt x="2872265" y="4771436"/>
                  <a:pt x="2801522" y="4773718"/>
                  <a:pt x="2679433" y="4773718"/>
                </a:cubicBezTo>
                <a:cubicBezTo>
                  <a:pt x="2548217" y="4773718"/>
                  <a:pt x="2475192" y="4771436"/>
                  <a:pt x="2460358" y="4766872"/>
                </a:cubicBezTo>
                <a:cubicBezTo>
                  <a:pt x="2449519" y="4763448"/>
                  <a:pt x="2444099" y="4751753"/>
                  <a:pt x="2444099" y="4731785"/>
                </a:cubicBezTo>
                <a:cubicBezTo>
                  <a:pt x="2444099" y="4688997"/>
                  <a:pt x="2447237" y="4624958"/>
                  <a:pt x="2453512" y="4539667"/>
                </a:cubicBezTo>
                <a:cubicBezTo>
                  <a:pt x="2459788" y="4454376"/>
                  <a:pt x="2462926" y="4390336"/>
                  <a:pt x="2462926" y="4347548"/>
                </a:cubicBezTo>
                <a:cubicBezTo>
                  <a:pt x="2462926" y="4337279"/>
                  <a:pt x="2458076" y="4332145"/>
                  <a:pt x="2448378" y="4332145"/>
                </a:cubicBezTo>
                <a:cubicBezTo>
                  <a:pt x="2430122" y="4332145"/>
                  <a:pt x="2402595" y="4333000"/>
                  <a:pt x="2365797" y="4334712"/>
                </a:cubicBezTo>
                <a:cubicBezTo>
                  <a:pt x="2328999" y="4336423"/>
                  <a:pt x="2301472" y="4337279"/>
                  <a:pt x="2283216" y="4337279"/>
                </a:cubicBezTo>
                <a:cubicBezTo>
                  <a:pt x="2265530" y="4337279"/>
                  <a:pt x="2238859" y="4336423"/>
                  <a:pt x="2203202" y="4334712"/>
                </a:cubicBezTo>
                <a:cubicBezTo>
                  <a:pt x="2167545" y="4333000"/>
                  <a:pt x="2140874" y="4332145"/>
                  <a:pt x="2123188" y="4332145"/>
                </a:cubicBezTo>
                <a:close/>
                <a:moveTo>
                  <a:pt x="10513708" y="4327010"/>
                </a:moveTo>
                <a:cubicBezTo>
                  <a:pt x="10450953" y="4327010"/>
                  <a:pt x="10366802" y="4328151"/>
                  <a:pt x="10261258" y="4330433"/>
                </a:cubicBezTo>
                <a:cubicBezTo>
                  <a:pt x="10105510" y="4333856"/>
                  <a:pt x="10018365" y="4337279"/>
                  <a:pt x="9999823" y="4340702"/>
                </a:cubicBezTo>
                <a:cubicBezTo>
                  <a:pt x="9981281" y="4344125"/>
                  <a:pt x="9972296" y="4350686"/>
                  <a:pt x="9972867" y="4360385"/>
                </a:cubicBezTo>
                <a:lnTo>
                  <a:pt x="9973722" y="4372365"/>
                </a:lnTo>
                <a:cubicBezTo>
                  <a:pt x="9984562" y="4507576"/>
                  <a:pt x="9989982" y="4695843"/>
                  <a:pt x="9989982" y="4937168"/>
                </a:cubicBezTo>
                <a:cubicBezTo>
                  <a:pt x="9989982" y="5000494"/>
                  <a:pt x="9986987" y="5095484"/>
                  <a:pt x="9980996" y="5222137"/>
                </a:cubicBezTo>
                <a:cubicBezTo>
                  <a:pt x="9975006" y="5348789"/>
                  <a:pt x="9972011" y="5443494"/>
                  <a:pt x="9972011" y="5506250"/>
                </a:cubicBezTo>
                <a:cubicBezTo>
                  <a:pt x="9972011" y="5520512"/>
                  <a:pt x="9980284" y="5529355"/>
                  <a:pt x="9996828" y="5532778"/>
                </a:cubicBezTo>
                <a:cubicBezTo>
                  <a:pt x="10013372" y="5536201"/>
                  <a:pt x="10062437" y="5537913"/>
                  <a:pt x="10144019" y="5537913"/>
                </a:cubicBezTo>
                <a:cubicBezTo>
                  <a:pt x="10215332" y="5537913"/>
                  <a:pt x="10267820" y="5536772"/>
                  <a:pt x="10301479" y="5534490"/>
                </a:cubicBezTo>
                <a:cubicBezTo>
                  <a:pt x="10309466" y="5533919"/>
                  <a:pt x="10317454" y="5533349"/>
                  <a:pt x="10325440" y="5532778"/>
                </a:cubicBezTo>
                <a:cubicBezTo>
                  <a:pt x="10330575" y="5531067"/>
                  <a:pt x="10333142" y="5525362"/>
                  <a:pt x="10333142" y="5515663"/>
                </a:cubicBezTo>
                <a:cubicBezTo>
                  <a:pt x="10333142" y="5476868"/>
                  <a:pt x="10329576" y="5418962"/>
                  <a:pt x="10322445" y="5341943"/>
                </a:cubicBezTo>
                <a:cubicBezTo>
                  <a:pt x="10315314" y="5264925"/>
                  <a:pt x="10311748" y="5207018"/>
                  <a:pt x="10311748" y="5168224"/>
                </a:cubicBezTo>
                <a:cubicBezTo>
                  <a:pt x="10311748" y="5139128"/>
                  <a:pt x="10316027" y="5124580"/>
                  <a:pt x="10324585" y="5124580"/>
                </a:cubicBezTo>
                <a:cubicBezTo>
                  <a:pt x="10362524" y="5124580"/>
                  <a:pt x="10388838" y="5124438"/>
                  <a:pt x="10403529" y="5124152"/>
                </a:cubicBezTo>
                <a:lnTo>
                  <a:pt x="10415998" y="5123651"/>
                </a:lnTo>
                <a:lnTo>
                  <a:pt x="10458297" y="5133779"/>
                </a:lnTo>
                <a:cubicBezTo>
                  <a:pt x="10470135" y="5139912"/>
                  <a:pt x="10478621" y="5148541"/>
                  <a:pt x="10483756" y="5159666"/>
                </a:cubicBezTo>
                <a:cubicBezTo>
                  <a:pt x="10531108" y="5270915"/>
                  <a:pt x="10565909" y="5355065"/>
                  <a:pt x="10588159" y="5412116"/>
                </a:cubicBezTo>
                <a:cubicBezTo>
                  <a:pt x="10604704" y="5456045"/>
                  <a:pt x="10617255" y="5489134"/>
                  <a:pt x="10625813" y="5511384"/>
                </a:cubicBezTo>
                <a:cubicBezTo>
                  <a:pt x="10630376" y="5521083"/>
                  <a:pt x="10634370" y="5526788"/>
                  <a:pt x="10637793" y="5528499"/>
                </a:cubicBezTo>
                <a:cubicBezTo>
                  <a:pt x="10639505" y="5529640"/>
                  <a:pt x="10646636" y="5531067"/>
                  <a:pt x="10659188" y="5532778"/>
                </a:cubicBezTo>
                <a:cubicBezTo>
                  <a:pt x="10686001" y="5536201"/>
                  <a:pt x="10736777" y="5537913"/>
                  <a:pt x="10811513" y="5537913"/>
                </a:cubicBezTo>
                <a:cubicBezTo>
                  <a:pt x="10898801" y="5537913"/>
                  <a:pt x="10953284" y="5536201"/>
                  <a:pt x="10974964" y="5532778"/>
                </a:cubicBezTo>
                <a:cubicBezTo>
                  <a:pt x="10986373" y="5531067"/>
                  <a:pt x="10992079" y="5528214"/>
                  <a:pt x="10992079" y="5524221"/>
                </a:cubicBezTo>
                <a:cubicBezTo>
                  <a:pt x="10992079" y="5509387"/>
                  <a:pt x="10957277" y="5430087"/>
                  <a:pt x="10887676" y="5286319"/>
                </a:cubicBezTo>
                <a:cubicBezTo>
                  <a:pt x="10818073" y="5142551"/>
                  <a:pt x="10783273" y="5070952"/>
                  <a:pt x="10783273" y="5071523"/>
                </a:cubicBezTo>
                <a:cubicBezTo>
                  <a:pt x="10783273" y="5063535"/>
                  <a:pt x="10789833" y="5054978"/>
                  <a:pt x="10802955" y="5045850"/>
                </a:cubicBezTo>
                <a:cubicBezTo>
                  <a:pt x="10867422" y="4999068"/>
                  <a:pt x="10911637" y="4950860"/>
                  <a:pt x="10935599" y="4901226"/>
                </a:cubicBezTo>
                <a:cubicBezTo>
                  <a:pt x="10959560" y="4851592"/>
                  <a:pt x="10971541" y="4785128"/>
                  <a:pt x="10971541" y="4701834"/>
                </a:cubicBezTo>
                <a:cubicBezTo>
                  <a:pt x="10971541" y="4576892"/>
                  <a:pt x="10925043" y="4481332"/>
                  <a:pt x="10832051" y="4415153"/>
                </a:cubicBezTo>
                <a:cubicBezTo>
                  <a:pt x="10749898" y="4356391"/>
                  <a:pt x="10643784" y="4327010"/>
                  <a:pt x="10513708" y="4327010"/>
                </a:cubicBezTo>
                <a:close/>
                <a:moveTo>
                  <a:pt x="5170184" y="4327010"/>
                </a:moveTo>
                <a:cubicBezTo>
                  <a:pt x="5107428" y="4327010"/>
                  <a:pt x="5023278" y="4328151"/>
                  <a:pt x="4917734" y="4330433"/>
                </a:cubicBezTo>
                <a:cubicBezTo>
                  <a:pt x="4761986" y="4333856"/>
                  <a:pt x="4674840" y="4337279"/>
                  <a:pt x="4656299" y="4340702"/>
                </a:cubicBezTo>
                <a:cubicBezTo>
                  <a:pt x="4637758" y="4344125"/>
                  <a:pt x="4628771" y="4350686"/>
                  <a:pt x="4629343" y="4360385"/>
                </a:cubicBezTo>
                <a:lnTo>
                  <a:pt x="4630198" y="4372365"/>
                </a:lnTo>
                <a:cubicBezTo>
                  <a:pt x="4641038" y="4507576"/>
                  <a:pt x="4646458" y="4695843"/>
                  <a:pt x="4646458" y="4937168"/>
                </a:cubicBezTo>
                <a:cubicBezTo>
                  <a:pt x="4646458" y="5000494"/>
                  <a:pt x="4643462" y="5095484"/>
                  <a:pt x="4637472" y="5222137"/>
                </a:cubicBezTo>
                <a:cubicBezTo>
                  <a:pt x="4631482" y="5348789"/>
                  <a:pt x="4628487" y="5443494"/>
                  <a:pt x="4628487" y="5506250"/>
                </a:cubicBezTo>
                <a:cubicBezTo>
                  <a:pt x="4628487" y="5520512"/>
                  <a:pt x="4636759" y="5529355"/>
                  <a:pt x="4653305" y="5532778"/>
                </a:cubicBezTo>
                <a:cubicBezTo>
                  <a:pt x="4669848" y="5536201"/>
                  <a:pt x="4718912" y="5537913"/>
                  <a:pt x="4800495" y="5537913"/>
                </a:cubicBezTo>
                <a:cubicBezTo>
                  <a:pt x="4871808" y="5537913"/>
                  <a:pt x="4924295" y="5536772"/>
                  <a:pt x="4957955" y="5534490"/>
                </a:cubicBezTo>
                <a:cubicBezTo>
                  <a:pt x="4965942" y="5533919"/>
                  <a:pt x="4973929" y="5533349"/>
                  <a:pt x="4981916" y="5532778"/>
                </a:cubicBezTo>
                <a:cubicBezTo>
                  <a:pt x="4987051" y="5531067"/>
                  <a:pt x="4989618" y="5525362"/>
                  <a:pt x="4989618" y="5515663"/>
                </a:cubicBezTo>
                <a:cubicBezTo>
                  <a:pt x="4989618" y="5476868"/>
                  <a:pt x="4986052" y="5418962"/>
                  <a:pt x="4978921" y="5341943"/>
                </a:cubicBezTo>
                <a:cubicBezTo>
                  <a:pt x="4971789" y="5264925"/>
                  <a:pt x="4968224" y="5207018"/>
                  <a:pt x="4968224" y="5168224"/>
                </a:cubicBezTo>
                <a:cubicBezTo>
                  <a:pt x="4968224" y="5139128"/>
                  <a:pt x="4972503" y="5124580"/>
                  <a:pt x="4981060" y="5124580"/>
                </a:cubicBezTo>
                <a:cubicBezTo>
                  <a:pt x="5018999" y="5124580"/>
                  <a:pt x="5045314" y="5124438"/>
                  <a:pt x="5060005" y="5124152"/>
                </a:cubicBezTo>
                <a:lnTo>
                  <a:pt x="5072474" y="5123651"/>
                </a:lnTo>
                <a:lnTo>
                  <a:pt x="5114773" y="5133779"/>
                </a:lnTo>
                <a:cubicBezTo>
                  <a:pt x="5126612" y="5139912"/>
                  <a:pt x="5135098" y="5148541"/>
                  <a:pt x="5140232" y="5159666"/>
                </a:cubicBezTo>
                <a:cubicBezTo>
                  <a:pt x="5187584" y="5270915"/>
                  <a:pt x="5222386" y="5355065"/>
                  <a:pt x="5244635" y="5412116"/>
                </a:cubicBezTo>
                <a:cubicBezTo>
                  <a:pt x="5261180" y="5456045"/>
                  <a:pt x="5273731" y="5489134"/>
                  <a:pt x="5282289" y="5511384"/>
                </a:cubicBezTo>
                <a:cubicBezTo>
                  <a:pt x="5286853" y="5521083"/>
                  <a:pt x="5290847" y="5526788"/>
                  <a:pt x="5294270" y="5528499"/>
                </a:cubicBezTo>
                <a:cubicBezTo>
                  <a:pt x="5295981" y="5529640"/>
                  <a:pt x="5303112" y="5531067"/>
                  <a:pt x="5315663" y="5532778"/>
                </a:cubicBezTo>
                <a:cubicBezTo>
                  <a:pt x="5342477" y="5536201"/>
                  <a:pt x="5393252" y="5537913"/>
                  <a:pt x="5467989" y="5537913"/>
                </a:cubicBezTo>
                <a:cubicBezTo>
                  <a:pt x="5555277" y="5537913"/>
                  <a:pt x="5609760" y="5536201"/>
                  <a:pt x="5631440" y="5532778"/>
                </a:cubicBezTo>
                <a:cubicBezTo>
                  <a:pt x="5642849" y="5531067"/>
                  <a:pt x="5648555" y="5528214"/>
                  <a:pt x="5648555" y="5524221"/>
                </a:cubicBezTo>
                <a:cubicBezTo>
                  <a:pt x="5648555" y="5509387"/>
                  <a:pt x="5613753" y="5430087"/>
                  <a:pt x="5544152" y="5286319"/>
                </a:cubicBezTo>
                <a:cubicBezTo>
                  <a:pt x="5474550" y="5142551"/>
                  <a:pt x="5439749" y="5070952"/>
                  <a:pt x="5439749" y="5071523"/>
                </a:cubicBezTo>
                <a:cubicBezTo>
                  <a:pt x="5439749" y="5063535"/>
                  <a:pt x="5446309" y="5054978"/>
                  <a:pt x="5459432" y="5045850"/>
                </a:cubicBezTo>
                <a:cubicBezTo>
                  <a:pt x="5523898" y="4999068"/>
                  <a:pt x="5568114" y="4950860"/>
                  <a:pt x="5592075" y="4901226"/>
                </a:cubicBezTo>
                <a:cubicBezTo>
                  <a:pt x="5616036" y="4851592"/>
                  <a:pt x="5628016" y="4785128"/>
                  <a:pt x="5628016" y="4701834"/>
                </a:cubicBezTo>
                <a:cubicBezTo>
                  <a:pt x="5628016" y="4576892"/>
                  <a:pt x="5581520" y="4481332"/>
                  <a:pt x="5488528" y="4415153"/>
                </a:cubicBezTo>
                <a:cubicBezTo>
                  <a:pt x="5406374" y="4356391"/>
                  <a:pt x="5300260" y="4327010"/>
                  <a:pt x="5170184" y="4327010"/>
                </a:cubicBezTo>
                <a:close/>
                <a:moveTo>
                  <a:pt x="8860190" y="4321875"/>
                </a:moveTo>
                <a:cubicBezTo>
                  <a:pt x="8859620" y="4321875"/>
                  <a:pt x="8822252" y="4324728"/>
                  <a:pt x="8748086" y="4330433"/>
                </a:cubicBezTo>
                <a:cubicBezTo>
                  <a:pt x="8610022" y="4341273"/>
                  <a:pt x="8515318" y="4346692"/>
                  <a:pt x="8463972" y="4346692"/>
                </a:cubicBezTo>
                <a:cubicBezTo>
                  <a:pt x="8283122" y="4346692"/>
                  <a:pt x="8146485" y="4340702"/>
                  <a:pt x="8054063" y="4328721"/>
                </a:cubicBezTo>
                <a:cubicBezTo>
                  <a:pt x="8047217" y="4328151"/>
                  <a:pt x="8043224" y="4327866"/>
                  <a:pt x="8042082" y="4327866"/>
                </a:cubicBezTo>
                <a:cubicBezTo>
                  <a:pt x="8032384" y="4327866"/>
                  <a:pt x="8025537" y="4349260"/>
                  <a:pt x="8021544" y="4392048"/>
                </a:cubicBezTo>
                <a:cubicBezTo>
                  <a:pt x="8019262" y="4418862"/>
                  <a:pt x="8017265" y="4445676"/>
                  <a:pt x="8015554" y="4472489"/>
                </a:cubicBezTo>
                <a:cubicBezTo>
                  <a:pt x="8014413" y="4481047"/>
                  <a:pt x="8009278" y="4505294"/>
                  <a:pt x="8000150" y="4545229"/>
                </a:cubicBezTo>
                <a:cubicBezTo>
                  <a:pt x="7992163" y="4581742"/>
                  <a:pt x="7988169" y="4603706"/>
                  <a:pt x="7988169" y="4611123"/>
                </a:cubicBezTo>
                <a:cubicBezTo>
                  <a:pt x="7988169" y="4616828"/>
                  <a:pt x="7992734" y="4619680"/>
                  <a:pt x="8001862" y="4619680"/>
                </a:cubicBezTo>
                <a:cubicBezTo>
                  <a:pt x="8069752" y="4619680"/>
                  <a:pt x="8160748" y="4613975"/>
                  <a:pt x="8274850" y="4602565"/>
                </a:cubicBezTo>
                <a:cubicBezTo>
                  <a:pt x="8279414" y="4756602"/>
                  <a:pt x="8281696" y="4855871"/>
                  <a:pt x="8281696" y="4900370"/>
                </a:cubicBezTo>
                <a:cubicBezTo>
                  <a:pt x="8281696" y="4967690"/>
                  <a:pt x="8278843" y="5068670"/>
                  <a:pt x="8273138" y="5203310"/>
                </a:cubicBezTo>
                <a:cubicBezTo>
                  <a:pt x="8267433" y="5337950"/>
                  <a:pt x="8264580" y="5438930"/>
                  <a:pt x="8264580" y="5506250"/>
                </a:cubicBezTo>
                <a:cubicBezTo>
                  <a:pt x="8264580" y="5521083"/>
                  <a:pt x="8272568" y="5529926"/>
                  <a:pt x="8288542" y="5532778"/>
                </a:cubicBezTo>
                <a:cubicBezTo>
                  <a:pt x="8318208" y="5537342"/>
                  <a:pt x="8369839" y="5539624"/>
                  <a:pt x="8443434" y="5539624"/>
                </a:cubicBezTo>
                <a:cubicBezTo>
                  <a:pt x="8509614" y="5539624"/>
                  <a:pt x="8559818" y="5537342"/>
                  <a:pt x="8594048" y="5532778"/>
                </a:cubicBezTo>
                <a:cubicBezTo>
                  <a:pt x="8608311" y="5531067"/>
                  <a:pt x="8616298" y="5529640"/>
                  <a:pt x="8618010" y="5528499"/>
                </a:cubicBezTo>
                <a:cubicBezTo>
                  <a:pt x="8623144" y="5525647"/>
                  <a:pt x="8625712" y="5518801"/>
                  <a:pt x="8625712" y="5507961"/>
                </a:cubicBezTo>
                <a:cubicBezTo>
                  <a:pt x="8625712" y="5440641"/>
                  <a:pt x="8623002" y="5339376"/>
                  <a:pt x="8617582" y="5204166"/>
                </a:cubicBezTo>
                <a:cubicBezTo>
                  <a:pt x="8612162" y="5068955"/>
                  <a:pt x="8609452" y="4967690"/>
                  <a:pt x="8609452" y="4900370"/>
                </a:cubicBezTo>
                <a:cubicBezTo>
                  <a:pt x="8609452" y="4843320"/>
                  <a:pt x="8611164" y="4742625"/>
                  <a:pt x="8614586" y="4598286"/>
                </a:cubicBezTo>
                <a:cubicBezTo>
                  <a:pt x="8764630" y="4606844"/>
                  <a:pt x="8850492" y="4611123"/>
                  <a:pt x="8872171" y="4611123"/>
                </a:cubicBezTo>
                <a:cubicBezTo>
                  <a:pt x="8884722" y="4611123"/>
                  <a:pt x="8890998" y="4605418"/>
                  <a:pt x="8890998" y="4594008"/>
                </a:cubicBezTo>
                <a:cubicBezTo>
                  <a:pt x="8890998" y="4580315"/>
                  <a:pt x="8889144" y="4559635"/>
                  <a:pt x="8885436" y="4531965"/>
                </a:cubicBezTo>
                <a:cubicBezTo>
                  <a:pt x="8881727" y="4504295"/>
                  <a:pt x="8879873" y="4483329"/>
                  <a:pt x="8879873" y="4469066"/>
                </a:cubicBezTo>
                <a:cubicBezTo>
                  <a:pt x="8879873" y="4456515"/>
                  <a:pt x="8880443" y="4435121"/>
                  <a:pt x="8881584" y="4404884"/>
                </a:cubicBezTo>
                <a:cubicBezTo>
                  <a:pt x="8882726" y="4377500"/>
                  <a:pt x="8883296" y="4356106"/>
                  <a:pt x="8883296" y="4340702"/>
                </a:cubicBezTo>
                <a:cubicBezTo>
                  <a:pt x="8882726" y="4331003"/>
                  <a:pt x="8881584" y="4325441"/>
                  <a:pt x="8879873" y="4324015"/>
                </a:cubicBezTo>
                <a:cubicBezTo>
                  <a:pt x="8878162" y="4322589"/>
                  <a:pt x="8871600" y="4321875"/>
                  <a:pt x="8860190" y="4321875"/>
                </a:cubicBezTo>
                <a:close/>
                <a:moveTo>
                  <a:pt x="6114312" y="4311606"/>
                </a:moveTo>
                <a:cubicBezTo>
                  <a:pt x="6105183" y="4311606"/>
                  <a:pt x="6097196" y="4322446"/>
                  <a:pt x="6090351" y="4344125"/>
                </a:cubicBezTo>
                <a:cubicBezTo>
                  <a:pt x="6078370" y="4381779"/>
                  <a:pt x="6002493" y="4589729"/>
                  <a:pt x="5862718" y="4967975"/>
                </a:cubicBezTo>
                <a:cubicBezTo>
                  <a:pt x="5733783" y="5317697"/>
                  <a:pt x="5669316" y="5499974"/>
                  <a:pt x="5669316" y="5514807"/>
                </a:cubicBezTo>
                <a:cubicBezTo>
                  <a:pt x="5669316" y="5531352"/>
                  <a:pt x="5712960" y="5539624"/>
                  <a:pt x="5800247" y="5539624"/>
                </a:cubicBezTo>
                <a:cubicBezTo>
                  <a:pt x="5910926" y="5539624"/>
                  <a:pt x="5975964" y="5537342"/>
                  <a:pt x="5995361" y="5532778"/>
                </a:cubicBezTo>
                <a:cubicBezTo>
                  <a:pt x="6010765" y="5528785"/>
                  <a:pt x="6023886" y="5503112"/>
                  <a:pt x="6034726" y="5455760"/>
                </a:cubicBezTo>
                <a:cubicBezTo>
                  <a:pt x="6046707" y="5403843"/>
                  <a:pt x="6057546" y="5373321"/>
                  <a:pt x="6067245" y="5364193"/>
                </a:cubicBezTo>
                <a:cubicBezTo>
                  <a:pt x="6073521" y="5359059"/>
                  <a:pt x="6125151" y="5356491"/>
                  <a:pt x="6222138" y="5356491"/>
                </a:cubicBezTo>
                <a:cubicBezTo>
                  <a:pt x="6365906" y="5356491"/>
                  <a:pt x="6442353" y="5358488"/>
                  <a:pt x="6451482" y="5362482"/>
                </a:cubicBezTo>
                <a:cubicBezTo>
                  <a:pt x="6462321" y="5368187"/>
                  <a:pt x="6477440" y="5412116"/>
                  <a:pt x="6496837" y="5494269"/>
                </a:cubicBezTo>
                <a:cubicBezTo>
                  <a:pt x="6501972" y="5515948"/>
                  <a:pt x="6514237" y="5528785"/>
                  <a:pt x="6533635" y="5532778"/>
                </a:cubicBezTo>
                <a:cubicBezTo>
                  <a:pt x="6557026" y="5537342"/>
                  <a:pt x="6609512" y="5539624"/>
                  <a:pt x="6691095" y="5539624"/>
                </a:cubicBezTo>
                <a:cubicBezTo>
                  <a:pt x="6780094" y="5539624"/>
                  <a:pt x="6833152" y="5537342"/>
                  <a:pt x="6850267" y="5532778"/>
                </a:cubicBezTo>
                <a:cubicBezTo>
                  <a:pt x="6864529" y="5528785"/>
                  <a:pt x="6871661" y="5521653"/>
                  <a:pt x="6871661" y="5511384"/>
                </a:cubicBezTo>
                <a:cubicBezTo>
                  <a:pt x="6871661" y="5495980"/>
                  <a:pt x="6803770" y="5311706"/>
                  <a:pt x="6667990" y="4958562"/>
                </a:cubicBezTo>
                <a:cubicBezTo>
                  <a:pt x="6532779" y="4607700"/>
                  <a:pt x="6451196" y="4402317"/>
                  <a:pt x="6423242" y="4342414"/>
                </a:cubicBezTo>
                <a:cubicBezTo>
                  <a:pt x="6414113" y="4323587"/>
                  <a:pt x="6404129" y="4314174"/>
                  <a:pt x="6393290" y="4314174"/>
                </a:cubicBezTo>
                <a:cubicBezTo>
                  <a:pt x="6378457" y="4314174"/>
                  <a:pt x="6356064" y="4315172"/>
                  <a:pt x="6326113" y="4317169"/>
                </a:cubicBezTo>
                <a:cubicBezTo>
                  <a:pt x="6296161" y="4319166"/>
                  <a:pt x="6273483" y="4320164"/>
                  <a:pt x="6258080" y="4320164"/>
                </a:cubicBezTo>
                <a:cubicBezTo>
                  <a:pt x="6242105" y="4320164"/>
                  <a:pt x="6218001" y="4318738"/>
                  <a:pt x="6185768" y="4315885"/>
                </a:cubicBezTo>
                <a:cubicBezTo>
                  <a:pt x="6153534" y="4313032"/>
                  <a:pt x="6129715" y="4311606"/>
                  <a:pt x="6114312" y="4311606"/>
                </a:cubicBezTo>
                <a:close/>
                <a:moveTo>
                  <a:pt x="3780687" y="4311606"/>
                </a:moveTo>
                <a:cubicBezTo>
                  <a:pt x="3771559" y="4311606"/>
                  <a:pt x="3763572" y="4322446"/>
                  <a:pt x="3756726" y="4344125"/>
                </a:cubicBezTo>
                <a:cubicBezTo>
                  <a:pt x="3744745" y="4381779"/>
                  <a:pt x="3668868" y="4589729"/>
                  <a:pt x="3529093" y="4967975"/>
                </a:cubicBezTo>
                <a:cubicBezTo>
                  <a:pt x="3400158" y="5317697"/>
                  <a:pt x="3335691" y="5499974"/>
                  <a:pt x="3335691" y="5514807"/>
                </a:cubicBezTo>
                <a:cubicBezTo>
                  <a:pt x="3335691" y="5531352"/>
                  <a:pt x="3379335" y="5539624"/>
                  <a:pt x="3466623" y="5539624"/>
                </a:cubicBezTo>
                <a:cubicBezTo>
                  <a:pt x="3577301" y="5539624"/>
                  <a:pt x="3642339" y="5537342"/>
                  <a:pt x="3661736" y="5532778"/>
                </a:cubicBezTo>
                <a:cubicBezTo>
                  <a:pt x="3677140" y="5528785"/>
                  <a:pt x="3690262" y="5503112"/>
                  <a:pt x="3701101" y="5455760"/>
                </a:cubicBezTo>
                <a:cubicBezTo>
                  <a:pt x="3713082" y="5403843"/>
                  <a:pt x="3723921" y="5373321"/>
                  <a:pt x="3733620" y="5364193"/>
                </a:cubicBezTo>
                <a:cubicBezTo>
                  <a:pt x="3739896" y="5359059"/>
                  <a:pt x="3791527" y="5356491"/>
                  <a:pt x="3888513" y="5356491"/>
                </a:cubicBezTo>
                <a:cubicBezTo>
                  <a:pt x="4032281" y="5356491"/>
                  <a:pt x="4108729" y="5358488"/>
                  <a:pt x="4117857" y="5362482"/>
                </a:cubicBezTo>
                <a:cubicBezTo>
                  <a:pt x="4128697" y="5368187"/>
                  <a:pt x="4143816" y="5412116"/>
                  <a:pt x="4163213" y="5494269"/>
                </a:cubicBezTo>
                <a:cubicBezTo>
                  <a:pt x="4168347" y="5515948"/>
                  <a:pt x="4180613" y="5528785"/>
                  <a:pt x="4200010" y="5532778"/>
                </a:cubicBezTo>
                <a:cubicBezTo>
                  <a:pt x="4223401" y="5537342"/>
                  <a:pt x="4275888" y="5539624"/>
                  <a:pt x="4357471" y="5539624"/>
                </a:cubicBezTo>
                <a:cubicBezTo>
                  <a:pt x="4446469" y="5539624"/>
                  <a:pt x="4499527" y="5537342"/>
                  <a:pt x="4516642" y="5532778"/>
                </a:cubicBezTo>
                <a:cubicBezTo>
                  <a:pt x="4530905" y="5528785"/>
                  <a:pt x="4538036" y="5521653"/>
                  <a:pt x="4538036" y="5511384"/>
                </a:cubicBezTo>
                <a:cubicBezTo>
                  <a:pt x="4538036" y="5495980"/>
                  <a:pt x="4470145" y="5311706"/>
                  <a:pt x="4334365" y="4958562"/>
                </a:cubicBezTo>
                <a:cubicBezTo>
                  <a:pt x="4199155" y="4607700"/>
                  <a:pt x="4117572" y="4402317"/>
                  <a:pt x="4089617" y="4342414"/>
                </a:cubicBezTo>
                <a:cubicBezTo>
                  <a:pt x="4080489" y="4323587"/>
                  <a:pt x="4070505" y="4314174"/>
                  <a:pt x="4059665" y="4314174"/>
                </a:cubicBezTo>
                <a:cubicBezTo>
                  <a:pt x="4044832" y="4314174"/>
                  <a:pt x="4022440" y="4315172"/>
                  <a:pt x="3992488" y="4317169"/>
                </a:cubicBezTo>
                <a:cubicBezTo>
                  <a:pt x="3962536" y="4319166"/>
                  <a:pt x="3939859" y="4320164"/>
                  <a:pt x="3924455" y="4320164"/>
                </a:cubicBezTo>
                <a:cubicBezTo>
                  <a:pt x="3908481" y="4320164"/>
                  <a:pt x="3884377" y="4318738"/>
                  <a:pt x="3852143" y="4315885"/>
                </a:cubicBezTo>
                <a:cubicBezTo>
                  <a:pt x="3819910" y="4313032"/>
                  <a:pt x="3796091" y="4311606"/>
                  <a:pt x="3780687" y="4311606"/>
                </a:cubicBezTo>
                <a:close/>
                <a:moveTo>
                  <a:pt x="7508943" y="4303904"/>
                </a:moveTo>
                <a:cubicBezTo>
                  <a:pt x="7338932" y="4303904"/>
                  <a:pt x="7198872" y="4367231"/>
                  <a:pt x="7088764" y="4493884"/>
                </a:cubicBezTo>
                <a:cubicBezTo>
                  <a:pt x="6983220" y="4614831"/>
                  <a:pt x="6930448" y="4762022"/>
                  <a:pt x="6930448" y="4935457"/>
                </a:cubicBezTo>
                <a:cubicBezTo>
                  <a:pt x="6930448" y="5114596"/>
                  <a:pt x="6984361" y="5262928"/>
                  <a:pt x="7092187" y="5380453"/>
                </a:cubicBezTo>
                <a:cubicBezTo>
                  <a:pt x="7202866" y="5501971"/>
                  <a:pt x="7347204" y="5562730"/>
                  <a:pt x="7525202" y="5562730"/>
                </a:cubicBezTo>
                <a:cubicBezTo>
                  <a:pt x="7699207" y="5562730"/>
                  <a:pt x="7838697" y="5500259"/>
                  <a:pt x="7943670" y="5375318"/>
                </a:cubicBezTo>
                <a:cubicBezTo>
                  <a:pt x="7955650" y="5360485"/>
                  <a:pt x="7961641" y="5348504"/>
                  <a:pt x="7961641" y="5339376"/>
                </a:cubicBezTo>
                <a:cubicBezTo>
                  <a:pt x="7961641" y="5333100"/>
                  <a:pt x="7940817" y="5298300"/>
                  <a:pt x="7899170" y="5234973"/>
                </a:cubicBezTo>
                <a:cubicBezTo>
                  <a:pt x="7858664" y="5173929"/>
                  <a:pt x="7833847" y="5138272"/>
                  <a:pt x="7824719" y="5128003"/>
                </a:cubicBezTo>
                <a:cubicBezTo>
                  <a:pt x="7819014" y="5121727"/>
                  <a:pt x="7813309" y="5118590"/>
                  <a:pt x="7807604" y="5118590"/>
                </a:cubicBezTo>
                <a:cubicBezTo>
                  <a:pt x="7804751" y="5118590"/>
                  <a:pt x="7790774" y="5129429"/>
                  <a:pt x="7765671" y="5151108"/>
                </a:cubicBezTo>
                <a:cubicBezTo>
                  <a:pt x="7735434" y="5176781"/>
                  <a:pt x="7705768" y="5196749"/>
                  <a:pt x="7676672" y="5211012"/>
                </a:cubicBezTo>
                <a:cubicBezTo>
                  <a:pt x="7632173" y="5232691"/>
                  <a:pt x="7585106" y="5243531"/>
                  <a:pt x="7535471" y="5243531"/>
                </a:cubicBezTo>
                <a:cubicBezTo>
                  <a:pt x="7451607" y="5243531"/>
                  <a:pt x="7384572" y="5211582"/>
                  <a:pt x="7334367" y="5147685"/>
                </a:cubicBezTo>
                <a:cubicBezTo>
                  <a:pt x="7288156" y="5088923"/>
                  <a:pt x="7265051" y="5016183"/>
                  <a:pt x="7265051" y="4929466"/>
                </a:cubicBezTo>
                <a:cubicBezTo>
                  <a:pt x="7265051" y="4843890"/>
                  <a:pt x="7288156" y="4772006"/>
                  <a:pt x="7334367" y="4713814"/>
                </a:cubicBezTo>
                <a:cubicBezTo>
                  <a:pt x="7384572" y="4651058"/>
                  <a:pt x="7451607" y="4619680"/>
                  <a:pt x="7535471" y="4619680"/>
                </a:cubicBezTo>
                <a:cubicBezTo>
                  <a:pt x="7583964" y="4619680"/>
                  <a:pt x="7630746" y="4631091"/>
                  <a:pt x="7675816" y="4653911"/>
                </a:cubicBezTo>
                <a:cubicBezTo>
                  <a:pt x="7705483" y="4669315"/>
                  <a:pt x="7735720" y="4690709"/>
                  <a:pt x="7766527" y="4718093"/>
                </a:cubicBezTo>
                <a:cubicBezTo>
                  <a:pt x="7792200" y="4740913"/>
                  <a:pt x="7806462" y="4752324"/>
                  <a:pt x="7809315" y="4752324"/>
                </a:cubicBezTo>
                <a:cubicBezTo>
                  <a:pt x="7816161" y="4752324"/>
                  <a:pt x="7821866" y="4750042"/>
                  <a:pt x="7826430" y="4745477"/>
                </a:cubicBezTo>
                <a:cubicBezTo>
                  <a:pt x="7836700" y="4736920"/>
                  <a:pt x="7861659" y="4697840"/>
                  <a:pt x="7901310" y="4628238"/>
                </a:cubicBezTo>
                <a:cubicBezTo>
                  <a:pt x="7940960" y="4558636"/>
                  <a:pt x="7960785" y="4518415"/>
                  <a:pt x="7960785" y="4507576"/>
                </a:cubicBezTo>
                <a:cubicBezTo>
                  <a:pt x="7960785" y="4497877"/>
                  <a:pt x="7955080" y="4486752"/>
                  <a:pt x="7943670" y="4474201"/>
                </a:cubicBezTo>
                <a:cubicBezTo>
                  <a:pt x="7838697" y="4360670"/>
                  <a:pt x="7693787" y="4303904"/>
                  <a:pt x="7508943" y="4303904"/>
                </a:cubicBezTo>
                <a:close/>
                <a:moveTo>
                  <a:pt x="1555818" y="4303904"/>
                </a:moveTo>
                <a:cubicBezTo>
                  <a:pt x="1385807" y="4303904"/>
                  <a:pt x="1245747" y="4367231"/>
                  <a:pt x="1135639" y="4493884"/>
                </a:cubicBezTo>
                <a:cubicBezTo>
                  <a:pt x="1030095" y="4614831"/>
                  <a:pt x="977323" y="4762022"/>
                  <a:pt x="977323" y="4935457"/>
                </a:cubicBezTo>
                <a:cubicBezTo>
                  <a:pt x="977323" y="5114596"/>
                  <a:pt x="1031236" y="5262928"/>
                  <a:pt x="1139062" y="5380453"/>
                </a:cubicBezTo>
                <a:cubicBezTo>
                  <a:pt x="1249741" y="5501971"/>
                  <a:pt x="1394079" y="5562730"/>
                  <a:pt x="1572078" y="5562730"/>
                </a:cubicBezTo>
                <a:cubicBezTo>
                  <a:pt x="1746083" y="5562730"/>
                  <a:pt x="1885572" y="5500259"/>
                  <a:pt x="1990545" y="5375318"/>
                </a:cubicBezTo>
                <a:cubicBezTo>
                  <a:pt x="2002526" y="5360485"/>
                  <a:pt x="2008516" y="5348504"/>
                  <a:pt x="2008516" y="5339376"/>
                </a:cubicBezTo>
                <a:cubicBezTo>
                  <a:pt x="2008516" y="5333100"/>
                  <a:pt x="1987693" y="5298300"/>
                  <a:pt x="1946046" y="5234973"/>
                </a:cubicBezTo>
                <a:cubicBezTo>
                  <a:pt x="1905539" y="5173929"/>
                  <a:pt x="1880722" y="5138272"/>
                  <a:pt x="1871594" y="5128003"/>
                </a:cubicBezTo>
                <a:cubicBezTo>
                  <a:pt x="1865889" y="5121727"/>
                  <a:pt x="1860184" y="5118590"/>
                  <a:pt x="1854479" y="5118590"/>
                </a:cubicBezTo>
                <a:cubicBezTo>
                  <a:pt x="1851627" y="5118590"/>
                  <a:pt x="1837649" y="5129429"/>
                  <a:pt x="1812547" y="5151108"/>
                </a:cubicBezTo>
                <a:cubicBezTo>
                  <a:pt x="1782310" y="5176781"/>
                  <a:pt x="1752643" y="5196749"/>
                  <a:pt x="1723547" y="5211012"/>
                </a:cubicBezTo>
                <a:cubicBezTo>
                  <a:pt x="1679048" y="5232691"/>
                  <a:pt x="1631981" y="5243531"/>
                  <a:pt x="1582347" y="5243531"/>
                </a:cubicBezTo>
                <a:cubicBezTo>
                  <a:pt x="1498482" y="5243531"/>
                  <a:pt x="1431448" y="5211582"/>
                  <a:pt x="1381243" y="5147685"/>
                </a:cubicBezTo>
                <a:cubicBezTo>
                  <a:pt x="1335032" y="5088923"/>
                  <a:pt x="1311926" y="5016183"/>
                  <a:pt x="1311926" y="4929466"/>
                </a:cubicBezTo>
                <a:cubicBezTo>
                  <a:pt x="1311926" y="4843890"/>
                  <a:pt x="1335032" y="4772006"/>
                  <a:pt x="1381243" y="4713814"/>
                </a:cubicBezTo>
                <a:cubicBezTo>
                  <a:pt x="1431448" y="4651058"/>
                  <a:pt x="1498482" y="4619680"/>
                  <a:pt x="1582347" y="4619680"/>
                </a:cubicBezTo>
                <a:cubicBezTo>
                  <a:pt x="1630840" y="4619680"/>
                  <a:pt x="1677621" y="4631091"/>
                  <a:pt x="1722692" y="4653911"/>
                </a:cubicBezTo>
                <a:cubicBezTo>
                  <a:pt x="1752358" y="4669315"/>
                  <a:pt x="1782595" y="4690709"/>
                  <a:pt x="1813402" y="4718093"/>
                </a:cubicBezTo>
                <a:cubicBezTo>
                  <a:pt x="1839075" y="4740913"/>
                  <a:pt x="1853338" y="4752324"/>
                  <a:pt x="1856191" y="4752324"/>
                </a:cubicBezTo>
                <a:cubicBezTo>
                  <a:pt x="1863037" y="4752324"/>
                  <a:pt x="1868742" y="4750042"/>
                  <a:pt x="1873306" y="4745477"/>
                </a:cubicBezTo>
                <a:cubicBezTo>
                  <a:pt x="1883575" y="4736920"/>
                  <a:pt x="1908535" y="4697840"/>
                  <a:pt x="1948185" y="4628238"/>
                </a:cubicBezTo>
                <a:cubicBezTo>
                  <a:pt x="1987835" y="4558636"/>
                  <a:pt x="2007660" y="4518415"/>
                  <a:pt x="2007660" y="4507576"/>
                </a:cubicBezTo>
                <a:cubicBezTo>
                  <a:pt x="2007660" y="4497877"/>
                  <a:pt x="2001955" y="4486752"/>
                  <a:pt x="1990545" y="4474201"/>
                </a:cubicBezTo>
                <a:cubicBezTo>
                  <a:pt x="1885572" y="4360670"/>
                  <a:pt x="1740663" y="4303904"/>
                  <a:pt x="1555818" y="4303904"/>
                </a:cubicBezTo>
                <a:close/>
                <a:moveTo>
                  <a:pt x="0" y="0"/>
                </a:moveTo>
                <a:lnTo>
                  <a:pt x="12192000" y="0"/>
                </a:lnTo>
                <a:lnTo>
                  <a:pt x="1219200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436885" y="1641850"/>
            <a:ext cx="3446585" cy="1569660"/>
          </a:xfrm>
          <a:prstGeom prst="rect">
            <a:avLst/>
          </a:prstGeom>
          <a:noFill/>
        </p:spPr>
        <p:txBody>
          <a:bodyPr wrap="none" rtlCol="0">
            <a:spAutoFit/>
          </a:bodyPr>
          <a:lstStyle/>
          <a:p>
            <a:r>
              <a:rPr lang="en-US" sz="9600" dirty="0" smtClean="0">
                <a:solidFill>
                  <a:srgbClr val="FF0000"/>
                </a:solidFill>
                <a:latin typeface="Arial Black" panose="020B0A04020102020204" pitchFamily="34" charset="0"/>
              </a:rPr>
              <a:t>HOW</a:t>
            </a:r>
            <a:endParaRPr lang="en-US" sz="9600" dirty="0">
              <a:solidFill>
                <a:srgbClr val="FF0000"/>
              </a:solidFill>
              <a:latin typeface="Arial Black" panose="020B0A04020102020204" pitchFamily="34" charset="0"/>
            </a:endParaRPr>
          </a:p>
        </p:txBody>
      </p:sp>
      <p:sp>
        <p:nvSpPr>
          <p:cNvPr id="6" name="TextBox 5"/>
          <p:cNvSpPr txBox="1"/>
          <p:nvPr/>
        </p:nvSpPr>
        <p:spPr>
          <a:xfrm>
            <a:off x="3945008" y="1288081"/>
            <a:ext cx="6170279" cy="3154710"/>
          </a:xfrm>
          <a:prstGeom prst="rect">
            <a:avLst/>
          </a:prstGeom>
          <a:noFill/>
        </p:spPr>
        <p:txBody>
          <a:bodyPr wrap="none" rtlCol="0">
            <a:spAutoFit/>
          </a:bodyPr>
          <a:lstStyle/>
          <a:p>
            <a:r>
              <a:rPr lang="en-US" sz="19900" dirty="0">
                <a:solidFill>
                  <a:srgbClr val="00B0F0"/>
                </a:solidFill>
                <a:latin typeface="Bodoni MT Poster Compressed" panose="02070706080601050204" pitchFamily="18" charset="0"/>
              </a:rPr>
              <a:t>t</a:t>
            </a:r>
            <a:r>
              <a:rPr lang="en-US" sz="19900" dirty="0" smtClean="0">
                <a:solidFill>
                  <a:srgbClr val="00B0F0"/>
                </a:solidFill>
                <a:latin typeface="Bodoni MT Poster Compressed" panose="02070706080601050204" pitchFamily="18" charset="0"/>
              </a:rPr>
              <a:t>o make a</a:t>
            </a:r>
            <a:endParaRPr lang="en-US" sz="19900" dirty="0">
              <a:solidFill>
                <a:srgbClr val="00B0F0"/>
              </a:solidFill>
              <a:latin typeface="Bodoni MT Poster Compressed" panose="02070706080601050204" pitchFamily="18" charset="0"/>
            </a:endParaRPr>
          </a:p>
        </p:txBody>
      </p:sp>
      <p:sp useBgFill="1">
        <p:nvSpPr>
          <p:cNvPr id="7" name="Rectangle 6"/>
          <p:cNvSpPr/>
          <p:nvPr/>
        </p:nvSpPr>
        <p:spPr>
          <a:xfrm>
            <a:off x="-2743200" y="80818"/>
            <a:ext cx="5310909" cy="4064912"/>
          </a:xfrm>
          <a:prstGeom prst="rect">
            <a:avLst/>
          </a:prstGeom>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782311" y="0"/>
            <a:ext cx="8409689" cy="17982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 y="3902464"/>
            <a:ext cx="4241065" cy="328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9818254" y="3907902"/>
            <a:ext cx="2373745" cy="328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60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de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ppt_x"/>
                                          </p:val>
                                        </p:tav>
                                        <p:tav tm="100000">
                                          <p:val>
                                            <p:strVal val="#ppt_x"/>
                                          </p:val>
                                        </p:tav>
                                      </p:tavLst>
                                    </p:anim>
                                    <p:anim calcmode="lin" valueType="num">
                                      <p:cBhvr additive="base">
                                        <p:cTn id="13" dur="75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8" decel="10000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2" decel="10000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decel="10000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decel="10000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decel="10000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3" grpId="0" animBg="1"/>
      <p:bldP spid="14" grpId="0" animBg="1"/>
      <p:bldP spid="16" grpId="0" animBg="1"/>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rot="16200000">
            <a:off x="7419344" y="-2149087"/>
            <a:ext cx="3576851" cy="128016"/>
          </a:xfrm>
          <a:prstGeom prst="roundRect">
            <a:avLst>
              <a:gd name="adj" fmla="val 50000"/>
            </a:avLst>
          </a:prstGeom>
          <a:solidFill>
            <a:schemeClr val="accent6">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ounded Rectangle 6"/>
          <p:cNvSpPr/>
          <p:nvPr/>
        </p:nvSpPr>
        <p:spPr>
          <a:xfrm>
            <a:off x="12192000" y="3562951"/>
            <a:ext cx="4546599" cy="127000"/>
          </a:xfrm>
          <a:prstGeom prst="roundRect">
            <a:avLst>
              <a:gd name="adj" fmla="val 50000"/>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useBgFill="1">
        <p:nvSpPr>
          <p:cNvPr id="2" name="Rectangle 1"/>
          <p:cNvSpPr/>
          <p:nvPr/>
        </p:nvSpPr>
        <p:spPr>
          <a:xfrm>
            <a:off x="-668867" y="2624668"/>
            <a:ext cx="2438400" cy="202353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p:cNvSpPr/>
          <p:nvPr/>
        </p:nvSpPr>
        <p:spPr>
          <a:xfrm>
            <a:off x="9033932" y="2624668"/>
            <a:ext cx="5147893" cy="202353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p:cNvSpPr/>
          <p:nvPr/>
        </p:nvSpPr>
        <p:spPr>
          <a:xfrm>
            <a:off x="8416026" y="3562950"/>
            <a:ext cx="2438400" cy="4666649"/>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69533" y="2052900"/>
            <a:ext cx="7194598" cy="1446550"/>
          </a:xfrm>
          <a:prstGeom prst="rect">
            <a:avLst/>
          </a:prstGeom>
          <a:noFill/>
        </p:spPr>
        <p:txBody>
          <a:bodyPr wrap="none" rtlCol="0">
            <a:spAutoFit/>
          </a:bodyPr>
          <a:lstStyle/>
          <a:p>
            <a:r>
              <a:rPr lang="en-US" sz="8800" dirty="0" smtClean="0">
                <a:solidFill>
                  <a:srgbClr val="FFC000"/>
                </a:solidFill>
                <a:latin typeface="Berlin Sans FB Demi" panose="020E0802020502020306" pitchFamily="34" charset="0"/>
              </a:rPr>
              <a:t>Think &amp; Write</a:t>
            </a:r>
            <a:endParaRPr lang="en-US" sz="8800" dirty="0">
              <a:solidFill>
                <a:srgbClr val="FFC000"/>
              </a:solidFill>
              <a:latin typeface="Berlin Sans FB Demi" panose="020E0802020502020306" pitchFamily="34" charset="0"/>
            </a:endParaRPr>
          </a:p>
        </p:txBody>
      </p:sp>
      <p:sp>
        <p:nvSpPr>
          <p:cNvPr id="10" name="TextBox 9"/>
          <p:cNvSpPr txBox="1"/>
          <p:nvPr/>
        </p:nvSpPr>
        <p:spPr>
          <a:xfrm>
            <a:off x="5579846" y="3684202"/>
            <a:ext cx="2670924" cy="2215991"/>
          </a:xfrm>
          <a:prstGeom prst="rect">
            <a:avLst/>
          </a:prstGeom>
          <a:noFill/>
        </p:spPr>
        <p:txBody>
          <a:bodyPr wrap="none" rtlCol="0">
            <a:spAutoFit/>
          </a:bodyPr>
          <a:lstStyle/>
          <a:p>
            <a:r>
              <a:rPr lang="en-US" sz="13800" dirty="0" smtClean="0">
                <a:solidFill>
                  <a:srgbClr val="92D050"/>
                </a:solidFill>
                <a:latin typeface="Bodoni MT Poster Compressed" panose="02070706080601050204" pitchFamily="18" charset="0"/>
              </a:rPr>
              <a:t>Flaws</a:t>
            </a:r>
            <a:endParaRPr lang="en-US" sz="13800" dirty="0">
              <a:solidFill>
                <a:srgbClr val="92D050"/>
              </a:solidFill>
              <a:latin typeface="Bodoni MT Poster Compressed" panose="02070706080601050204" pitchFamily="18" charset="0"/>
            </a:endParaRPr>
          </a:p>
        </p:txBody>
      </p:sp>
    </p:spTree>
    <p:extLst>
      <p:ext uri="{BB962C8B-B14F-4D97-AF65-F5344CB8AC3E}">
        <p14:creationId xmlns:p14="http://schemas.microsoft.com/office/powerpoint/2010/main" val="298635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3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flipH="1">
            <a:off x="10020300" y="3937000"/>
            <a:ext cx="495300" cy="478233"/>
          </a:xfrm>
          <a:prstGeom prst="line">
            <a:avLst/>
          </a:prstGeom>
          <a:ln w="76200"/>
        </p:spPr>
        <p:style>
          <a:lnRef idx="2">
            <a:schemeClr val="accent6"/>
          </a:lnRef>
          <a:fillRef idx="0">
            <a:schemeClr val="accent6"/>
          </a:fillRef>
          <a:effectRef idx="1">
            <a:schemeClr val="accent6"/>
          </a:effectRef>
          <a:fontRef idx="minor">
            <a:schemeClr val="tx1"/>
          </a:fontRef>
        </p:style>
      </p:cxnSp>
      <p:cxnSp>
        <p:nvCxnSpPr>
          <p:cNvPr id="35" name="Straight Connector 34"/>
          <p:cNvCxnSpPr/>
          <p:nvPr/>
        </p:nvCxnSpPr>
        <p:spPr>
          <a:xfrm flipH="1">
            <a:off x="9131300" y="3013075"/>
            <a:ext cx="63897" cy="1112044"/>
          </a:xfrm>
          <a:prstGeom prst="line">
            <a:avLst/>
          </a:prstGeom>
          <a:ln w="76200"/>
        </p:spPr>
        <p:style>
          <a:lnRef idx="2">
            <a:schemeClr val="accent6"/>
          </a:lnRef>
          <a:fillRef idx="0">
            <a:schemeClr val="accent6"/>
          </a:fillRef>
          <a:effectRef idx="1">
            <a:schemeClr val="accent6"/>
          </a:effectRef>
          <a:fontRef idx="minor">
            <a:schemeClr val="tx1"/>
          </a:fontRef>
        </p:style>
      </p:cxnSp>
      <p:cxnSp>
        <p:nvCxnSpPr>
          <p:cNvPr id="37" name="Straight Connector 36"/>
          <p:cNvCxnSpPr/>
          <p:nvPr/>
        </p:nvCxnSpPr>
        <p:spPr>
          <a:xfrm flipH="1">
            <a:off x="1663700" y="3200400"/>
            <a:ext cx="466725" cy="594915"/>
          </a:xfrm>
          <a:prstGeom prst="line">
            <a:avLst/>
          </a:prstGeom>
          <a:ln w="76200"/>
        </p:spPr>
        <p:style>
          <a:lnRef idx="2">
            <a:schemeClr val="accent6"/>
          </a:lnRef>
          <a:fillRef idx="0">
            <a:schemeClr val="accent6"/>
          </a:fillRef>
          <a:effectRef idx="1">
            <a:schemeClr val="accent6"/>
          </a:effectRef>
          <a:fontRef idx="minor">
            <a:schemeClr val="tx1"/>
          </a:fontRef>
        </p:style>
      </p:cxnSp>
      <p:cxnSp>
        <p:nvCxnSpPr>
          <p:cNvPr id="39" name="Straight Connector 38"/>
          <p:cNvCxnSpPr/>
          <p:nvPr/>
        </p:nvCxnSpPr>
        <p:spPr>
          <a:xfrm>
            <a:off x="3108325" y="3065067"/>
            <a:ext cx="292100" cy="605233"/>
          </a:xfrm>
          <a:prstGeom prst="line">
            <a:avLst/>
          </a:prstGeom>
          <a:ln w="76200"/>
        </p:spPr>
        <p:style>
          <a:lnRef idx="2">
            <a:schemeClr val="accent6"/>
          </a:lnRef>
          <a:fillRef idx="0">
            <a:schemeClr val="accent6"/>
          </a:fillRef>
          <a:effectRef idx="1">
            <a:schemeClr val="accent6"/>
          </a:effectRef>
          <a:fontRef idx="minor">
            <a:schemeClr val="tx1"/>
          </a:fontRef>
        </p:style>
      </p:cxnSp>
      <p:cxnSp>
        <p:nvCxnSpPr>
          <p:cNvPr id="41" name="Straight Connector 40"/>
          <p:cNvCxnSpPr>
            <a:stCxn id="3" idx="4"/>
          </p:cNvCxnSpPr>
          <p:nvPr/>
        </p:nvCxnSpPr>
        <p:spPr>
          <a:xfrm>
            <a:off x="2619900" y="3416300"/>
            <a:ext cx="115362" cy="1310482"/>
          </a:xfrm>
          <a:prstGeom prst="line">
            <a:avLst/>
          </a:prstGeom>
          <a:ln w="76200"/>
        </p:spPr>
        <p:style>
          <a:lnRef idx="2">
            <a:schemeClr val="accent6"/>
          </a:lnRef>
          <a:fillRef idx="0">
            <a:schemeClr val="accent6"/>
          </a:fillRef>
          <a:effectRef idx="1">
            <a:schemeClr val="accent6"/>
          </a:effectRef>
          <a:fontRef idx="minor">
            <a:schemeClr val="tx1"/>
          </a:fontRef>
        </p:style>
      </p:cxnSp>
      <p:cxnSp>
        <p:nvCxnSpPr>
          <p:cNvPr id="15" name="Straight Connector 14"/>
          <p:cNvCxnSpPr/>
          <p:nvPr/>
        </p:nvCxnSpPr>
        <p:spPr>
          <a:xfrm flipH="1">
            <a:off x="2822575" y="1068388"/>
            <a:ext cx="136525" cy="78739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3"/>
          </p:cNvCxnSpPr>
          <p:nvPr/>
        </p:nvCxnSpPr>
        <p:spPr>
          <a:xfrm flipH="1">
            <a:off x="3552825" y="1835632"/>
            <a:ext cx="441357" cy="311703"/>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248776" y="4726782"/>
            <a:ext cx="377824" cy="873918"/>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102600" y="4770041"/>
            <a:ext cx="571502" cy="113545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419183" y="4527153"/>
            <a:ext cx="683417" cy="242888"/>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98550" y="1127125"/>
            <a:ext cx="1130300" cy="752475"/>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1485900" y="1663700"/>
            <a:ext cx="2268000" cy="1752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Homer Simpson</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cxnSp>
        <p:nvCxnSpPr>
          <p:cNvPr id="5" name="Straight Connector 4"/>
          <p:cNvCxnSpPr>
            <a:stCxn id="3" idx="6"/>
          </p:cNvCxnSpPr>
          <p:nvPr/>
        </p:nvCxnSpPr>
        <p:spPr>
          <a:xfrm>
            <a:off x="3753900" y="2540000"/>
            <a:ext cx="1110200" cy="752475"/>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6" name="Oval 5"/>
          <p:cNvSpPr/>
          <p:nvPr/>
        </p:nvSpPr>
        <p:spPr>
          <a:xfrm>
            <a:off x="7962900" y="4038600"/>
            <a:ext cx="2298700" cy="939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Ironman</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cxnSp>
        <p:nvCxnSpPr>
          <p:cNvPr id="7" name="Straight Connector 6"/>
          <p:cNvCxnSpPr/>
          <p:nvPr/>
        </p:nvCxnSpPr>
        <p:spPr>
          <a:xfrm>
            <a:off x="7239000" y="3606800"/>
            <a:ext cx="1016000" cy="781050"/>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2" name="Oval 1"/>
          <p:cNvSpPr/>
          <p:nvPr/>
        </p:nvSpPr>
        <p:spPr>
          <a:xfrm>
            <a:off x="4711700" y="2540000"/>
            <a:ext cx="2781300" cy="1397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Bodoni MT Poster Compressed" panose="02070706080601050204" pitchFamily="18" charset="0"/>
              </a:rPr>
              <a:t>Characters</a:t>
            </a:r>
            <a:endParaRPr lang="en-US" sz="4800" dirty="0">
              <a:effectLst>
                <a:outerShdw blurRad="38100" dist="38100" dir="2700000" algn="tl">
                  <a:srgbClr val="000000">
                    <a:alpha val="43137"/>
                  </a:srgbClr>
                </a:outerShdw>
              </a:effectLst>
              <a:latin typeface="Bodoni MT Poster Compressed" panose="02070706080601050204" pitchFamily="18" charset="0"/>
            </a:endParaRPr>
          </a:p>
        </p:txBody>
      </p:sp>
      <p:sp>
        <p:nvSpPr>
          <p:cNvPr id="8" name="Oval 7"/>
          <p:cNvSpPr/>
          <p:nvPr/>
        </p:nvSpPr>
        <p:spPr>
          <a:xfrm>
            <a:off x="114300" y="469900"/>
            <a:ext cx="15494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loyal</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9" name="Oval 8"/>
          <p:cNvSpPr/>
          <p:nvPr/>
        </p:nvSpPr>
        <p:spPr>
          <a:xfrm>
            <a:off x="2184400" y="285750"/>
            <a:ext cx="15494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kind</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10" name="Oval 9"/>
          <p:cNvSpPr/>
          <p:nvPr/>
        </p:nvSpPr>
        <p:spPr>
          <a:xfrm>
            <a:off x="3733800" y="1033463"/>
            <a:ext cx="17780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caring</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12" name="Oval 11"/>
          <p:cNvSpPr/>
          <p:nvPr/>
        </p:nvSpPr>
        <p:spPr>
          <a:xfrm>
            <a:off x="6007100" y="5732463"/>
            <a:ext cx="27305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intelligent</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13" name="Oval 12"/>
          <p:cNvSpPr/>
          <p:nvPr/>
        </p:nvSpPr>
        <p:spPr>
          <a:xfrm>
            <a:off x="8737600" y="5262563"/>
            <a:ext cx="17780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stoic</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14" name="Oval 13"/>
          <p:cNvSpPr/>
          <p:nvPr/>
        </p:nvSpPr>
        <p:spPr>
          <a:xfrm>
            <a:off x="5715000" y="4375150"/>
            <a:ext cx="17780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brave</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27" name="Oval 26"/>
          <p:cNvSpPr/>
          <p:nvPr/>
        </p:nvSpPr>
        <p:spPr>
          <a:xfrm>
            <a:off x="623887" y="3670300"/>
            <a:ext cx="1724025" cy="939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stupid</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29" name="Oval 28"/>
          <p:cNvSpPr/>
          <p:nvPr/>
        </p:nvSpPr>
        <p:spPr>
          <a:xfrm>
            <a:off x="1778001" y="4660900"/>
            <a:ext cx="2349499" cy="939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alcoholic</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30" name="Oval 29"/>
          <p:cNvSpPr/>
          <p:nvPr/>
        </p:nvSpPr>
        <p:spPr>
          <a:xfrm>
            <a:off x="2816225" y="3517900"/>
            <a:ext cx="1724025" cy="939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lazy</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31" name="Oval 30"/>
          <p:cNvSpPr/>
          <p:nvPr/>
        </p:nvSpPr>
        <p:spPr>
          <a:xfrm>
            <a:off x="10191750" y="3279774"/>
            <a:ext cx="1965325" cy="939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selfish</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32" name="Oval 31"/>
          <p:cNvSpPr/>
          <p:nvPr/>
        </p:nvSpPr>
        <p:spPr>
          <a:xfrm>
            <a:off x="7760891" y="2284809"/>
            <a:ext cx="2868613" cy="939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narcissistic   </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Tree>
    <p:extLst>
      <p:ext uri="{BB962C8B-B14F-4D97-AF65-F5344CB8AC3E}">
        <p14:creationId xmlns:p14="http://schemas.microsoft.com/office/powerpoint/2010/main" val="159681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494694" y="4680208"/>
            <a:ext cx="4546599" cy="127000"/>
          </a:xfrm>
          <a:prstGeom prst="roundRect">
            <a:avLst>
              <a:gd name="adj" fmla="val 50000"/>
            </a:avLst>
          </a:prstGeom>
          <a:solidFill>
            <a:schemeClr val="accent5">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ounded Rectangle 14"/>
          <p:cNvSpPr/>
          <p:nvPr/>
        </p:nvSpPr>
        <p:spPr>
          <a:xfrm>
            <a:off x="-5612409" y="1314102"/>
            <a:ext cx="4546599" cy="127000"/>
          </a:xfrm>
          <a:prstGeom prst="roundRect">
            <a:avLst>
              <a:gd name="adj" fmla="val 50000"/>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ounded Rectangle 7"/>
          <p:cNvSpPr/>
          <p:nvPr/>
        </p:nvSpPr>
        <p:spPr>
          <a:xfrm rot="16200000">
            <a:off x="8130544" y="-2406901"/>
            <a:ext cx="3576851" cy="128016"/>
          </a:xfrm>
          <a:prstGeom prst="roundRect">
            <a:avLst>
              <a:gd name="adj" fmla="val 50000"/>
            </a:avLst>
          </a:prstGeom>
          <a:solidFill>
            <a:schemeClr val="accent6">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ounded Rectangle 6"/>
          <p:cNvSpPr/>
          <p:nvPr/>
        </p:nvSpPr>
        <p:spPr>
          <a:xfrm rot="16200000">
            <a:off x="-457198" y="9727852"/>
            <a:ext cx="4546599" cy="127000"/>
          </a:xfrm>
          <a:prstGeom prst="roundRect">
            <a:avLst>
              <a:gd name="adj" fmla="val 50000"/>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useBgFill="1">
        <p:nvSpPr>
          <p:cNvPr id="4" name="Rectangle 3"/>
          <p:cNvSpPr/>
          <p:nvPr/>
        </p:nvSpPr>
        <p:spPr>
          <a:xfrm>
            <a:off x="-1104900" y="-1110992"/>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55114" y="2249102"/>
            <a:ext cx="7122463" cy="2215991"/>
          </a:xfrm>
          <a:prstGeom prst="rect">
            <a:avLst/>
          </a:prstGeom>
          <a:noFill/>
        </p:spPr>
        <p:txBody>
          <a:bodyPr wrap="none" rtlCol="0" anchor="ctr">
            <a:spAutoFit/>
          </a:bodyPr>
          <a:lstStyle/>
          <a:p>
            <a:pPr algn="ctr"/>
            <a:r>
              <a:rPr lang="en-US" sz="13800" dirty="0" smtClean="0">
                <a:solidFill>
                  <a:srgbClr val="00B050"/>
                </a:solidFill>
                <a:latin typeface="Bodoni MT Poster Compressed" panose="02070706080601050204" pitchFamily="18" charset="0"/>
              </a:rPr>
              <a:t>Character Flaws</a:t>
            </a:r>
            <a:endParaRPr lang="en-US" sz="13800" dirty="0">
              <a:solidFill>
                <a:srgbClr val="00B050"/>
              </a:solidFill>
              <a:latin typeface="Bodoni MT Poster Compressed" panose="02070706080601050204" pitchFamily="18" charset="0"/>
            </a:endParaRPr>
          </a:p>
        </p:txBody>
      </p:sp>
      <p:sp useBgFill="1">
        <p:nvSpPr>
          <p:cNvPr id="11" name="Rectangle 10"/>
          <p:cNvSpPr/>
          <p:nvPr/>
        </p:nvSpPr>
        <p:spPr>
          <a:xfrm>
            <a:off x="-1435100" y="5581908"/>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rot="5400000">
            <a:off x="4724400" y="-333420"/>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rot="5400000">
            <a:off x="-7664897" y="314280"/>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03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365125"/>
            <a:ext cx="12141200" cy="1325563"/>
          </a:xfrm>
        </p:spPr>
        <p:txBody>
          <a:bodyPr>
            <a:noAutofit/>
          </a:bodyPr>
          <a:lstStyle/>
          <a:p>
            <a:pPr algn="ctr"/>
            <a:r>
              <a:rPr lang="en-US" sz="6000" spc="-150" dirty="0" smtClean="0">
                <a:solidFill>
                  <a:srgbClr val="92D050"/>
                </a:solidFill>
              </a:rPr>
              <a:t>Why do we like characters with flaws? </a:t>
            </a:r>
            <a:endParaRPr lang="en-US" sz="6000" spc="-150" dirty="0">
              <a:solidFill>
                <a:srgbClr val="92D050"/>
              </a:solidFill>
            </a:endParaRPr>
          </a:p>
        </p:txBody>
      </p:sp>
      <p:sp>
        <p:nvSpPr>
          <p:cNvPr id="3" name="Content Placeholder 2"/>
          <p:cNvSpPr>
            <a:spLocks noGrp="1"/>
          </p:cNvSpPr>
          <p:nvPr>
            <p:ph idx="1"/>
          </p:nvPr>
        </p:nvSpPr>
        <p:spPr>
          <a:xfrm>
            <a:off x="419100" y="2333625"/>
            <a:ext cx="3302000" cy="904875"/>
          </a:xfrm>
        </p:spPr>
        <p:txBody>
          <a:bodyPr anchor="ctr">
            <a:normAutofit/>
          </a:bodyPr>
          <a:lstStyle/>
          <a:p>
            <a:pPr algn="ctr"/>
            <a:r>
              <a:rPr lang="en-US" sz="5400" dirty="0" smtClean="0">
                <a:solidFill>
                  <a:schemeClr val="accent6">
                    <a:lumMod val="60000"/>
                    <a:lumOff val="40000"/>
                  </a:schemeClr>
                </a:solidFill>
              </a:rPr>
              <a:t>Relatable </a:t>
            </a:r>
            <a:endParaRPr lang="en-US" sz="5400" dirty="0">
              <a:solidFill>
                <a:schemeClr val="accent6">
                  <a:lumMod val="60000"/>
                  <a:lumOff val="40000"/>
                </a:schemeClr>
              </a:solidFill>
            </a:endParaRPr>
          </a:p>
        </p:txBody>
      </p:sp>
      <p:sp>
        <p:nvSpPr>
          <p:cNvPr id="5" name="Content Placeholder 2"/>
          <p:cNvSpPr txBox="1">
            <a:spLocks/>
          </p:cNvSpPr>
          <p:nvPr/>
        </p:nvSpPr>
        <p:spPr>
          <a:xfrm>
            <a:off x="7416800" y="4035423"/>
            <a:ext cx="3302000" cy="9048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smtClean="0">
                <a:solidFill>
                  <a:schemeClr val="accent6">
                    <a:lumMod val="60000"/>
                    <a:lumOff val="40000"/>
                  </a:schemeClr>
                </a:solidFill>
              </a:rPr>
              <a:t>Might Fail</a:t>
            </a:r>
            <a:endParaRPr lang="en-US" sz="5400" dirty="0">
              <a:solidFill>
                <a:schemeClr val="accent6">
                  <a:lumMod val="60000"/>
                  <a:lumOff val="40000"/>
                </a:schemeClr>
              </a:solidFill>
            </a:endParaRPr>
          </a:p>
        </p:txBody>
      </p:sp>
      <p:sp>
        <p:nvSpPr>
          <p:cNvPr id="6" name="Content Placeholder 2"/>
          <p:cNvSpPr txBox="1">
            <a:spLocks/>
          </p:cNvSpPr>
          <p:nvPr/>
        </p:nvSpPr>
        <p:spPr>
          <a:xfrm>
            <a:off x="5168900" y="1914525"/>
            <a:ext cx="3670300" cy="1489075"/>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smtClean="0">
                <a:solidFill>
                  <a:schemeClr val="accent6">
                    <a:lumMod val="60000"/>
                    <a:lumOff val="40000"/>
                  </a:schemeClr>
                </a:solidFill>
              </a:rPr>
              <a:t>Resent Perfection</a:t>
            </a:r>
            <a:endParaRPr lang="en-US" sz="5400" dirty="0">
              <a:solidFill>
                <a:schemeClr val="accent6">
                  <a:lumMod val="60000"/>
                  <a:lumOff val="40000"/>
                </a:schemeClr>
              </a:solidFill>
            </a:endParaRPr>
          </a:p>
        </p:txBody>
      </p:sp>
      <p:sp>
        <p:nvSpPr>
          <p:cNvPr id="7" name="Content Placeholder 2"/>
          <p:cNvSpPr txBox="1">
            <a:spLocks/>
          </p:cNvSpPr>
          <p:nvPr/>
        </p:nvSpPr>
        <p:spPr>
          <a:xfrm>
            <a:off x="2743200" y="4195761"/>
            <a:ext cx="3670300" cy="1489075"/>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smtClean="0">
                <a:solidFill>
                  <a:schemeClr val="accent6">
                    <a:lumMod val="60000"/>
                    <a:lumOff val="40000"/>
                  </a:schemeClr>
                </a:solidFill>
              </a:rPr>
              <a:t>Something to overcome</a:t>
            </a:r>
            <a:endParaRPr lang="en-US" sz="5400" dirty="0">
              <a:solidFill>
                <a:schemeClr val="accent6">
                  <a:lumMod val="60000"/>
                  <a:lumOff val="40000"/>
                </a:schemeClr>
              </a:solidFill>
            </a:endParaRPr>
          </a:p>
        </p:txBody>
      </p:sp>
      <p:sp>
        <p:nvSpPr>
          <p:cNvPr id="8" name="Content Placeholder 2"/>
          <p:cNvSpPr txBox="1">
            <a:spLocks/>
          </p:cNvSpPr>
          <p:nvPr/>
        </p:nvSpPr>
        <p:spPr>
          <a:xfrm>
            <a:off x="6096000" y="5368925"/>
            <a:ext cx="3670300" cy="14890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smtClean="0">
                <a:solidFill>
                  <a:schemeClr val="accent6">
                    <a:lumMod val="60000"/>
                    <a:lumOff val="40000"/>
                  </a:schemeClr>
                </a:solidFill>
              </a:rPr>
              <a:t>Human</a:t>
            </a:r>
            <a:endParaRPr lang="en-US" sz="5400" dirty="0">
              <a:solidFill>
                <a:schemeClr val="accent6">
                  <a:lumMod val="60000"/>
                  <a:lumOff val="40000"/>
                </a:schemeClr>
              </a:solidFill>
            </a:endParaRPr>
          </a:p>
        </p:txBody>
      </p:sp>
    </p:spTree>
    <p:extLst>
      <p:ext uri="{BB962C8B-B14F-4D97-AF65-F5344CB8AC3E}">
        <p14:creationId xmlns:p14="http://schemas.microsoft.com/office/powerpoint/2010/main" val="305701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7" grpId="0" build="p"/>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534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0825"/>
            <a:ext cx="12141200" cy="1325563"/>
          </a:xfrm>
        </p:spPr>
        <p:txBody>
          <a:bodyPr>
            <a:noAutofit/>
          </a:bodyPr>
          <a:lstStyle/>
          <a:p>
            <a:pPr algn="ctr"/>
            <a:r>
              <a:rPr lang="en-US" sz="6000" spc="-150" dirty="0" smtClean="0">
                <a:solidFill>
                  <a:srgbClr val="92D050"/>
                </a:solidFill>
              </a:rPr>
              <a:t>Examples? </a:t>
            </a:r>
            <a:endParaRPr lang="en-US" sz="6000" spc="-150" dirty="0">
              <a:solidFill>
                <a:srgbClr val="92D050"/>
              </a:solidFill>
            </a:endParaRPr>
          </a:p>
        </p:txBody>
      </p:sp>
    </p:spTree>
    <p:extLst>
      <p:ext uri="{BB962C8B-B14F-4D97-AF65-F5344CB8AC3E}">
        <p14:creationId xmlns:p14="http://schemas.microsoft.com/office/powerpoint/2010/main" val="2014889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494694" y="4680208"/>
            <a:ext cx="4546599" cy="127000"/>
          </a:xfrm>
          <a:prstGeom prst="roundRect">
            <a:avLst>
              <a:gd name="adj" fmla="val 50000"/>
            </a:avLst>
          </a:prstGeom>
          <a:solidFill>
            <a:schemeClr val="accent5">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ounded Rectangle 14"/>
          <p:cNvSpPr/>
          <p:nvPr/>
        </p:nvSpPr>
        <p:spPr>
          <a:xfrm>
            <a:off x="-5612409" y="1314102"/>
            <a:ext cx="4546599" cy="127000"/>
          </a:xfrm>
          <a:prstGeom prst="roundRect">
            <a:avLst>
              <a:gd name="adj" fmla="val 50000"/>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ounded Rectangle 7"/>
          <p:cNvSpPr/>
          <p:nvPr/>
        </p:nvSpPr>
        <p:spPr>
          <a:xfrm rot="16200000">
            <a:off x="8130544" y="-2406901"/>
            <a:ext cx="3576851" cy="128016"/>
          </a:xfrm>
          <a:prstGeom prst="roundRect">
            <a:avLst>
              <a:gd name="adj" fmla="val 50000"/>
            </a:avLst>
          </a:prstGeom>
          <a:solidFill>
            <a:schemeClr val="accent6">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ounded Rectangle 6"/>
          <p:cNvSpPr/>
          <p:nvPr/>
        </p:nvSpPr>
        <p:spPr>
          <a:xfrm rot="16200000">
            <a:off x="-457198" y="9727852"/>
            <a:ext cx="4546599" cy="127000"/>
          </a:xfrm>
          <a:prstGeom prst="roundRect">
            <a:avLst>
              <a:gd name="adj" fmla="val 50000"/>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useBgFill="1">
        <p:nvSpPr>
          <p:cNvPr id="4" name="Rectangle 3"/>
          <p:cNvSpPr/>
          <p:nvPr/>
        </p:nvSpPr>
        <p:spPr>
          <a:xfrm>
            <a:off x="-1104900" y="-1110992"/>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11683" y="2249102"/>
            <a:ext cx="4809330" cy="2215991"/>
          </a:xfrm>
          <a:prstGeom prst="rect">
            <a:avLst/>
          </a:prstGeom>
          <a:noFill/>
        </p:spPr>
        <p:txBody>
          <a:bodyPr wrap="none" rtlCol="0" anchor="ctr">
            <a:spAutoFit/>
          </a:bodyPr>
          <a:lstStyle/>
          <a:p>
            <a:pPr algn="ctr"/>
            <a:r>
              <a:rPr lang="en-US" sz="13800" dirty="0" smtClean="0">
                <a:solidFill>
                  <a:schemeClr val="accent4">
                    <a:lumMod val="40000"/>
                    <a:lumOff val="60000"/>
                  </a:schemeClr>
                </a:solidFill>
                <a:latin typeface="Bodoni MT Poster Compressed" panose="02070706080601050204" pitchFamily="18" charset="0"/>
              </a:rPr>
              <a:t>Archetypes</a:t>
            </a:r>
            <a:endParaRPr lang="en-US" sz="13800" dirty="0">
              <a:solidFill>
                <a:schemeClr val="accent4">
                  <a:lumMod val="40000"/>
                  <a:lumOff val="60000"/>
                </a:schemeClr>
              </a:solidFill>
              <a:latin typeface="Bodoni MT Poster Compressed" panose="02070706080601050204" pitchFamily="18" charset="0"/>
            </a:endParaRPr>
          </a:p>
        </p:txBody>
      </p:sp>
      <p:sp useBgFill="1">
        <p:nvSpPr>
          <p:cNvPr id="11" name="Rectangle 10"/>
          <p:cNvSpPr/>
          <p:nvPr/>
        </p:nvSpPr>
        <p:spPr>
          <a:xfrm>
            <a:off x="-1435100" y="5581908"/>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rot="5400000">
            <a:off x="4724400" y="-333420"/>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rot="5400000">
            <a:off x="-7664897" y="314280"/>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30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365125"/>
            <a:ext cx="12141200" cy="1325563"/>
          </a:xfrm>
        </p:spPr>
        <p:txBody>
          <a:bodyPr>
            <a:noAutofit/>
          </a:bodyPr>
          <a:lstStyle/>
          <a:p>
            <a:pPr algn="ctr"/>
            <a:r>
              <a:rPr lang="en-US" sz="6000" spc="-150" dirty="0" smtClean="0">
                <a:solidFill>
                  <a:schemeClr val="accent4">
                    <a:lumMod val="40000"/>
                    <a:lumOff val="60000"/>
                  </a:schemeClr>
                </a:solidFill>
              </a:rPr>
              <a:t>Choose an Archetype </a:t>
            </a:r>
            <a:endParaRPr lang="en-US" sz="6000" spc="-150" dirty="0">
              <a:solidFill>
                <a:schemeClr val="accent4">
                  <a:lumMod val="40000"/>
                  <a:lumOff val="60000"/>
                </a:schemeClr>
              </a:solidFill>
            </a:endParaRPr>
          </a:p>
        </p:txBody>
      </p:sp>
      <p:sp>
        <p:nvSpPr>
          <p:cNvPr id="4" name="Content Placeholder 3"/>
          <p:cNvSpPr>
            <a:spLocks noGrp="1"/>
          </p:cNvSpPr>
          <p:nvPr>
            <p:ph idx="1"/>
          </p:nvPr>
        </p:nvSpPr>
        <p:spPr>
          <a:xfrm>
            <a:off x="717550" y="1842690"/>
            <a:ext cx="2489200" cy="2301875"/>
          </a:xfrm>
        </p:spPr>
        <p:txBody>
          <a:bodyPr/>
          <a:lstStyle/>
          <a:p>
            <a:pPr algn="ctr"/>
            <a:r>
              <a:rPr lang="en-US" dirty="0" smtClean="0"/>
              <a:t>Strengths </a:t>
            </a:r>
          </a:p>
        </p:txBody>
      </p:sp>
      <p:sp>
        <p:nvSpPr>
          <p:cNvPr id="10" name="Rectangle 9"/>
          <p:cNvSpPr/>
          <p:nvPr/>
        </p:nvSpPr>
        <p:spPr>
          <a:xfrm>
            <a:off x="2127250" y="6311900"/>
            <a:ext cx="7937500" cy="369332"/>
          </a:xfrm>
          <a:prstGeom prst="rect">
            <a:avLst/>
          </a:prstGeom>
        </p:spPr>
        <p:txBody>
          <a:bodyPr wrap="square">
            <a:spAutoFit/>
          </a:bodyPr>
          <a:lstStyle/>
          <a:p>
            <a:pPr algn="ctr"/>
            <a:r>
              <a:rPr lang="en-US" dirty="0" smtClean="0">
                <a:hlinkClick r:id="rId2"/>
              </a:rPr>
              <a:t>https://nofilmschool.com/12-character-archetypes-for-your-screenplay</a:t>
            </a:r>
            <a:endParaRPr lang="en-US" dirty="0"/>
          </a:p>
        </p:txBody>
      </p:sp>
      <p:sp>
        <p:nvSpPr>
          <p:cNvPr id="11" name="Content Placeholder 3"/>
          <p:cNvSpPr txBox="1">
            <a:spLocks/>
          </p:cNvSpPr>
          <p:nvPr/>
        </p:nvSpPr>
        <p:spPr>
          <a:xfrm>
            <a:off x="3549650" y="1847850"/>
            <a:ext cx="2489200" cy="2301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Flaws</a:t>
            </a:r>
          </a:p>
        </p:txBody>
      </p:sp>
      <p:sp>
        <p:nvSpPr>
          <p:cNvPr id="12" name="Content Placeholder 3"/>
          <p:cNvSpPr txBox="1">
            <a:spLocks/>
          </p:cNvSpPr>
          <p:nvPr/>
        </p:nvSpPr>
        <p:spPr>
          <a:xfrm>
            <a:off x="6261100" y="1825625"/>
            <a:ext cx="2489200" cy="2301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Motivation </a:t>
            </a:r>
          </a:p>
          <a:p>
            <a:endParaRPr lang="en-US" dirty="0"/>
          </a:p>
        </p:txBody>
      </p:sp>
      <p:sp>
        <p:nvSpPr>
          <p:cNvPr id="13" name="Content Placeholder 3"/>
          <p:cNvSpPr txBox="1">
            <a:spLocks/>
          </p:cNvSpPr>
          <p:nvPr/>
        </p:nvSpPr>
        <p:spPr>
          <a:xfrm>
            <a:off x="8972550" y="1842690"/>
            <a:ext cx="2489200" cy="2301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Examples </a:t>
            </a:r>
            <a:endParaRPr lang="en-US" dirty="0"/>
          </a:p>
        </p:txBody>
      </p:sp>
    </p:spTree>
    <p:extLst>
      <p:ext uri="{BB962C8B-B14F-4D97-AF65-F5344CB8AC3E}">
        <p14:creationId xmlns:p14="http://schemas.microsoft.com/office/powerpoint/2010/main" val="2834526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64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rot="16200000">
            <a:off x="-2567782" y="2766217"/>
            <a:ext cx="6858001"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Warrior</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552700" y="1166840"/>
            <a:ext cx="9144000" cy="4524315"/>
          </a:xfrm>
          <a:prstGeom prst="rect">
            <a:avLst/>
          </a:prstGeom>
        </p:spPr>
        <p:txBody>
          <a:bodyPr wrap="square" anchor="ctr">
            <a:spAutoFit/>
          </a:bodyPr>
          <a:lstStyle/>
          <a:p>
            <a:pPr algn="ctr"/>
            <a:r>
              <a:rPr lang="en-US" sz="4800" b="0" i="0" dirty="0" smtClean="0">
                <a:effectLst>
                  <a:glow rad="228600">
                    <a:schemeClr val="bg2">
                      <a:lumMod val="50000"/>
                      <a:alpha val="40000"/>
                    </a:schemeClr>
                  </a:glow>
                </a:effectLst>
                <a:latin typeface="ahn2006-M" panose="02020603020101020101" pitchFamily="18" charset="-127"/>
                <a:ea typeface="ahn2006-M" panose="02020603020101020101" pitchFamily="18" charset="-127"/>
              </a:rPr>
              <a:t>Better with a sword and a speech, the warrior is usually the person with the plan. A traditional hero in every sense of the word, they're there to rally the troops and take them into battle. Or to rob a casino. Or out of Egypt. Or across No Man's Land to save troops on the other side. </a:t>
            </a:r>
            <a:endParaRPr lang="en-US" sz="4800" dirty="0">
              <a:effectLst>
                <a:glow rad="228600">
                  <a:schemeClr val="bg2">
                    <a:lumMod val="50000"/>
                    <a:alpha val="40000"/>
                  </a:schemeClr>
                </a:glow>
              </a:effectLst>
              <a:latin typeface="ahn2006-M" panose="02020603020101020101" pitchFamily="18" charset="-127"/>
              <a:ea typeface="ahn2006-M" panose="02020603020101020101" pitchFamily="18" charset="-127"/>
            </a:endParaRPr>
          </a:p>
        </p:txBody>
      </p:sp>
    </p:spTree>
    <p:extLst>
      <p:ext uri="{BB962C8B-B14F-4D97-AF65-F5344CB8AC3E}">
        <p14:creationId xmlns:p14="http://schemas.microsoft.com/office/powerpoint/2010/main" val="21938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76000"/>
                    </a14:imgEffect>
                  </a14:imgLayer>
                </a14:imgProps>
              </a:ext>
              <a:ext uri="{28A0092B-C50C-407E-A947-70E740481C1C}">
                <a14:useLocalDpi xmlns:a14="http://schemas.microsoft.com/office/drawing/2010/main" val="0"/>
              </a:ext>
            </a:extLst>
          </a:blip>
          <a:srcRect l="4173" t="-321" r="738" b="321"/>
          <a:stretch/>
        </p:blipFill>
        <p:spPr>
          <a:xfrm>
            <a:off x="0" y="-2"/>
            <a:ext cx="12192000" cy="6858000"/>
          </a:xfrm>
          <a:prstGeom prst="rect">
            <a:avLst/>
          </a:prstGeom>
        </p:spPr>
      </p:pic>
      <p:sp>
        <p:nvSpPr>
          <p:cNvPr id="2" name="Title 1"/>
          <p:cNvSpPr>
            <a:spLocks noGrp="1"/>
          </p:cNvSpPr>
          <p:nvPr>
            <p:ph type="title"/>
          </p:nvPr>
        </p:nvSpPr>
        <p:spPr>
          <a:xfrm rot="16200000">
            <a:off x="-2567782" y="2766217"/>
            <a:ext cx="6858001"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Child</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457450" y="1905504"/>
            <a:ext cx="9144000" cy="3046988"/>
          </a:xfrm>
          <a:prstGeom prst="rect">
            <a:avLst/>
          </a:prstGeom>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Ever think the world was one way and then get a dose of harsh reality? That's the story of the Child. They're young, naive, and need to learn the hard way. </a:t>
            </a:r>
          </a:p>
        </p:txBody>
      </p:sp>
    </p:spTree>
    <p:extLst>
      <p:ext uri="{BB962C8B-B14F-4D97-AF65-F5344CB8AC3E}">
        <p14:creationId xmlns:p14="http://schemas.microsoft.com/office/powerpoint/2010/main" val="229629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Tell If You’re A Psychopath With This Simple Tes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95119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959600"/>
          </a:xfrm>
          <a:prstGeom prst="rect">
            <a:avLst/>
          </a:prstGeom>
        </p:spPr>
      </p:pic>
      <p:sp>
        <p:nvSpPr>
          <p:cNvPr id="2" name="Title 1"/>
          <p:cNvSpPr>
            <a:spLocks noGrp="1"/>
          </p:cNvSpPr>
          <p:nvPr>
            <p:ph type="title"/>
          </p:nvPr>
        </p:nvSpPr>
        <p:spPr>
          <a:xfrm rot="16200000">
            <a:off x="-2567782" y="2766217"/>
            <a:ext cx="6858001"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Orphan</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419350" y="1536172"/>
            <a:ext cx="9144000" cy="3785652"/>
          </a:xfrm>
          <a:prstGeom prst="rect">
            <a:avLst/>
          </a:prstGeom>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The orphan has no idea their worth until someone shows up and tells them. They're usually anointed as the savior or </a:t>
            </a:r>
            <a:r>
              <a:rPr lang="en-US" sz="4800" dirty="0" smtClean="0">
                <a:effectLst>
                  <a:glow rad="127000">
                    <a:schemeClr val="bg2">
                      <a:lumMod val="50000"/>
                    </a:schemeClr>
                  </a:glow>
                </a:effectLst>
                <a:latin typeface="ahn2006-M" panose="02020603020101020101" pitchFamily="18" charset="-127"/>
                <a:ea typeface="ahn2006-M" panose="02020603020101020101" pitchFamily="18" charset="-127"/>
              </a:rPr>
              <a:t>protagonist of </a:t>
            </a:r>
            <a:r>
              <a:rPr lang="en-US" sz="4800" dirty="0">
                <a:effectLst>
                  <a:glow rad="127000">
                    <a:schemeClr val="bg2">
                      <a:lumMod val="50000"/>
                    </a:schemeClr>
                  </a:glow>
                </a:effectLst>
                <a:latin typeface="ahn2006-M" panose="02020603020101020101" pitchFamily="18" charset="-127"/>
                <a:ea typeface="ahn2006-M" panose="02020603020101020101" pitchFamily="18" charset="-127"/>
              </a:rPr>
              <a:t>the story. They live a normal life until their circumstances thrust them into the spotlight. </a:t>
            </a:r>
          </a:p>
        </p:txBody>
      </p:sp>
    </p:spTree>
    <p:extLst>
      <p:ext uri="{BB962C8B-B14F-4D97-AF65-F5344CB8AC3E}">
        <p14:creationId xmlns:p14="http://schemas.microsoft.com/office/powerpoint/2010/main" val="350278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rot="16200000">
            <a:off x="-2567781" y="2766217"/>
            <a:ext cx="6858000"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Creator </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381250" y="1536172"/>
            <a:ext cx="9144000" cy="3785652"/>
          </a:xfrm>
          <a:prstGeom prst="rect">
            <a:avLst/>
          </a:prstGeom>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What's it like to create something from nothing? This character needs to create something palpable or tangible in their world. They'll make any sacrifice necessary to achieve something grander than the world they have now. </a:t>
            </a:r>
          </a:p>
        </p:txBody>
      </p:sp>
    </p:spTree>
    <p:extLst>
      <p:ext uri="{BB962C8B-B14F-4D97-AF65-F5344CB8AC3E}">
        <p14:creationId xmlns:p14="http://schemas.microsoft.com/office/powerpoint/2010/main" val="198392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5943" r="1019"/>
          <a:stretch/>
        </p:blipFill>
        <p:spPr>
          <a:xfrm>
            <a:off x="0" y="-1"/>
            <a:ext cx="12191998" cy="6857999"/>
          </a:xfrm>
          <a:prstGeom prst="rect">
            <a:avLst/>
          </a:prstGeom>
        </p:spPr>
      </p:pic>
      <p:sp>
        <p:nvSpPr>
          <p:cNvPr id="2" name="Title 1"/>
          <p:cNvSpPr>
            <a:spLocks noGrp="1"/>
          </p:cNvSpPr>
          <p:nvPr>
            <p:ph type="title"/>
          </p:nvPr>
        </p:nvSpPr>
        <p:spPr>
          <a:xfrm rot="16200000">
            <a:off x="-2567782" y="2766217"/>
            <a:ext cx="6858001" cy="1325563"/>
          </a:xfrm>
        </p:spPr>
        <p:txBody>
          <a:bodyPr>
            <a:noAutofit/>
          </a:bodyPr>
          <a:lstStyle/>
          <a:p>
            <a:pPr algn="ctr"/>
            <a:r>
              <a:rPr lang="en-US" sz="8000" spc="-150" dirty="0" smtClean="0">
                <a:solidFill>
                  <a:schemeClr val="accent4">
                    <a:lumMod val="40000"/>
                    <a:lumOff val="60000"/>
                  </a:schemeClr>
                </a:solidFill>
                <a:latin typeface="Aharoni" panose="02010803020104030203" pitchFamily="2" charset="-79"/>
                <a:cs typeface="Aharoni" panose="02010803020104030203" pitchFamily="2" charset="-79"/>
              </a:rPr>
              <a:t>The Caregiver</a:t>
            </a:r>
            <a:endParaRPr lang="en-US" sz="80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457450" y="1166840"/>
            <a:ext cx="9144000" cy="4524315"/>
          </a:xfrm>
          <a:prstGeom prst="rect">
            <a:avLst/>
          </a:prstGeom>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Selfless acts are rare in real life and even rarer in film and television. The caregiver character archetype lives their entire journey trying to help others at all costs. They care about friends, family, or all of the above more than anything else. You can rely on them. </a:t>
            </a:r>
          </a:p>
        </p:txBody>
      </p:sp>
    </p:spTree>
    <p:extLst>
      <p:ext uri="{BB962C8B-B14F-4D97-AF65-F5344CB8AC3E}">
        <p14:creationId xmlns:p14="http://schemas.microsoft.com/office/powerpoint/2010/main" val="107877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0"/>
            <a:ext cx="12181172" cy="6858000"/>
          </a:xfrm>
          <a:prstGeom prst="rect">
            <a:avLst/>
          </a:prstGeom>
          <a:effectLst>
            <a:glow rad="127000">
              <a:schemeClr val="bg2">
                <a:lumMod val="50000"/>
              </a:schemeClr>
            </a:glow>
          </a:effectLst>
        </p:spPr>
      </p:pic>
      <p:sp>
        <p:nvSpPr>
          <p:cNvPr id="2" name="Title 1"/>
          <p:cNvSpPr>
            <a:spLocks noGrp="1"/>
          </p:cNvSpPr>
          <p:nvPr>
            <p:ph type="title"/>
          </p:nvPr>
        </p:nvSpPr>
        <p:spPr>
          <a:xfrm rot="16200000">
            <a:off x="-2516585" y="2715022"/>
            <a:ext cx="6755607"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Mentor</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381250" y="1854309"/>
            <a:ext cx="9144000" cy="3046988"/>
          </a:xfrm>
          <a:prstGeom prst="rect">
            <a:avLst/>
          </a:prstGeom>
          <a:effectLst>
            <a:glow rad="127000">
              <a:schemeClr val="bg2">
                <a:lumMod val="50000"/>
              </a:schemeClr>
            </a:glow>
          </a:effectLst>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We've said this before, it's hard to succeed in Hollywood without a mentor. The same goes for archetypes. Mentors or sages are wise teachers. They can have magic or logic or both. </a:t>
            </a:r>
          </a:p>
        </p:txBody>
      </p:sp>
    </p:spTree>
    <p:extLst>
      <p:ext uri="{BB962C8B-B14F-4D97-AF65-F5344CB8AC3E}">
        <p14:creationId xmlns:p14="http://schemas.microsoft.com/office/powerpoint/2010/main" val="153110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50000"/>
                    </a14:imgEffect>
                  </a14:imgLayer>
                </a14:imgProps>
              </a:ext>
            </a:extLst>
          </a:blip>
          <a:srcRect t="1862" b="8138"/>
          <a:stretch/>
        </p:blipFill>
        <p:spPr>
          <a:xfrm>
            <a:off x="0" y="14068"/>
            <a:ext cx="12192000" cy="6858000"/>
          </a:xfrm>
          <a:prstGeom prst="rect">
            <a:avLst/>
          </a:prstGeom>
        </p:spPr>
      </p:pic>
      <p:sp>
        <p:nvSpPr>
          <p:cNvPr id="2" name="Title 1"/>
          <p:cNvSpPr>
            <a:spLocks noGrp="1"/>
          </p:cNvSpPr>
          <p:nvPr>
            <p:ph type="title"/>
          </p:nvPr>
        </p:nvSpPr>
        <p:spPr>
          <a:xfrm rot="16200000">
            <a:off x="-2567782" y="2766218"/>
            <a:ext cx="6858001"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Joker</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457450" y="2274837"/>
            <a:ext cx="9144000" cy="2308324"/>
          </a:xfrm>
          <a:prstGeom prst="rect">
            <a:avLst/>
          </a:prstGeom>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This is the class clown or the stoner. The person just trying to get by in life and comic relief. They can be a cautionary tale or just there for the laughs. </a:t>
            </a:r>
          </a:p>
        </p:txBody>
      </p:sp>
    </p:spTree>
    <p:extLst>
      <p:ext uri="{BB962C8B-B14F-4D97-AF65-F5344CB8AC3E}">
        <p14:creationId xmlns:p14="http://schemas.microsoft.com/office/powerpoint/2010/main" val="124987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magicia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0" y="-127000"/>
            <a:ext cx="12166600" cy="7299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2631282" y="2702717"/>
            <a:ext cx="6985001"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Magician </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438400" y="1999486"/>
            <a:ext cx="9144000" cy="3046988"/>
          </a:xfrm>
          <a:prstGeom prst="rect">
            <a:avLst/>
          </a:prstGeom>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The search for enlightenment can take some people a lifetime. The difference between this person and the mentor is that the Magician has an agenda they want everyone to follow. </a:t>
            </a:r>
          </a:p>
        </p:txBody>
      </p:sp>
    </p:spTree>
    <p:extLst>
      <p:ext uri="{BB962C8B-B14F-4D97-AF65-F5344CB8AC3E}">
        <p14:creationId xmlns:p14="http://schemas.microsoft.com/office/powerpoint/2010/main" val="110056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ame of thrones"/>
          <p:cNvPicPr>
            <a:picLocks noChangeAspect="1" noChangeArrowheads="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2564210" y="2769790"/>
            <a:ext cx="6850857"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Ruler</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476500" y="1905505"/>
            <a:ext cx="9144000" cy="3046988"/>
          </a:xfrm>
          <a:prstGeom prst="rect">
            <a:avLst/>
          </a:prstGeom>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Take me to your leader. This king or queen runs the country or corporation. They're the person you follow and the one who gives the orders. Hopefully, they're good at it.</a:t>
            </a:r>
          </a:p>
        </p:txBody>
      </p:sp>
    </p:spTree>
    <p:extLst>
      <p:ext uri="{BB962C8B-B14F-4D97-AF65-F5344CB8AC3E}">
        <p14:creationId xmlns:p14="http://schemas.microsoft.com/office/powerpoint/2010/main" val="235942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rebel"/>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2540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2545160" y="2750740"/>
            <a:ext cx="6812757"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Rebel</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476500" y="1520695"/>
            <a:ext cx="9144000" cy="3785652"/>
          </a:xfrm>
          <a:prstGeom prst="rect">
            <a:avLst/>
          </a:prstGeom>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Life's not fair, and the rebel is sick of it. They won't settle for the average day, not when they think they deserve more. Rebels like people but that doesn't mean they're the first choice to lead. Still, people follow someone who wants to shake the world up. </a:t>
            </a:r>
          </a:p>
        </p:txBody>
      </p:sp>
    </p:spTree>
    <p:extLst>
      <p:ext uri="{BB962C8B-B14F-4D97-AF65-F5344CB8AC3E}">
        <p14:creationId xmlns:p14="http://schemas.microsoft.com/office/powerpoint/2010/main" val="15352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ov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6000"/>
                    </a14:imgEffect>
                  </a14:imgLayer>
                </a14:imgProps>
              </a:ext>
              <a:ext uri="{28A0092B-C50C-407E-A947-70E740481C1C}">
                <a14:useLocalDpi xmlns:a14="http://schemas.microsoft.com/office/drawing/2010/main" val="0"/>
              </a:ext>
            </a:extLst>
          </a:blip>
          <a:srcRect/>
          <a:stretch>
            <a:fillRect/>
          </a:stretch>
        </p:blipFill>
        <p:spPr bwMode="auto">
          <a:xfrm>
            <a:off x="1270000" y="0"/>
            <a:ext cx="10668000" cy="6816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2547063" y="2745499"/>
            <a:ext cx="6816563"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Lover</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457450" y="1515454"/>
            <a:ext cx="9144000" cy="3785652"/>
          </a:xfrm>
          <a:prstGeom prst="rect">
            <a:avLst/>
          </a:prstGeom>
          <a:effectLst>
            <a:glow rad="127000">
              <a:schemeClr val="bg2">
                <a:lumMod val="50000"/>
              </a:schemeClr>
            </a:glow>
          </a:effectLst>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Love will keep us together and keep the Lover going. They lead with their heart, which they wear on their sleeve. They're selfless, and even though fully devoted to the one they adore, can sometimes neglect their own health and safety. </a:t>
            </a:r>
          </a:p>
        </p:txBody>
      </p:sp>
    </p:spTree>
    <p:extLst>
      <p:ext uri="{BB962C8B-B14F-4D97-AF65-F5344CB8AC3E}">
        <p14:creationId xmlns:p14="http://schemas.microsoft.com/office/powerpoint/2010/main" val="325646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50 shades of grey"/>
          <p:cNvPicPr>
            <a:picLocks noChangeAspect="1" noChangeArrowheads="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2540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2567782" y="2766217"/>
            <a:ext cx="6858002" cy="1325563"/>
          </a:xfrm>
        </p:spPr>
        <p:txBody>
          <a:bodyPr>
            <a:noAutofit/>
          </a:bodyPr>
          <a:lstStyle/>
          <a:p>
            <a:pPr algn="ctr"/>
            <a:r>
              <a:rPr lang="en-US" sz="8800" spc="-150" dirty="0" smtClean="0">
                <a:solidFill>
                  <a:schemeClr val="accent4">
                    <a:lumMod val="40000"/>
                    <a:lumOff val="60000"/>
                  </a:schemeClr>
                </a:solidFill>
                <a:latin typeface="Aharoni" panose="02010803020104030203" pitchFamily="2" charset="-79"/>
                <a:cs typeface="Aharoni" panose="02010803020104030203" pitchFamily="2" charset="-79"/>
              </a:rPr>
              <a:t>The Seducer</a:t>
            </a:r>
            <a:endParaRPr lang="en-US" sz="8800" spc="-15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Rectangle 4"/>
          <p:cNvSpPr/>
          <p:nvPr/>
        </p:nvSpPr>
        <p:spPr>
          <a:xfrm>
            <a:off x="2457450" y="1536173"/>
            <a:ext cx="9144000" cy="3785652"/>
          </a:xfrm>
          <a:prstGeom prst="rect">
            <a:avLst/>
          </a:prstGeom>
        </p:spPr>
        <p:txBody>
          <a:bodyPr wrap="square" anchor="ctr">
            <a:spAutoFit/>
          </a:bodyPr>
          <a:lstStyle/>
          <a:p>
            <a:pPr algn="ctr"/>
            <a:r>
              <a:rPr lang="en-US" sz="4800" dirty="0">
                <a:effectLst>
                  <a:glow rad="127000">
                    <a:schemeClr val="bg2">
                      <a:lumMod val="50000"/>
                    </a:schemeClr>
                  </a:glow>
                </a:effectLst>
                <a:latin typeface="ahn2006-M" panose="02020603020101020101" pitchFamily="18" charset="-127"/>
                <a:ea typeface="ahn2006-M" panose="02020603020101020101" pitchFamily="18" charset="-127"/>
              </a:rPr>
              <a:t>Some call them a femme fatale or </a:t>
            </a:r>
            <a:r>
              <a:rPr lang="en-US" sz="4800" dirty="0" err="1">
                <a:effectLst>
                  <a:glow rad="127000">
                    <a:schemeClr val="bg2">
                      <a:lumMod val="50000"/>
                    </a:schemeClr>
                  </a:glow>
                </a:effectLst>
                <a:latin typeface="ahn2006-M" panose="02020603020101020101" pitchFamily="18" charset="-127"/>
                <a:ea typeface="ahn2006-M" panose="02020603020101020101" pitchFamily="18" charset="-127"/>
              </a:rPr>
              <a:t>homme</a:t>
            </a:r>
            <a:r>
              <a:rPr lang="en-US" sz="4800" dirty="0">
                <a:effectLst>
                  <a:glow rad="127000">
                    <a:schemeClr val="bg2">
                      <a:lumMod val="50000"/>
                    </a:schemeClr>
                  </a:glow>
                </a:effectLst>
                <a:latin typeface="ahn2006-M" panose="02020603020101020101" pitchFamily="18" charset="-127"/>
                <a:ea typeface="ahn2006-M" panose="02020603020101020101" pitchFamily="18" charset="-127"/>
              </a:rPr>
              <a:t> fatale for a man. These are beautiful people using their looks and charm to take control of every situation. They're conniving and value only what they want. And nothing will stop them.</a:t>
            </a:r>
          </a:p>
        </p:txBody>
      </p:sp>
    </p:spTree>
    <p:extLst>
      <p:ext uri="{BB962C8B-B14F-4D97-AF65-F5344CB8AC3E}">
        <p14:creationId xmlns:p14="http://schemas.microsoft.com/office/powerpoint/2010/main" val="26131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rot="16200000">
            <a:off x="7419344" y="-2149087"/>
            <a:ext cx="3576851" cy="128016"/>
          </a:xfrm>
          <a:prstGeom prst="roundRect">
            <a:avLst>
              <a:gd name="adj" fmla="val 50000"/>
            </a:avLst>
          </a:prstGeom>
          <a:solidFill>
            <a:schemeClr val="accent6">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ounded Rectangle 6"/>
          <p:cNvSpPr/>
          <p:nvPr/>
        </p:nvSpPr>
        <p:spPr>
          <a:xfrm>
            <a:off x="12192000" y="3562951"/>
            <a:ext cx="4546599" cy="127000"/>
          </a:xfrm>
          <a:prstGeom prst="roundRect">
            <a:avLst>
              <a:gd name="adj" fmla="val 50000"/>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useBgFill="1">
        <p:nvSpPr>
          <p:cNvPr id="2" name="Rectangle 1"/>
          <p:cNvSpPr/>
          <p:nvPr/>
        </p:nvSpPr>
        <p:spPr>
          <a:xfrm>
            <a:off x="-668867" y="2624668"/>
            <a:ext cx="2438400" cy="202353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p:cNvSpPr/>
          <p:nvPr/>
        </p:nvSpPr>
        <p:spPr>
          <a:xfrm>
            <a:off x="9033932" y="2624668"/>
            <a:ext cx="5147893" cy="202353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p:cNvSpPr/>
          <p:nvPr/>
        </p:nvSpPr>
        <p:spPr>
          <a:xfrm>
            <a:off x="8416026" y="3562950"/>
            <a:ext cx="2438400" cy="4666649"/>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69533" y="2052900"/>
            <a:ext cx="7194598" cy="1446550"/>
          </a:xfrm>
          <a:prstGeom prst="rect">
            <a:avLst/>
          </a:prstGeom>
          <a:noFill/>
        </p:spPr>
        <p:txBody>
          <a:bodyPr wrap="none" rtlCol="0">
            <a:spAutoFit/>
          </a:bodyPr>
          <a:lstStyle/>
          <a:p>
            <a:r>
              <a:rPr lang="en-US" sz="8800" dirty="0" smtClean="0">
                <a:solidFill>
                  <a:srgbClr val="FFC000"/>
                </a:solidFill>
                <a:latin typeface="Berlin Sans FB Demi" panose="020E0802020502020306" pitchFamily="34" charset="0"/>
              </a:rPr>
              <a:t>Think &amp; Write</a:t>
            </a:r>
            <a:endParaRPr lang="en-US" sz="8800" dirty="0">
              <a:solidFill>
                <a:srgbClr val="FFC000"/>
              </a:solidFill>
              <a:latin typeface="Berlin Sans FB Demi" panose="020E0802020502020306" pitchFamily="34" charset="0"/>
            </a:endParaRPr>
          </a:p>
        </p:txBody>
      </p:sp>
      <p:sp>
        <p:nvSpPr>
          <p:cNvPr id="10" name="TextBox 9"/>
          <p:cNvSpPr txBox="1"/>
          <p:nvPr/>
        </p:nvSpPr>
        <p:spPr>
          <a:xfrm>
            <a:off x="3458946" y="3689951"/>
            <a:ext cx="8424101" cy="2215991"/>
          </a:xfrm>
          <a:prstGeom prst="rect">
            <a:avLst/>
          </a:prstGeom>
          <a:noFill/>
        </p:spPr>
        <p:txBody>
          <a:bodyPr wrap="none" rtlCol="0">
            <a:spAutoFit/>
          </a:bodyPr>
          <a:lstStyle/>
          <a:p>
            <a:r>
              <a:rPr lang="en-US" sz="13800" dirty="0" smtClean="0">
                <a:solidFill>
                  <a:srgbClr val="92D050"/>
                </a:solidFill>
                <a:latin typeface="Bodoni MT Poster Compressed" panose="02070706080601050204" pitchFamily="18" charset="0"/>
              </a:rPr>
              <a:t>A difficult situation</a:t>
            </a:r>
            <a:endParaRPr lang="en-US" sz="13800" dirty="0">
              <a:solidFill>
                <a:srgbClr val="92D050"/>
              </a:solidFill>
              <a:latin typeface="Bodoni MT Poster Compressed" panose="02070706080601050204" pitchFamily="18" charset="0"/>
            </a:endParaRPr>
          </a:p>
        </p:txBody>
      </p:sp>
    </p:spTree>
    <p:extLst>
      <p:ext uri="{BB962C8B-B14F-4D97-AF65-F5344CB8AC3E}">
        <p14:creationId xmlns:p14="http://schemas.microsoft.com/office/powerpoint/2010/main" val="201803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ppt_x"/>
                                          </p:val>
                                        </p:tav>
                                        <p:tav tm="100000">
                                          <p:val>
                                            <p:strVal val="#ppt_x"/>
                                          </p:val>
                                        </p:tav>
                                      </p:tavLst>
                                    </p:anim>
                                    <p:anim calcmode="lin" valueType="num">
                                      <p:cBhvr additive="base">
                                        <p:cTn id="12"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400540" y="5581908"/>
            <a:ext cx="4546599" cy="127000"/>
          </a:xfrm>
          <a:prstGeom prst="roundRect">
            <a:avLst>
              <a:gd name="adj" fmla="val 50000"/>
            </a:avLst>
          </a:prstGeom>
          <a:solidFill>
            <a:schemeClr val="accent5">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ounded Rectangle 14"/>
          <p:cNvSpPr/>
          <p:nvPr/>
        </p:nvSpPr>
        <p:spPr>
          <a:xfrm>
            <a:off x="-5651499" y="1167875"/>
            <a:ext cx="4546599" cy="127000"/>
          </a:xfrm>
          <a:prstGeom prst="roundRect">
            <a:avLst>
              <a:gd name="adj" fmla="val 50000"/>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ounded Rectangle 7"/>
          <p:cNvSpPr/>
          <p:nvPr/>
        </p:nvSpPr>
        <p:spPr>
          <a:xfrm rot="16200000">
            <a:off x="8004974" y="-2090604"/>
            <a:ext cx="3576851" cy="128016"/>
          </a:xfrm>
          <a:prstGeom prst="roundRect">
            <a:avLst>
              <a:gd name="adj" fmla="val 50000"/>
            </a:avLst>
          </a:prstGeom>
          <a:solidFill>
            <a:schemeClr val="accent6">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ounded Rectangle 6"/>
          <p:cNvSpPr/>
          <p:nvPr/>
        </p:nvSpPr>
        <p:spPr>
          <a:xfrm rot="16200000">
            <a:off x="407192" y="9727852"/>
            <a:ext cx="4546599" cy="127000"/>
          </a:xfrm>
          <a:prstGeom prst="roundRect">
            <a:avLst>
              <a:gd name="adj" fmla="val 50000"/>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useBgFill="1">
        <p:nvSpPr>
          <p:cNvPr id="4" name="Rectangle 3"/>
          <p:cNvSpPr/>
          <p:nvPr/>
        </p:nvSpPr>
        <p:spPr>
          <a:xfrm>
            <a:off x="-1104900" y="-1110992"/>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63537" y="1187273"/>
            <a:ext cx="5105628" cy="4339650"/>
          </a:xfrm>
          <a:prstGeom prst="rect">
            <a:avLst/>
          </a:prstGeom>
          <a:noFill/>
        </p:spPr>
        <p:txBody>
          <a:bodyPr wrap="none" rtlCol="0" anchor="ctr">
            <a:spAutoFit/>
          </a:bodyPr>
          <a:lstStyle/>
          <a:p>
            <a:pPr algn="ctr"/>
            <a:r>
              <a:rPr lang="en-US" sz="13800" dirty="0" smtClean="0">
                <a:solidFill>
                  <a:schemeClr val="accent5">
                    <a:lumMod val="40000"/>
                    <a:lumOff val="60000"/>
                  </a:schemeClr>
                </a:solidFill>
                <a:latin typeface="Bodoni MT Poster Compressed" panose="02070706080601050204" pitchFamily="18" charset="0"/>
              </a:rPr>
              <a:t>Design Your</a:t>
            </a:r>
          </a:p>
          <a:p>
            <a:pPr algn="ctr"/>
            <a:r>
              <a:rPr lang="en-US" sz="13800" dirty="0" smtClean="0">
                <a:solidFill>
                  <a:schemeClr val="accent5">
                    <a:lumMod val="40000"/>
                    <a:lumOff val="60000"/>
                  </a:schemeClr>
                </a:solidFill>
                <a:latin typeface="Bodoni MT Poster Compressed" panose="02070706080601050204" pitchFamily="18" charset="0"/>
              </a:rPr>
              <a:t>Character</a:t>
            </a:r>
            <a:endParaRPr lang="en-US" sz="13800" dirty="0">
              <a:solidFill>
                <a:schemeClr val="accent5">
                  <a:lumMod val="40000"/>
                  <a:lumOff val="60000"/>
                </a:schemeClr>
              </a:solidFill>
              <a:latin typeface="Bodoni MT Poster Compressed" panose="02070706080601050204" pitchFamily="18" charset="0"/>
            </a:endParaRPr>
          </a:p>
        </p:txBody>
      </p:sp>
      <p:sp useBgFill="1">
        <p:nvSpPr>
          <p:cNvPr id="11" name="Rectangle 10"/>
          <p:cNvSpPr/>
          <p:nvPr/>
        </p:nvSpPr>
        <p:spPr>
          <a:xfrm>
            <a:off x="-1435100" y="5581908"/>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rot="5400000">
            <a:off x="4724400" y="-333420"/>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rot="5400000">
            <a:off x="-7664897" y="314280"/>
            <a:ext cx="14935200" cy="193614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45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365125"/>
            <a:ext cx="12141200" cy="1325563"/>
          </a:xfrm>
        </p:spPr>
        <p:txBody>
          <a:bodyPr>
            <a:noAutofit/>
          </a:bodyPr>
          <a:lstStyle/>
          <a:p>
            <a:pPr algn="ctr"/>
            <a:r>
              <a:rPr lang="en-US" sz="6000" spc="-150" dirty="0" smtClean="0">
                <a:solidFill>
                  <a:schemeClr val="accent5">
                    <a:lumMod val="40000"/>
                    <a:lumOff val="60000"/>
                  </a:schemeClr>
                </a:solidFill>
              </a:rPr>
              <a:t>3 Characters per group:</a:t>
            </a:r>
            <a:endParaRPr lang="en-US" sz="6000" spc="-150" dirty="0">
              <a:solidFill>
                <a:schemeClr val="accent5">
                  <a:lumMod val="40000"/>
                  <a:lumOff val="60000"/>
                </a:schemeClr>
              </a:solidFill>
            </a:endParaRPr>
          </a:p>
        </p:txBody>
      </p:sp>
      <p:sp>
        <p:nvSpPr>
          <p:cNvPr id="3" name="Content Placeholder 2"/>
          <p:cNvSpPr>
            <a:spLocks noGrp="1"/>
          </p:cNvSpPr>
          <p:nvPr>
            <p:ph idx="1"/>
          </p:nvPr>
        </p:nvSpPr>
        <p:spPr>
          <a:xfrm>
            <a:off x="4260850" y="2267874"/>
            <a:ext cx="3670300" cy="904875"/>
          </a:xfrm>
        </p:spPr>
        <p:txBody>
          <a:bodyPr anchor="ctr">
            <a:normAutofit/>
          </a:bodyPr>
          <a:lstStyle/>
          <a:p>
            <a:pPr marL="0" indent="0" algn="ctr">
              <a:buNone/>
            </a:pPr>
            <a:r>
              <a:rPr lang="en-US" sz="5400" dirty="0" smtClean="0">
                <a:solidFill>
                  <a:srgbClr val="00B0F0"/>
                </a:solidFill>
              </a:rPr>
              <a:t>Protagonist</a:t>
            </a:r>
            <a:endParaRPr lang="en-US" sz="5400" dirty="0">
              <a:solidFill>
                <a:srgbClr val="00B0F0"/>
              </a:solidFill>
            </a:endParaRPr>
          </a:p>
        </p:txBody>
      </p:sp>
      <p:sp>
        <p:nvSpPr>
          <p:cNvPr id="5" name="Content Placeholder 2"/>
          <p:cNvSpPr txBox="1">
            <a:spLocks/>
          </p:cNvSpPr>
          <p:nvPr/>
        </p:nvSpPr>
        <p:spPr>
          <a:xfrm>
            <a:off x="4260850" y="3829361"/>
            <a:ext cx="3670300" cy="9048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smtClean="0">
                <a:solidFill>
                  <a:srgbClr val="00B0F0"/>
                </a:solidFill>
              </a:rPr>
              <a:t>Antagonist </a:t>
            </a:r>
            <a:endParaRPr lang="en-US" sz="5400" dirty="0">
              <a:solidFill>
                <a:srgbClr val="00B0F0"/>
              </a:solidFill>
            </a:endParaRPr>
          </a:p>
        </p:txBody>
      </p:sp>
      <p:sp>
        <p:nvSpPr>
          <p:cNvPr id="6" name="Content Placeholder 2"/>
          <p:cNvSpPr txBox="1">
            <a:spLocks/>
          </p:cNvSpPr>
          <p:nvPr/>
        </p:nvSpPr>
        <p:spPr>
          <a:xfrm>
            <a:off x="2331076" y="5095607"/>
            <a:ext cx="7529848" cy="14890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smtClean="0">
                <a:solidFill>
                  <a:srgbClr val="00B0F0"/>
                </a:solidFill>
              </a:rPr>
              <a:t>Supporting Character</a:t>
            </a:r>
            <a:endParaRPr lang="en-US" sz="5400" dirty="0">
              <a:solidFill>
                <a:srgbClr val="00B0F0"/>
              </a:solidFill>
            </a:endParaRPr>
          </a:p>
        </p:txBody>
      </p:sp>
    </p:spTree>
    <p:extLst>
      <p:ext uri="{BB962C8B-B14F-4D97-AF65-F5344CB8AC3E}">
        <p14:creationId xmlns:p14="http://schemas.microsoft.com/office/powerpoint/2010/main" val="144809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711700" y="2540000"/>
            <a:ext cx="2781300" cy="1397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Bodoni MT Poster Compressed" panose="02070706080601050204" pitchFamily="18" charset="0"/>
              </a:rPr>
              <a:t>Characters</a:t>
            </a:r>
            <a:endParaRPr lang="en-US" sz="4800" dirty="0">
              <a:effectLst>
                <a:outerShdw blurRad="38100" dist="38100" dir="2700000" algn="tl">
                  <a:srgbClr val="000000">
                    <a:alpha val="43137"/>
                  </a:srgbClr>
                </a:outerShdw>
              </a:effectLst>
              <a:latin typeface="Bodoni MT Poster Compressed" panose="02070706080601050204" pitchFamily="18" charset="0"/>
            </a:endParaRPr>
          </a:p>
        </p:txBody>
      </p:sp>
    </p:spTree>
    <p:extLst>
      <p:ext uri="{BB962C8B-B14F-4D97-AF65-F5344CB8AC3E}">
        <p14:creationId xmlns:p14="http://schemas.microsoft.com/office/powerpoint/2010/main" val="4137967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6465" y1="47068" x2="157" y2="15071"/>
                        <a14:foregroundMark x1="12548" y1="14402" x2="22200" y2="56793"/>
                        <a14:foregroundMark x1="53064" y1="46325" x2="88350" y2="99109"/>
                        <a14:foregroundMark x1="52660" y1="66518" x2="65253" y2="95694"/>
                        <a14:foregroundMark x1="2043" y1="16481" x2="157" y2="8834"/>
                      </a14:backgroundRemoval>
                    </a14:imgEffect>
                  </a14:imgLayer>
                </a14:imgProps>
              </a:ext>
              <a:ext uri="{28A0092B-C50C-407E-A947-70E740481C1C}">
                <a14:useLocalDpi xmlns:a14="http://schemas.microsoft.com/office/drawing/2010/main" val="0"/>
              </a:ext>
            </a:extLst>
          </a:blip>
          <a:srcRect/>
          <a:stretch>
            <a:fillRect/>
          </a:stretch>
        </p:blipFill>
        <p:spPr bwMode="auto">
          <a:xfrm>
            <a:off x="0" y="2660720"/>
            <a:ext cx="13881872" cy="41972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mic book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13" b="99677" l="0" r="100000">
                        <a14:foregroundMark x1="5000" y1="22581" x2="17917" y2="58710"/>
                        <a14:foregroundMark x1="3333" y1="23871" x2="11042" y2="48387"/>
                        <a14:foregroundMark x1="12083" y1="52581" x2="7083" y2="40000"/>
                        <a14:foregroundMark x1="20833" y1="47097" x2="13542" y2="14839"/>
                        <a14:foregroundMark x1="14167" y1="36774" x2="31875" y2="27097"/>
                        <a14:foregroundMark x1="13542" y1="22258" x2="28542" y2="10323"/>
                      </a14:backgroundRemoval>
                    </a14:imgEffect>
                  </a14:imgLayer>
                </a14:imgProps>
              </a:ext>
              <a:ext uri="{28A0092B-C50C-407E-A947-70E740481C1C}">
                <a14:useLocalDpi xmlns:a14="http://schemas.microsoft.com/office/drawing/2010/main" val="0"/>
              </a:ext>
            </a:extLst>
          </a:blip>
          <a:srcRect/>
          <a:stretch>
            <a:fillRect/>
          </a:stretch>
        </p:blipFill>
        <p:spPr bwMode="auto">
          <a:xfrm rot="20125887">
            <a:off x="145811" y="275966"/>
            <a:ext cx="4225925" cy="27292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ovels"/>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45778" r="100000">
                        <a14:foregroundMark x1="71111" y1="32941" x2="66222" y2="94286"/>
                        <a14:foregroundMark x1="49000" y1="83866" x2="66667" y2="98319"/>
                        <a14:foregroundMark x1="72000" y1="97647" x2="99333" y2="94118"/>
                        <a14:foregroundMark x1="49111" y1="83361" x2="48222" y2="74454"/>
                        <a14:foregroundMark x1="49111" y1="67731" x2="48556" y2="73277"/>
                        <a14:foregroundMark x1="50000" y1="67227" x2="58778" y2="67059"/>
                        <a14:foregroundMark x1="60889" y1="61849" x2="59333" y2="51092"/>
                        <a14:foregroundMark x1="53111" y1="48067" x2="63556" y2="48067"/>
                        <a14:foregroundMark x1="53000" y1="38655" x2="65333" y2="39328"/>
                        <a14:foregroundMark x1="53556" y1="37647" x2="65778" y2="38151"/>
                        <a14:foregroundMark x1="55222" y1="22857" x2="54778" y2="32605"/>
                        <a14:foregroundMark x1="56222" y1="35630" x2="55667" y2="24874"/>
                        <a14:foregroundMark x1="55333" y1="22521" x2="58667" y2="21176"/>
                        <a14:foregroundMark x1="68222" y1="15294" x2="97778" y2="20672"/>
                        <a14:foregroundMark x1="70889" y1="22521" x2="83111" y2="12437"/>
                        <a14:foregroundMark x1="86778" y1="22017" x2="91111" y2="13277"/>
                        <a14:foregroundMark x1="55778" y1="5042" x2="57778" y2="0"/>
                        <a14:foregroundMark x1="56222" y1="5378" x2="55111" y2="14454"/>
                        <a14:foregroundMark x1="57556" y1="20168" x2="55222" y2="17311"/>
                        <a14:backgroundMark x1="47333" y1="87563" x2="59333" y2="98992"/>
                        <a14:backgroundMark x1="93778" y1="98655" x2="98889" y2="97647"/>
                        <a14:backgroundMark x1="93333" y1="97647" x2="99778" y2="95966"/>
                      </a14:backgroundRemoval>
                    </a14:imgEffect>
                  </a14:imgLayer>
                </a14:imgProps>
              </a:ext>
              <a:ext uri="{28A0092B-C50C-407E-A947-70E740481C1C}">
                <a14:useLocalDpi xmlns:a14="http://schemas.microsoft.com/office/drawing/2010/main" val="0"/>
              </a:ext>
            </a:extLst>
          </a:blip>
          <a:srcRect/>
          <a:stretch>
            <a:fillRect/>
          </a:stretch>
        </p:blipFill>
        <p:spPr bwMode="auto">
          <a:xfrm>
            <a:off x="4978721" y="1497526"/>
            <a:ext cx="7213279" cy="476878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708400" y="2036059"/>
            <a:ext cx="4787900" cy="240488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600" dirty="0" smtClean="0">
                <a:effectLst>
                  <a:outerShdw blurRad="38100" dist="38100" dir="2700000" algn="tl">
                    <a:srgbClr val="000000">
                      <a:alpha val="43137"/>
                    </a:srgbClr>
                  </a:outerShdw>
                </a:effectLst>
                <a:latin typeface="Bodoni MT Poster Compressed" panose="02070706080601050204" pitchFamily="18" charset="0"/>
              </a:rPr>
              <a:t>Characters</a:t>
            </a:r>
            <a:endParaRPr lang="en-US" sz="9600" dirty="0">
              <a:effectLst>
                <a:outerShdw blurRad="38100" dist="38100" dir="2700000" algn="tl">
                  <a:srgbClr val="000000">
                    <a:alpha val="43137"/>
                  </a:srgbClr>
                </a:outerShdw>
              </a:effectLst>
              <a:latin typeface="Bodoni MT Poster Compressed" panose="02070706080601050204" pitchFamily="18" charset="0"/>
            </a:endParaRPr>
          </a:p>
        </p:txBody>
      </p:sp>
    </p:spTree>
    <p:extLst>
      <p:ext uri="{BB962C8B-B14F-4D97-AF65-F5344CB8AC3E}">
        <p14:creationId xmlns:p14="http://schemas.microsoft.com/office/powerpoint/2010/main" val="2360745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rot="16200000">
            <a:off x="7419344" y="-2149087"/>
            <a:ext cx="3576851" cy="128016"/>
          </a:xfrm>
          <a:prstGeom prst="roundRect">
            <a:avLst>
              <a:gd name="adj" fmla="val 50000"/>
            </a:avLst>
          </a:prstGeom>
          <a:solidFill>
            <a:schemeClr val="accent6">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ounded Rectangle 6"/>
          <p:cNvSpPr/>
          <p:nvPr/>
        </p:nvSpPr>
        <p:spPr>
          <a:xfrm>
            <a:off x="12192000" y="3562951"/>
            <a:ext cx="4546599" cy="127000"/>
          </a:xfrm>
          <a:prstGeom prst="roundRect">
            <a:avLst>
              <a:gd name="adj" fmla="val 50000"/>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useBgFill="1">
        <p:nvSpPr>
          <p:cNvPr id="2" name="Rectangle 1"/>
          <p:cNvSpPr/>
          <p:nvPr/>
        </p:nvSpPr>
        <p:spPr>
          <a:xfrm>
            <a:off x="-668867" y="2624668"/>
            <a:ext cx="2438400" cy="202353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p:cNvSpPr/>
          <p:nvPr/>
        </p:nvSpPr>
        <p:spPr>
          <a:xfrm>
            <a:off x="9033932" y="2624668"/>
            <a:ext cx="5147893" cy="202353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p:cNvSpPr/>
          <p:nvPr/>
        </p:nvSpPr>
        <p:spPr>
          <a:xfrm>
            <a:off x="8416026" y="3562950"/>
            <a:ext cx="2438400" cy="4666649"/>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69533" y="2052900"/>
            <a:ext cx="7194598" cy="1446550"/>
          </a:xfrm>
          <a:prstGeom prst="rect">
            <a:avLst/>
          </a:prstGeom>
          <a:noFill/>
        </p:spPr>
        <p:txBody>
          <a:bodyPr wrap="none" rtlCol="0">
            <a:spAutoFit/>
          </a:bodyPr>
          <a:lstStyle/>
          <a:p>
            <a:r>
              <a:rPr lang="en-US" sz="8800" dirty="0" smtClean="0">
                <a:solidFill>
                  <a:srgbClr val="FFC000"/>
                </a:solidFill>
                <a:latin typeface="Berlin Sans FB Demi" panose="020E0802020502020306" pitchFamily="34" charset="0"/>
              </a:rPr>
              <a:t>Think &amp; Write</a:t>
            </a:r>
            <a:endParaRPr lang="en-US" sz="8800" dirty="0">
              <a:solidFill>
                <a:srgbClr val="FFC000"/>
              </a:solidFill>
              <a:latin typeface="Berlin Sans FB Demi" panose="020E0802020502020306" pitchFamily="34" charset="0"/>
            </a:endParaRPr>
          </a:p>
        </p:txBody>
      </p:sp>
      <p:sp>
        <p:nvSpPr>
          <p:cNvPr id="10" name="TextBox 9"/>
          <p:cNvSpPr txBox="1"/>
          <p:nvPr/>
        </p:nvSpPr>
        <p:spPr>
          <a:xfrm>
            <a:off x="2633446" y="3689951"/>
            <a:ext cx="9241632" cy="2215991"/>
          </a:xfrm>
          <a:prstGeom prst="rect">
            <a:avLst/>
          </a:prstGeom>
          <a:noFill/>
        </p:spPr>
        <p:txBody>
          <a:bodyPr wrap="none" rtlCol="0">
            <a:spAutoFit/>
          </a:bodyPr>
          <a:lstStyle/>
          <a:p>
            <a:r>
              <a:rPr lang="en-US" sz="13800" dirty="0" smtClean="0">
                <a:solidFill>
                  <a:srgbClr val="92D050"/>
                </a:solidFill>
                <a:latin typeface="Bodoni MT Poster Compressed" panose="02070706080601050204" pitchFamily="18" charset="0"/>
              </a:rPr>
              <a:t>5-10 Character Names</a:t>
            </a:r>
            <a:endParaRPr lang="en-US" sz="13800" dirty="0">
              <a:solidFill>
                <a:srgbClr val="92D050"/>
              </a:solidFill>
              <a:latin typeface="Bodoni MT Poster Compressed" panose="02070706080601050204" pitchFamily="18" charset="0"/>
            </a:endParaRPr>
          </a:p>
        </p:txBody>
      </p:sp>
    </p:spTree>
    <p:extLst>
      <p:ext uri="{BB962C8B-B14F-4D97-AF65-F5344CB8AC3E}">
        <p14:creationId xmlns:p14="http://schemas.microsoft.com/office/powerpoint/2010/main" val="288389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3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485900" y="1663700"/>
            <a:ext cx="2268000" cy="1752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Homer Simpson</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cxnSp>
        <p:nvCxnSpPr>
          <p:cNvPr id="5" name="Straight Connector 4"/>
          <p:cNvCxnSpPr>
            <a:stCxn id="3" idx="6"/>
          </p:cNvCxnSpPr>
          <p:nvPr/>
        </p:nvCxnSpPr>
        <p:spPr>
          <a:xfrm>
            <a:off x="3753900" y="2540000"/>
            <a:ext cx="1110200" cy="752475"/>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6" name="Oval 5"/>
          <p:cNvSpPr/>
          <p:nvPr/>
        </p:nvSpPr>
        <p:spPr>
          <a:xfrm>
            <a:off x="7962900" y="4038600"/>
            <a:ext cx="2298700" cy="939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Ironman</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cxnSp>
        <p:nvCxnSpPr>
          <p:cNvPr id="7" name="Straight Connector 6"/>
          <p:cNvCxnSpPr/>
          <p:nvPr/>
        </p:nvCxnSpPr>
        <p:spPr>
          <a:xfrm>
            <a:off x="7239000" y="3606800"/>
            <a:ext cx="1016000" cy="781050"/>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2" name="Oval 1"/>
          <p:cNvSpPr/>
          <p:nvPr/>
        </p:nvSpPr>
        <p:spPr>
          <a:xfrm>
            <a:off x="4711700" y="2540000"/>
            <a:ext cx="2781300" cy="1397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Bodoni MT Poster Compressed" panose="02070706080601050204" pitchFamily="18" charset="0"/>
              </a:rPr>
              <a:t>Characters</a:t>
            </a:r>
            <a:endParaRPr lang="en-US" sz="4800" dirty="0">
              <a:effectLst>
                <a:outerShdw blurRad="38100" dist="38100" dir="2700000" algn="tl">
                  <a:srgbClr val="000000">
                    <a:alpha val="43137"/>
                  </a:srgbClr>
                </a:outerShdw>
              </a:effectLst>
              <a:latin typeface="Bodoni MT Poster Compressed" panose="02070706080601050204" pitchFamily="18" charset="0"/>
            </a:endParaRPr>
          </a:p>
        </p:txBody>
      </p:sp>
    </p:spTree>
    <p:extLst>
      <p:ext uri="{BB962C8B-B14F-4D97-AF65-F5344CB8AC3E}">
        <p14:creationId xmlns:p14="http://schemas.microsoft.com/office/powerpoint/2010/main" val="1284141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rot="16200000">
            <a:off x="7419344" y="-2149087"/>
            <a:ext cx="3576851" cy="128016"/>
          </a:xfrm>
          <a:prstGeom prst="roundRect">
            <a:avLst>
              <a:gd name="adj" fmla="val 50000"/>
            </a:avLst>
          </a:prstGeom>
          <a:solidFill>
            <a:schemeClr val="accent6">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ounded Rectangle 6"/>
          <p:cNvSpPr/>
          <p:nvPr/>
        </p:nvSpPr>
        <p:spPr>
          <a:xfrm>
            <a:off x="12192000" y="3562951"/>
            <a:ext cx="4546599" cy="127000"/>
          </a:xfrm>
          <a:prstGeom prst="roundRect">
            <a:avLst>
              <a:gd name="adj" fmla="val 50000"/>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useBgFill="1">
        <p:nvSpPr>
          <p:cNvPr id="2" name="Rectangle 1"/>
          <p:cNvSpPr/>
          <p:nvPr/>
        </p:nvSpPr>
        <p:spPr>
          <a:xfrm>
            <a:off x="-668867" y="2624668"/>
            <a:ext cx="2438400" cy="202353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p:cNvSpPr/>
          <p:nvPr/>
        </p:nvSpPr>
        <p:spPr>
          <a:xfrm>
            <a:off x="9033932" y="2624668"/>
            <a:ext cx="5147893" cy="2023534"/>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p:cNvSpPr/>
          <p:nvPr/>
        </p:nvSpPr>
        <p:spPr>
          <a:xfrm>
            <a:off x="8416026" y="3562950"/>
            <a:ext cx="2438400" cy="4666649"/>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69533" y="2052900"/>
            <a:ext cx="7194598" cy="1446550"/>
          </a:xfrm>
          <a:prstGeom prst="rect">
            <a:avLst/>
          </a:prstGeom>
          <a:noFill/>
        </p:spPr>
        <p:txBody>
          <a:bodyPr wrap="none" rtlCol="0">
            <a:spAutoFit/>
          </a:bodyPr>
          <a:lstStyle/>
          <a:p>
            <a:r>
              <a:rPr lang="en-US" sz="8800" dirty="0" smtClean="0">
                <a:solidFill>
                  <a:srgbClr val="FFC000"/>
                </a:solidFill>
                <a:latin typeface="Berlin Sans FB Demi" panose="020E0802020502020306" pitchFamily="34" charset="0"/>
              </a:rPr>
              <a:t>Think &amp; Write</a:t>
            </a:r>
            <a:endParaRPr lang="en-US" sz="8800" dirty="0">
              <a:solidFill>
                <a:srgbClr val="FFC000"/>
              </a:solidFill>
              <a:latin typeface="Berlin Sans FB Demi" panose="020E0802020502020306" pitchFamily="34" charset="0"/>
            </a:endParaRPr>
          </a:p>
        </p:txBody>
      </p:sp>
      <p:sp>
        <p:nvSpPr>
          <p:cNvPr id="10" name="TextBox 9"/>
          <p:cNvSpPr txBox="1"/>
          <p:nvPr/>
        </p:nvSpPr>
        <p:spPr>
          <a:xfrm>
            <a:off x="4398746" y="3696902"/>
            <a:ext cx="6157455" cy="2215991"/>
          </a:xfrm>
          <a:prstGeom prst="rect">
            <a:avLst/>
          </a:prstGeom>
          <a:noFill/>
        </p:spPr>
        <p:txBody>
          <a:bodyPr wrap="none" rtlCol="0">
            <a:spAutoFit/>
          </a:bodyPr>
          <a:lstStyle/>
          <a:p>
            <a:r>
              <a:rPr lang="en-US" sz="13800" dirty="0" smtClean="0">
                <a:solidFill>
                  <a:srgbClr val="92D050"/>
                </a:solidFill>
                <a:latin typeface="Bodoni MT Poster Compressed" panose="02070706080601050204" pitchFamily="18" charset="0"/>
              </a:rPr>
              <a:t>Good Qualities</a:t>
            </a:r>
            <a:endParaRPr lang="en-US" sz="13800" dirty="0">
              <a:solidFill>
                <a:srgbClr val="92D050"/>
              </a:solidFill>
              <a:latin typeface="Bodoni MT Poster Compressed" panose="02070706080601050204" pitchFamily="18" charset="0"/>
            </a:endParaRPr>
          </a:p>
        </p:txBody>
      </p:sp>
    </p:spTree>
    <p:extLst>
      <p:ext uri="{BB962C8B-B14F-4D97-AF65-F5344CB8AC3E}">
        <p14:creationId xmlns:p14="http://schemas.microsoft.com/office/powerpoint/2010/main" val="343587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3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2822575" y="1068388"/>
            <a:ext cx="136525" cy="78739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3"/>
          </p:cNvCxnSpPr>
          <p:nvPr/>
        </p:nvCxnSpPr>
        <p:spPr>
          <a:xfrm flipH="1">
            <a:off x="3552825" y="1835632"/>
            <a:ext cx="441357" cy="311703"/>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248776" y="4726782"/>
            <a:ext cx="377824" cy="873918"/>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102600" y="4770041"/>
            <a:ext cx="571502" cy="113545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419183" y="4527153"/>
            <a:ext cx="683417" cy="242888"/>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98550" y="1127125"/>
            <a:ext cx="1130300" cy="752475"/>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1485900" y="1663700"/>
            <a:ext cx="2268000" cy="1752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Homer Simpson</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cxnSp>
        <p:nvCxnSpPr>
          <p:cNvPr id="5" name="Straight Connector 4"/>
          <p:cNvCxnSpPr>
            <a:stCxn id="3" idx="6"/>
          </p:cNvCxnSpPr>
          <p:nvPr/>
        </p:nvCxnSpPr>
        <p:spPr>
          <a:xfrm>
            <a:off x="3753900" y="2540000"/>
            <a:ext cx="1110200" cy="752475"/>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6" name="Oval 5"/>
          <p:cNvSpPr/>
          <p:nvPr/>
        </p:nvSpPr>
        <p:spPr>
          <a:xfrm>
            <a:off x="7962900" y="4038600"/>
            <a:ext cx="2298700" cy="939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Ironman</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cxnSp>
        <p:nvCxnSpPr>
          <p:cNvPr id="7" name="Straight Connector 6"/>
          <p:cNvCxnSpPr/>
          <p:nvPr/>
        </p:nvCxnSpPr>
        <p:spPr>
          <a:xfrm>
            <a:off x="7239000" y="3606800"/>
            <a:ext cx="1016000" cy="781050"/>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2" name="Oval 1"/>
          <p:cNvSpPr/>
          <p:nvPr/>
        </p:nvSpPr>
        <p:spPr>
          <a:xfrm>
            <a:off x="4711700" y="2540000"/>
            <a:ext cx="2781300" cy="1397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Bodoni MT Poster Compressed" panose="02070706080601050204" pitchFamily="18" charset="0"/>
              </a:rPr>
              <a:t>Characters</a:t>
            </a:r>
            <a:endParaRPr lang="en-US" sz="4800" dirty="0">
              <a:effectLst>
                <a:outerShdw blurRad="38100" dist="38100" dir="2700000" algn="tl">
                  <a:srgbClr val="000000">
                    <a:alpha val="43137"/>
                  </a:srgbClr>
                </a:outerShdw>
              </a:effectLst>
              <a:latin typeface="Bodoni MT Poster Compressed" panose="02070706080601050204" pitchFamily="18" charset="0"/>
            </a:endParaRPr>
          </a:p>
        </p:txBody>
      </p:sp>
      <p:sp>
        <p:nvSpPr>
          <p:cNvPr id="8" name="Oval 7"/>
          <p:cNvSpPr/>
          <p:nvPr/>
        </p:nvSpPr>
        <p:spPr>
          <a:xfrm>
            <a:off x="114300" y="469900"/>
            <a:ext cx="15494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loyal</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9" name="Oval 8"/>
          <p:cNvSpPr/>
          <p:nvPr/>
        </p:nvSpPr>
        <p:spPr>
          <a:xfrm>
            <a:off x="2184400" y="285750"/>
            <a:ext cx="15494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kind</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10" name="Oval 9"/>
          <p:cNvSpPr/>
          <p:nvPr/>
        </p:nvSpPr>
        <p:spPr>
          <a:xfrm>
            <a:off x="3733800" y="1033463"/>
            <a:ext cx="17780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caring</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12" name="Oval 11"/>
          <p:cNvSpPr/>
          <p:nvPr/>
        </p:nvSpPr>
        <p:spPr>
          <a:xfrm>
            <a:off x="6007100" y="5732463"/>
            <a:ext cx="27305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intelligent</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13" name="Oval 12"/>
          <p:cNvSpPr/>
          <p:nvPr/>
        </p:nvSpPr>
        <p:spPr>
          <a:xfrm>
            <a:off x="8737600" y="5262563"/>
            <a:ext cx="17780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stoic</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
        <p:nvSpPr>
          <p:cNvPr id="14" name="Oval 13"/>
          <p:cNvSpPr/>
          <p:nvPr/>
        </p:nvSpPr>
        <p:spPr>
          <a:xfrm>
            <a:off x="5715000" y="4375150"/>
            <a:ext cx="1778000" cy="93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rPr>
              <a:t>brave</a:t>
            </a:r>
            <a:endParaRPr lang="en-US" sz="4800" dirty="0">
              <a:effectLst>
                <a:outerShdw blurRad="38100" dist="38100" dir="2700000" algn="tl">
                  <a:srgbClr val="000000">
                    <a:alpha val="43137"/>
                  </a:srgbClr>
                </a:outerShdw>
              </a:effectLst>
              <a:latin typeface="ahn2006-L" panose="02020603020101020101" pitchFamily="18" charset="-127"/>
              <a:ea typeface="ahn2006-L" panose="02020603020101020101" pitchFamily="18" charset="-127"/>
            </a:endParaRPr>
          </a:p>
        </p:txBody>
      </p:sp>
    </p:spTree>
    <p:extLst>
      <p:ext uri="{BB962C8B-B14F-4D97-AF65-F5344CB8AC3E}">
        <p14:creationId xmlns:p14="http://schemas.microsoft.com/office/powerpoint/2010/main" val="963193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530</TotalTime>
  <Words>587</Words>
  <Application>Microsoft Office PowerPoint</Application>
  <PresentationFormat>Widescreen</PresentationFormat>
  <Paragraphs>83</Paragraphs>
  <Slides>31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ahn2006-L</vt:lpstr>
      <vt:lpstr>ahn2006-M</vt:lpstr>
      <vt:lpstr>Aharoni</vt:lpstr>
      <vt:lpstr>Arial</vt:lpstr>
      <vt:lpstr>Arial Black</vt:lpstr>
      <vt:lpstr>Berlin Sans FB Demi</vt:lpstr>
      <vt:lpstr>Bodoni MT Poster Compressed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like characters with flaws? </vt:lpstr>
      <vt:lpstr>PowerPoint Presentation</vt:lpstr>
      <vt:lpstr>Examples? </vt:lpstr>
      <vt:lpstr>PowerPoint Presentation</vt:lpstr>
      <vt:lpstr>Choose an Archetype </vt:lpstr>
      <vt:lpstr>The Warrior</vt:lpstr>
      <vt:lpstr>The Child</vt:lpstr>
      <vt:lpstr>The Orphan</vt:lpstr>
      <vt:lpstr>The Creator </vt:lpstr>
      <vt:lpstr>The Caregiver</vt:lpstr>
      <vt:lpstr>The Mentor</vt:lpstr>
      <vt:lpstr>The Joker</vt:lpstr>
      <vt:lpstr>The Magician </vt:lpstr>
      <vt:lpstr>The Ruler</vt:lpstr>
      <vt:lpstr>The Rebel</vt:lpstr>
      <vt:lpstr>The Lover</vt:lpstr>
      <vt:lpstr>The Seducer</vt:lpstr>
      <vt:lpstr>PowerPoint Presentation</vt:lpstr>
      <vt:lpstr>3 Characters per group:</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Moore</dc:creator>
  <cp:lastModifiedBy>Tippy</cp:lastModifiedBy>
  <cp:revision>21</cp:revision>
  <dcterms:created xsi:type="dcterms:W3CDTF">2019-07-16T23:56:01Z</dcterms:created>
  <dcterms:modified xsi:type="dcterms:W3CDTF">2019-07-17T10:45:11Z</dcterms:modified>
</cp:coreProperties>
</file>