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1" r:id="rId4"/>
    <p:sldId id="265" r:id="rId5"/>
    <p:sldId id="266" r:id="rId6"/>
    <p:sldId id="262" r:id="rId7"/>
    <p:sldId id="263" r:id="rId8"/>
    <p:sldId id="269" r:id="rId9"/>
    <p:sldId id="264" r:id="rId10"/>
    <p:sldId id="260" r:id="rId11"/>
    <p:sldId id="267" r:id="rId12"/>
    <p:sldId id="276" r:id="rId13"/>
    <p:sldId id="268" r:id="rId14"/>
    <p:sldId id="281" r:id="rId15"/>
    <p:sldId id="282" r:id="rId16"/>
    <p:sldId id="283" r:id="rId17"/>
    <p:sldId id="284" r:id="rId18"/>
    <p:sldId id="286" r:id="rId19"/>
    <p:sldId id="285" r:id="rId20"/>
    <p:sldId id="280" r:id="rId21"/>
    <p:sldId id="300" r:id="rId22"/>
    <p:sldId id="289" r:id="rId23"/>
    <p:sldId id="288" r:id="rId24"/>
    <p:sldId id="301" r:id="rId25"/>
    <p:sldId id="291" r:id="rId26"/>
    <p:sldId id="292" r:id="rId27"/>
    <p:sldId id="293" r:id="rId28"/>
    <p:sldId id="294" r:id="rId29"/>
    <p:sldId id="295" r:id="rId30"/>
    <p:sldId id="296" r:id="rId31"/>
    <p:sldId id="297" r:id="rId32"/>
    <p:sldId id="298" r:id="rId33"/>
    <p:sldId id="29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5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9294CC7-0E30-4930-9BA4-F36A4E2107FB}" type="datetimeFigureOut">
              <a:rPr lang="en-US" smtClean="0"/>
              <a:t>7/22/2019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2214D-90F8-4C99-9F07-EF1457DE81F6}" type="slidenum">
              <a:rPr lang="en-US" smtClean="0"/>
              <a:t>‹#›</a:t>
            </a:fld>
            <a:endParaRPr lang="en-US"/>
          </a:p>
        </p:txBody>
      </p:sp>
    </p:spTree>
    <p:extLst>
      <p:ext uri="{BB962C8B-B14F-4D97-AF65-F5344CB8AC3E}">
        <p14:creationId xmlns:p14="http://schemas.microsoft.com/office/powerpoint/2010/main" val="2443745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9294CC7-0E30-4930-9BA4-F36A4E2107FB}" type="datetimeFigureOut">
              <a:rPr lang="en-US" smtClean="0"/>
              <a:t>7/22/2019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2214D-90F8-4C99-9F07-EF1457DE81F6}" type="slidenum">
              <a:rPr lang="en-US" smtClean="0"/>
              <a:t>‹#›</a:t>
            </a:fld>
            <a:endParaRPr lang="en-US"/>
          </a:p>
        </p:txBody>
      </p:sp>
    </p:spTree>
    <p:extLst>
      <p:ext uri="{BB962C8B-B14F-4D97-AF65-F5344CB8AC3E}">
        <p14:creationId xmlns:p14="http://schemas.microsoft.com/office/powerpoint/2010/main" val="22807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9294CC7-0E30-4930-9BA4-F36A4E2107FB}" type="datetimeFigureOut">
              <a:rPr lang="en-US" smtClean="0"/>
              <a:t>7/22/2019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2214D-90F8-4C99-9F07-EF1457DE81F6}" type="slidenum">
              <a:rPr lang="en-US" smtClean="0"/>
              <a:t>‹#›</a:t>
            </a:fld>
            <a:endParaRPr lang="en-US"/>
          </a:p>
        </p:txBody>
      </p:sp>
    </p:spTree>
    <p:extLst>
      <p:ext uri="{BB962C8B-B14F-4D97-AF65-F5344CB8AC3E}">
        <p14:creationId xmlns:p14="http://schemas.microsoft.com/office/powerpoint/2010/main" val="2406426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9294CC7-0E30-4930-9BA4-F36A4E2107FB}" type="datetimeFigureOut">
              <a:rPr lang="en-US" smtClean="0"/>
              <a:t>7/22/2019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2214D-90F8-4C99-9F07-EF1457DE81F6}" type="slidenum">
              <a:rPr lang="en-US" smtClean="0"/>
              <a:t>‹#›</a:t>
            </a:fld>
            <a:endParaRPr lang="en-US"/>
          </a:p>
        </p:txBody>
      </p:sp>
    </p:spTree>
    <p:extLst>
      <p:ext uri="{BB962C8B-B14F-4D97-AF65-F5344CB8AC3E}">
        <p14:creationId xmlns:p14="http://schemas.microsoft.com/office/powerpoint/2010/main" val="2867710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294CC7-0E30-4930-9BA4-F36A4E2107FB}" type="datetimeFigureOut">
              <a:rPr lang="en-US" smtClean="0"/>
              <a:t>7/22/2019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2214D-90F8-4C99-9F07-EF1457DE81F6}" type="slidenum">
              <a:rPr lang="en-US" smtClean="0"/>
              <a:t>‹#›</a:t>
            </a:fld>
            <a:endParaRPr lang="en-US"/>
          </a:p>
        </p:txBody>
      </p:sp>
    </p:spTree>
    <p:extLst>
      <p:ext uri="{BB962C8B-B14F-4D97-AF65-F5344CB8AC3E}">
        <p14:creationId xmlns:p14="http://schemas.microsoft.com/office/powerpoint/2010/main" val="3569478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9294CC7-0E30-4930-9BA4-F36A4E2107FB}" type="datetimeFigureOut">
              <a:rPr lang="en-US" smtClean="0"/>
              <a:t>7/22/2019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2214D-90F8-4C99-9F07-EF1457DE81F6}" type="slidenum">
              <a:rPr lang="en-US" smtClean="0"/>
              <a:t>‹#›</a:t>
            </a:fld>
            <a:endParaRPr lang="en-US"/>
          </a:p>
        </p:txBody>
      </p:sp>
    </p:spTree>
    <p:extLst>
      <p:ext uri="{BB962C8B-B14F-4D97-AF65-F5344CB8AC3E}">
        <p14:creationId xmlns:p14="http://schemas.microsoft.com/office/powerpoint/2010/main" val="2258786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9294CC7-0E30-4930-9BA4-F36A4E2107FB}" type="datetimeFigureOut">
              <a:rPr lang="en-US" smtClean="0"/>
              <a:t>7/22/2019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E2214D-90F8-4C99-9F07-EF1457DE81F6}" type="slidenum">
              <a:rPr lang="en-US" smtClean="0"/>
              <a:t>‹#›</a:t>
            </a:fld>
            <a:endParaRPr lang="en-US"/>
          </a:p>
        </p:txBody>
      </p:sp>
    </p:spTree>
    <p:extLst>
      <p:ext uri="{BB962C8B-B14F-4D97-AF65-F5344CB8AC3E}">
        <p14:creationId xmlns:p14="http://schemas.microsoft.com/office/powerpoint/2010/main" val="2630378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9294CC7-0E30-4930-9BA4-F36A4E2107FB}" type="datetimeFigureOut">
              <a:rPr lang="en-US" smtClean="0"/>
              <a:t>7/22/2019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E2214D-90F8-4C99-9F07-EF1457DE81F6}" type="slidenum">
              <a:rPr lang="en-US" smtClean="0"/>
              <a:t>‹#›</a:t>
            </a:fld>
            <a:endParaRPr lang="en-US"/>
          </a:p>
        </p:txBody>
      </p:sp>
    </p:spTree>
    <p:extLst>
      <p:ext uri="{BB962C8B-B14F-4D97-AF65-F5344CB8AC3E}">
        <p14:creationId xmlns:p14="http://schemas.microsoft.com/office/powerpoint/2010/main" val="1072426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94CC7-0E30-4930-9BA4-F36A4E2107FB}" type="datetimeFigureOut">
              <a:rPr lang="en-US" smtClean="0"/>
              <a:t>7/22/2019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E2214D-90F8-4C99-9F07-EF1457DE81F6}" type="slidenum">
              <a:rPr lang="en-US" smtClean="0"/>
              <a:t>‹#›</a:t>
            </a:fld>
            <a:endParaRPr lang="en-US"/>
          </a:p>
        </p:txBody>
      </p:sp>
    </p:spTree>
    <p:extLst>
      <p:ext uri="{BB962C8B-B14F-4D97-AF65-F5344CB8AC3E}">
        <p14:creationId xmlns:p14="http://schemas.microsoft.com/office/powerpoint/2010/main" val="4040471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294CC7-0E30-4930-9BA4-F36A4E2107FB}" type="datetimeFigureOut">
              <a:rPr lang="en-US" smtClean="0"/>
              <a:t>7/22/2019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2214D-90F8-4C99-9F07-EF1457DE81F6}" type="slidenum">
              <a:rPr lang="en-US" smtClean="0"/>
              <a:t>‹#›</a:t>
            </a:fld>
            <a:endParaRPr lang="en-US"/>
          </a:p>
        </p:txBody>
      </p:sp>
    </p:spTree>
    <p:extLst>
      <p:ext uri="{BB962C8B-B14F-4D97-AF65-F5344CB8AC3E}">
        <p14:creationId xmlns:p14="http://schemas.microsoft.com/office/powerpoint/2010/main" val="3663809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294CC7-0E30-4930-9BA4-F36A4E2107FB}" type="datetimeFigureOut">
              <a:rPr lang="en-US" smtClean="0"/>
              <a:t>7/22/2019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2214D-90F8-4C99-9F07-EF1457DE81F6}" type="slidenum">
              <a:rPr lang="en-US" smtClean="0"/>
              <a:t>‹#›</a:t>
            </a:fld>
            <a:endParaRPr lang="en-US"/>
          </a:p>
        </p:txBody>
      </p:sp>
    </p:spTree>
    <p:extLst>
      <p:ext uri="{BB962C8B-B14F-4D97-AF65-F5344CB8AC3E}">
        <p14:creationId xmlns:p14="http://schemas.microsoft.com/office/powerpoint/2010/main" val="20947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94CC7-0E30-4930-9BA4-F36A4E2107FB}" type="datetimeFigureOut">
              <a:rPr lang="en-US" smtClean="0"/>
              <a:t>7/22/2019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2214D-90F8-4C99-9F07-EF1457DE81F6}" type="slidenum">
              <a:rPr lang="en-US" smtClean="0"/>
              <a:t>‹#›</a:t>
            </a:fld>
            <a:endParaRPr lang="en-US"/>
          </a:p>
        </p:txBody>
      </p:sp>
    </p:spTree>
    <p:extLst>
      <p:ext uri="{BB962C8B-B14F-4D97-AF65-F5344CB8AC3E}">
        <p14:creationId xmlns:p14="http://schemas.microsoft.com/office/powerpoint/2010/main" val="330973773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O0804OxD5Ao" TargetMode="External"/><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5VdZewCFyfg&amp;t=1s" TargetMode="External"/><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dvdrCPr3gDQ" TargetMode="External"/><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60" y="0"/>
            <a:ext cx="12087679" cy="6858000"/>
          </a:xfrm>
          <a:prstGeom prst="rect">
            <a:avLst/>
          </a:prstGeom>
        </p:spPr>
      </p:pic>
      <p:sp>
        <p:nvSpPr>
          <p:cNvPr id="2" name="Title 1"/>
          <p:cNvSpPr>
            <a:spLocks noGrp="1"/>
          </p:cNvSpPr>
          <p:nvPr>
            <p:ph type="ctrTitle"/>
          </p:nvPr>
        </p:nvSpPr>
        <p:spPr>
          <a:xfrm>
            <a:off x="1523999" y="2235200"/>
            <a:ext cx="9144000" cy="2387600"/>
          </a:xfrm>
        </p:spPr>
        <p:txBody>
          <a:bodyPr anchor="ctr"/>
          <a:lstStyle/>
          <a:p>
            <a:r>
              <a:rPr lang="en-US" b="1" spc="600"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CHARACTER INTRODUCTION</a:t>
            </a:r>
            <a:endParaRPr lang="en-US" b="1" spc="600"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6131849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356091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554739"/>
            <a:ext cx="12192000" cy="7412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5493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
            <a:ext cx="12197957" cy="6858001"/>
          </a:xfrm>
          <a:prstGeom prst="rect">
            <a:avLst/>
          </a:prstGeom>
        </p:spPr>
      </p:pic>
      <p:sp>
        <p:nvSpPr>
          <p:cNvPr id="2" name="Title 1"/>
          <p:cNvSpPr>
            <a:spLocks noGrp="1"/>
          </p:cNvSpPr>
          <p:nvPr>
            <p:ph type="title"/>
          </p:nvPr>
        </p:nvSpPr>
        <p:spPr>
          <a:xfrm>
            <a:off x="357717" y="3216804"/>
            <a:ext cx="10515600" cy="2852737"/>
          </a:xfrm>
        </p:spPr>
        <p:txBody>
          <a:bodyPr/>
          <a:lstStyle/>
          <a:p>
            <a:r>
              <a:rPr lang="en-US" dirty="0" smtClean="0">
                <a:ln>
                  <a:solidFill>
                    <a:schemeClr val="accent1">
                      <a:lumMod val="60000"/>
                      <a:lumOff val="40000"/>
                    </a:schemeClr>
                  </a:solidFill>
                </a:ln>
              </a:rPr>
              <a:t>Breaking Bad (2008)</a:t>
            </a:r>
            <a:endParaRPr lang="en-US" dirty="0">
              <a:ln>
                <a:solidFill>
                  <a:schemeClr val="accent1">
                    <a:lumMod val="60000"/>
                    <a:lumOff val="40000"/>
                  </a:schemeClr>
                </a:solidFill>
              </a:ln>
            </a:endParaRPr>
          </a:p>
        </p:txBody>
      </p:sp>
      <p:sp>
        <p:nvSpPr>
          <p:cNvPr id="3" name="Text Placeholder 2"/>
          <p:cNvSpPr>
            <a:spLocks noGrp="1"/>
          </p:cNvSpPr>
          <p:nvPr>
            <p:ph type="body" idx="1"/>
          </p:nvPr>
        </p:nvSpPr>
        <p:spPr>
          <a:xfrm>
            <a:off x="357717" y="6096529"/>
            <a:ext cx="10515600" cy="1500187"/>
          </a:xfrm>
        </p:spPr>
        <p:txBody>
          <a:bodyPr/>
          <a:lstStyle/>
          <a:p>
            <a:r>
              <a:rPr lang="en-US" dirty="0">
                <a:hlinkClick r:id="rId3"/>
              </a:rPr>
              <a:t>https://</a:t>
            </a:r>
            <a:r>
              <a:rPr lang="en-US" dirty="0" smtClean="0">
                <a:hlinkClick r:id="rId3"/>
              </a:rPr>
              <a:t>www.youtube.com/watch?v=O0804OxD5Ao</a:t>
            </a:r>
            <a:r>
              <a:rPr lang="en-US" dirty="0" smtClean="0"/>
              <a:t> </a:t>
            </a:r>
            <a:endParaRPr lang="en-US" dirty="0"/>
          </a:p>
        </p:txBody>
      </p:sp>
    </p:spTree>
    <p:extLst>
      <p:ext uri="{BB962C8B-B14F-4D97-AF65-F5344CB8AC3E}">
        <p14:creationId xmlns:p14="http://schemas.microsoft.com/office/powerpoint/2010/main" val="17749665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4652"/>
          </a:xfrm>
          <a:prstGeom prst="rect">
            <a:avLst/>
          </a:prstGeom>
        </p:spPr>
      </p:pic>
    </p:spTree>
    <p:extLst>
      <p:ext uri="{BB962C8B-B14F-4D97-AF65-F5344CB8AC3E}">
        <p14:creationId xmlns:p14="http://schemas.microsoft.com/office/powerpoint/2010/main" val="39803532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4653"/>
          </a:xfrm>
          <a:prstGeom prst="rect">
            <a:avLst/>
          </a:prstGeom>
        </p:spPr>
      </p:pic>
    </p:spTree>
    <p:extLst>
      <p:ext uri="{BB962C8B-B14F-4D97-AF65-F5344CB8AC3E}">
        <p14:creationId xmlns:p14="http://schemas.microsoft.com/office/powerpoint/2010/main" val="30709891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4653"/>
          </a:xfrm>
          <a:prstGeom prst="rect">
            <a:avLst/>
          </a:prstGeom>
        </p:spPr>
      </p:pic>
    </p:spTree>
    <p:extLst>
      <p:ext uri="{BB962C8B-B14F-4D97-AF65-F5344CB8AC3E}">
        <p14:creationId xmlns:p14="http://schemas.microsoft.com/office/powerpoint/2010/main" val="25635274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4652"/>
          </a:xfrm>
          <a:prstGeom prst="rect">
            <a:avLst/>
          </a:prstGeom>
        </p:spPr>
      </p:pic>
    </p:spTree>
    <p:extLst>
      <p:ext uri="{BB962C8B-B14F-4D97-AF65-F5344CB8AC3E}">
        <p14:creationId xmlns:p14="http://schemas.microsoft.com/office/powerpoint/2010/main" val="30992984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4652"/>
          </a:xfrm>
          <a:prstGeom prst="rect">
            <a:avLst/>
          </a:prstGeom>
        </p:spPr>
      </p:pic>
    </p:spTree>
    <p:extLst>
      <p:ext uri="{BB962C8B-B14F-4D97-AF65-F5344CB8AC3E}">
        <p14:creationId xmlns:p14="http://schemas.microsoft.com/office/powerpoint/2010/main" val="277668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4652"/>
          </a:xfrm>
          <a:prstGeom prst="rect">
            <a:avLst/>
          </a:prstGeom>
        </p:spPr>
      </p:pic>
    </p:spTree>
    <p:extLst>
      <p:ext uri="{BB962C8B-B14F-4D97-AF65-F5344CB8AC3E}">
        <p14:creationId xmlns:p14="http://schemas.microsoft.com/office/powerpoint/2010/main" val="31876868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7953" cy="6858000"/>
          </a:xfrm>
          <a:prstGeom prst="rect">
            <a:avLst/>
          </a:prstGeom>
        </p:spPr>
      </p:pic>
    </p:spTree>
    <p:extLst>
      <p:ext uri="{BB962C8B-B14F-4D97-AF65-F5344CB8AC3E}">
        <p14:creationId xmlns:p14="http://schemas.microsoft.com/office/powerpoint/2010/main" val="42066513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357717" y="3216804"/>
            <a:ext cx="10515600" cy="2852737"/>
          </a:xfrm>
        </p:spPr>
        <p:txBody>
          <a:bodyPr/>
          <a:lstStyle/>
          <a:p>
            <a:r>
              <a:rPr lang="en-US" dirty="0" smtClean="0"/>
              <a:t>Aladdin (1992)</a:t>
            </a:r>
            <a:endParaRPr lang="en-US" dirty="0"/>
          </a:p>
        </p:txBody>
      </p:sp>
      <p:sp>
        <p:nvSpPr>
          <p:cNvPr id="3" name="Text Placeholder 2"/>
          <p:cNvSpPr>
            <a:spLocks noGrp="1"/>
          </p:cNvSpPr>
          <p:nvPr>
            <p:ph type="body" idx="1"/>
          </p:nvPr>
        </p:nvSpPr>
        <p:spPr>
          <a:xfrm>
            <a:off x="357717" y="6096529"/>
            <a:ext cx="10515600" cy="1500187"/>
          </a:xfrm>
        </p:spPr>
        <p:txBody>
          <a:bodyPr/>
          <a:lstStyle/>
          <a:p>
            <a:r>
              <a:rPr lang="en-US" dirty="0">
                <a:hlinkClick r:id="rId3"/>
              </a:rPr>
              <a:t>https://</a:t>
            </a:r>
            <a:r>
              <a:rPr lang="en-US" dirty="0" smtClean="0">
                <a:hlinkClick r:id="rId3"/>
              </a:rPr>
              <a:t>www.youtube.com/watch?v=5VdZewCFyfg&amp;t=1s</a:t>
            </a:r>
            <a:r>
              <a:rPr lang="en-US" dirty="0" smtClean="0"/>
              <a:t> </a:t>
            </a:r>
            <a:endParaRPr lang="en-US" dirty="0"/>
          </a:p>
        </p:txBody>
      </p:sp>
    </p:spTree>
    <p:extLst>
      <p:ext uri="{BB962C8B-B14F-4D97-AF65-F5344CB8AC3E}">
        <p14:creationId xmlns:p14="http://schemas.microsoft.com/office/powerpoint/2010/main" val="976647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9575" y="-228600"/>
            <a:ext cx="13011150" cy="7315200"/>
          </a:xfrm>
          <a:prstGeom prst="rect">
            <a:avLst/>
          </a:prstGeom>
        </p:spPr>
      </p:pic>
      <p:sp>
        <p:nvSpPr>
          <p:cNvPr id="2" name="Title 1"/>
          <p:cNvSpPr>
            <a:spLocks noGrp="1"/>
          </p:cNvSpPr>
          <p:nvPr>
            <p:ph type="title"/>
          </p:nvPr>
        </p:nvSpPr>
        <p:spPr>
          <a:xfrm>
            <a:off x="357717" y="3216804"/>
            <a:ext cx="10515600" cy="2852737"/>
          </a:xfrm>
        </p:spPr>
        <p:txBody>
          <a:bodyPr/>
          <a:lstStyle/>
          <a:p>
            <a:r>
              <a:rPr lang="en-US" dirty="0" smtClean="0">
                <a:ln>
                  <a:solidFill>
                    <a:schemeClr val="accent1">
                      <a:lumMod val="60000"/>
                      <a:lumOff val="40000"/>
                    </a:schemeClr>
                  </a:solidFill>
                </a:ln>
              </a:rPr>
              <a:t>Pirates of the Caribbean (2008)</a:t>
            </a:r>
            <a:endParaRPr lang="en-US" dirty="0">
              <a:ln>
                <a:solidFill>
                  <a:schemeClr val="accent1">
                    <a:lumMod val="60000"/>
                    <a:lumOff val="40000"/>
                  </a:schemeClr>
                </a:solidFill>
              </a:ln>
            </a:endParaRPr>
          </a:p>
        </p:txBody>
      </p:sp>
      <p:sp>
        <p:nvSpPr>
          <p:cNvPr id="3" name="Text Placeholder 2"/>
          <p:cNvSpPr>
            <a:spLocks noGrp="1"/>
          </p:cNvSpPr>
          <p:nvPr>
            <p:ph type="body" idx="1"/>
          </p:nvPr>
        </p:nvSpPr>
        <p:spPr>
          <a:xfrm>
            <a:off x="357717" y="6096529"/>
            <a:ext cx="10515600" cy="1500187"/>
          </a:xfrm>
        </p:spPr>
        <p:txBody>
          <a:bodyPr/>
          <a:lstStyle/>
          <a:p>
            <a:r>
              <a:rPr lang="en-US" dirty="0">
                <a:hlinkClick r:id="rId3"/>
              </a:rPr>
              <a:t>https://</a:t>
            </a:r>
            <a:r>
              <a:rPr lang="en-US" dirty="0" smtClean="0">
                <a:hlinkClick r:id="rId3"/>
              </a:rPr>
              <a:t>www.youtube.com/watch?v=dvdrCPr3gDQ</a:t>
            </a:r>
            <a:r>
              <a:rPr lang="en-US" dirty="0" smtClean="0"/>
              <a:t> </a:t>
            </a:r>
            <a:endParaRPr lang="en-US" dirty="0"/>
          </a:p>
        </p:txBody>
      </p:sp>
    </p:spTree>
    <p:extLst>
      <p:ext uri="{BB962C8B-B14F-4D97-AF65-F5344CB8AC3E}">
        <p14:creationId xmlns:p14="http://schemas.microsoft.com/office/powerpoint/2010/main" val="10766976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60" y="0"/>
            <a:ext cx="12087679" cy="6858000"/>
          </a:xfrm>
          <a:prstGeom prst="rect">
            <a:avLst/>
          </a:prstGeom>
        </p:spPr>
      </p:pic>
      <p:sp>
        <p:nvSpPr>
          <p:cNvPr id="2" name="Title 1"/>
          <p:cNvSpPr>
            <a:spLocks noGrp="1"/>
          </p:cNvSpPr>
          <p:nvPr>
            <p:ph type="ctrTitle"/>
          </p:nvPr>
        </p:nvSpPr>
        <p:spPr>
          <a:xfrm>
            <a:off x="1523999" y="1214438"/>
            <a:ext cx="9144000" cy="2387600"/>
          </a:xfrm>
        </p:spPr>
        <p:txBody>
          <a:bodyPr anchor="ctr"/>
          <a:lstStyle/>
          <a:p>
            <a:r>
              <a:rPr lang="en-US" b="1" spc="600"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CHARACTER INTRODUCTION</a:t>
            </a:r>
            <a:endParaRPr lang="en-US" b="1" spc="600"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5" name="Subtitle 2"/>
          <p:cNvSpPr>
            <a:spLocks noGrp="1"/>
          </p:cNvSpPr>
          <p:nvPr>
            <p:ph type="subTitle" idx="1"/>
          </p:nvPr>
        </p:nvSpPr>
        <p:spPr>
          <a:xfrm>
            <a:off x="1524000" y="3602038"/>
            <a:ext cx="9144000" cy="1655762"/>
          </a:xfrm>
        </p:spPr>
        <p:txBody>
          <a:bodyPr>
            <a:normAutofit/>
          </a:bodyPr>
          <a:lstStyle/>
          <a:p>
            <a:r>
              <a:rPr lang="en-US" sz="4800" spc="-300" dirty="0" smtClean="0">
                <a:solidFill>
                  <a:schemeClr val="accent4">
                    <a:lumMod val="20000"/>
                    <a:lumOff val="80000"/>
                  </a:schemeClr>
                </a:solidFill>
                <a:effectLst>
                  <a:outerShdw blurRad="38100" dist="38100" dir="2700000" algn="tl">
                    <a:srgbClr val="000000">
                      <a:alpha val="43137"/>
                    </a:srgbClr>
                  </a:outerShdw>
                </a:effectLst>
              </a:rPr>
              <a:t>Show, don’t tell. </a:t>
            </a:r>
            <a:endParaRPr lang="en-US" sz="4800" spc="-300" dirty="0">
              <a:solidFill>
                <a:schemeClr val="accent4">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966952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She was very pretty.  </a:t>
            </a:r>
            <a:endParaRPr lang="en-US" dirty="0"/>
          </a:p>
        </p:txBody>
      </p:sp>
      <p:sp>
        <p:nvSpPr>
          <p:cNvPr id="3" name="Content Placeholder 2"/>
          <p:cNvSpPr>
            <a:spLocks noGrp="1"/>
          </p:cNvSpPr>
          <p:nvPr>
            <p:ph idx="1"/>
          </p:nvPr>
        </p:nvSpPr>
        <p:spPr/>
        <p:txBody>
          <a:bodyPr anchor="ctr"/>
          <a:lstStyle/>
          <a:p>
            <a:pPr marL="0" indent="0">
              <a:buNone/>
            </a:pPr>
            <a:r>
              <a:rPr lang="en-US" dirty="0" smtClean="0">
                <a:solidFill>
                  <a:schemeClr val="accent4">
                    <a:lumMod val="20000"/>
                    <a:lumOff val="80000"/>
                  </a:schemeClr>
                </a:solidFill>
              </a:rPr>
              <a:t>	As she walked in the room, she kept her eyes low.  If she raised her head; she would see every man, single and married, staring at her.  She was familiar with the feeling of so many eyes on her, but she was never comfortable with it… </a:t>
            </a:r>
            <a:endParaRPr lang="en-US" dirty="0">
              <a:solidFill>
                <a:schemeClr val="accent4">
                  <a:lumMod val="20000"/>
                  <a:lumOff val="80000"/>
                </a:schemeClr>
              </a:solidFill>
            </a:endParaRPr>
          </a:p>
        </p:txBody>
      </p:sp>
    </p:spTree>
    <p:extLst>
      <p:ext uri="{BB962C8B-B14F-4D97-AF65-F5344CB8AC3E}">
        <p14:creationId xmlns:p14="http://schemas.microsoft.com/office/powerpoint/2010/main" val="8879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He was the most courageous boy in his class. </a:t>
            </a:r>
            <a:endParaRPr lang="en-US" dirty="0"/>
          </a:p>
        </p:txBody>
      </p:sp>
      <p:sp>
        <p:nvSpPr>
          <p:cNvPr id="3" name="Content Placeholder 2"/>
          <p:cNvSpPr>
            <a:spLocks noGrp="1"/>
          </p:cNvSpPr>
          <p:nvPr>
            <p:ph idx="1"/>
          </p:nvPr>
        </p:nvSpPr>
        <p:spPr>
          <a:xfrm>
            <a:off x="838200" y="1429555"/>
            <a:ext cx="10515600" cy="5190186"/>
          </a:xfrm>
        </p:spPr>
        <p:txBody>
          <a:bodyPr anchor="ctr">
            <a:normAutofit/>
          </a:bodyPr>
          <a:lstStyle/>
          <a:p>
            <a:pPr marL="0" indent="0">
              <a:buNone/>
            </a:pPr>
            <a:r>
              <a:rPr lang="en-US" dirty="0" smtClean="0">
                <a:solidFill>
                  <a:schemeClr val="accent4">
                    <a:lumMod val="20000"/>
                    <a:lumOff val="80000"/>
                  </a:schemeClr>
                </a:solidFill>
              </a:rPr>
              <a:t>	As the squeaks started to get softer from inside the inferno, it was obvious to all that the class’ pet hamster was slowly dying.  The students surrounding the burning school grew quiet.  Everyone was stuck in place, unable to move.  Some whispered, some just wished for the squeaking to stop.  </a:t>
            </a:r>
          </a:p>
          <a:p>
            <a:pPr marL="0" indent="0">
              <a:buNone/>
            </a:pPr>
            <a:r>
              <a:rPr lang="en-US" dirty="0">
                <a:solidFill>
                  <a:schemeClr val="accent4">
                    <a:lumMod val="20000"/>
                    <a:lumOff val="80000"/>
                  </a:schemeClr>
                </a:solidFill>
              </a:rPr>
              <a:t>	</a:t>
            </a:r>
            <a:r>
              <a:rPr lang="en-US" dirty="0" smtClean="0">
                <a:solidFill>
                  <a:schemeClr val="accent4">
                    <a:lumMod val="20000"/>
                    <a:lumOff val="80000"/>
                  </a:schemeClr>
                </a:solidFill>
              </a:rPr>
              <a:t>A shout from one of the teachers broke the silence, “Harold! Get back here!”  All of the students turned together to see young Harold pull his shirt over his mouth and disappear into the school.  </a:t>
            </a:r>
          </a:p>
          <a:p>
            <a:pPr marL="0" indent="0">
              <a:buNone/>
            </a:pPr>
            <a:r>
              <a:rPr lang="en-US" dirty="0">
                <a:solidFill>
                  <a:schemeClr val="accent4">
                    <a:lumMod val="20000"/>
                    <a:lumOff val="80000"/>
                  </a:schemeClr>
                </a:solidFill>
              </a:rPr>
              <a:t>	</a:t>
            </a:r>
            <a:r>
              <a:rPr lang="en-US" dirty="0" smtClean="0">
                <a:solidFill>
                  <a:schemeClr val="accent4">
                    <a:lumMod val="20000"/>
                    <a:lumOff val="80000"/>
                  </a:schemeClr>
                </a:solidFill>
              </a:rPr>
              <a:t>The moments passed too slowly.  The teachers looked at each other with an expression saying, “you go get him, I’m too afraid.”  Then with a faint, but much closer squeak, Harold emerged from the fireball with Fluffy in his arms.  </a:t>
            </a:r>
          </a:p>
        </p:txBody>
      </p:sp>
    </p:spTree>
    <p:extLst>
      <p:ext uri="{BB962C8B-B14F-4D97-AF65-F5344CB8AC3E}">
        <p14:creationId xmlns:p14="http://schemas.microsoft.com/office/powerpoint/2010/main" val="357164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60" y="0"/>
            <a:ext cx="12087679" cy="6858000"/>
          </a:xfrm>
          <a:prstGeom prst="rect">
            <a:avLst/>
          </a:prstGeom>
        </p:spPr>
      </p:pic>
      <p:sp>
        <p:nvSpPr>
          <p:cNvPr id="2" name="Title 1"/>
          <p:cNvSpPr>
            <a:spLocks noGrp="1"/>
          </p:cNvSpPr>
          <p:nvPr>
            <p:ph type="ctrTitle"/>
          </p:nvPr>
        </p:nvSpPr>
        <p:spPr>
          <a:xfrm>
            <a:off x="1523999" y="1214438"/>
            <a:ext cx="9144000" cy="2387600"/>
          </a:xfrm>
        </p:spPr>
        <p:txBody>
          <a:bodyPr anchor="ctr"/>
          <a:lstStyle/>
          <a:p>
            <a:r>
              <a:rPr lang="en-US" b="1" spc="600"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Suggestions</a:t>
            </a:r>
            <a:endParaRPr lang="en-US" b="1" spc="600"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5" name="Subtitle 2"/>
          <p:cNvSpPr>
            <a:spLocks noGrp="1"/>
          </p:cNvSpPr>
          <p:nvPr>
            <p:ph type="subTitle" idx="1"/>
          </p:nvPr>
        </p:nvSpPr>
        <p:spPr>
          <a:xfrm>
            <a:off x="1524000" y="3602038"/>
            <a:ext cx="9144000" cy="1655762"/>
          </a:xfrm>
        </p:spPr>
        <p:txBody>
          <a:bodyPr>
            <a:normAutofit/>
          </a:bodyPr>
          <a:lstStyle/>
          <a:p>
            <a:r>
              <a:rPr lang="en-US" sz="4800" spc="-300" dirty="0" smtClean="0">
                <a:solidFill>
                  <a:schemeClr val="accent4">
                    <a:lumMod val="20000"/>
                    <a:lumOff val="80000"/>
                  </a:schemeClr>
                </a:solidFill>
                <a:effectLst>
                  <a:outerShdw blurRad="38100" dist="38100" dir="2700000" algn="tl">
                    <a:srgbClr val="000000">
                      <a:alpha val="43137"/>
                    </a:srgbClr>
                  </a:outerShdw>
                </a:effectLst>
              </a:rPr>
              <a:t>Common Ways to Introduce Characters</a:t>
            </a:r>
            <a:endParaRPr lang="en-US" sz="4800" spc="-300" dirty="0">
              <a:solidFill>
                <a:schemeClr val="accent4">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63301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pPr algn="ctr"/>
            <a:r>
              <a:rPr lang="en-US" b="1" dirty="0" smtClean="0">
                <a:latin typeface="Aharoni" panose="02010803020104030203" pitchFamily="2" charset="-79"/>
                <a:cs typeface="Aharoni" panose="02010803020104030203" pitchFamily="2" charset="-79"/>
              </a:rPr>
              <a:t>Action Scene</a:t>
            </a:r>
            <a:endParaRPr lang="en-US" b="1"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p:txBody>
          <a:bodyPr anchor="ctr"/>
          <a:lstStyle/>
          <a:p>
            <a:pPr marL="0" indent="0" algn="ctr">
              <a:buNone/>
            </a:pPr>
            <a:r>
              <a:rPr lang="en-US" dirty="0" smtClean="0">
                <a:solidFill>
                  <a:schemeClr val="accent4">
                    <a:lumMod val="20000"/>
                    <a:lumOff val="80000"/>
                  </a:schemeClr>
                </a:solidFill>
              </a:rPr>
              <a:t>Adventure / Superhero / Sci-fi </a:t>
            </a:r>
          </a:p>
          <a:p>
            <a:pPr marL="0" indent="0" algn="ctr">
              <a:buNone/>
            </a:pPr>
            <a:endParaRPr lang="en-US" dirty="0">
              <a:solidFill>
                <a:schemeClr val="accent4">
                  <a:lumMod val="20000"/>
                  <a:lumOff val="80000"/>
                </a:schemeClr>
              </a:solidFill>
            </a:endParaRPr>
          </a:p>
          <a:p>
            <a:pPr marL="0" indent="0" algn="ctr">
              <a:buNone/>
            </a:pPr>
            <a:r>
              <a:rPr lang="en-US" dirty="0" smtClean="0">
                <a:solidFill>
                  <a:schemeClr val="accent4">
                    <a:lumMod val="20000"/>
                    <a:lumOff val="80000"/>
                  </a:schemeClr>
                </a:solidFill>
              </a:rPr>
              <a:t>Sets the tone</a:t>
            </a:r>
          </a:p>
          <a:p>
            <a:pPr marL="0" indent="0" algn="ctr">
              <a:buNone/>
            </a:pPr>
            <a:endParaRPr lang="en-US" dirty="0">
              <a:solidFill>
                <a:schemeClr val="accent4">
                  <a:lumMod val="20000"/>
                  <a:lumOff val="80000"/>
                </a:schemeClr>
              </a:solidFill>
            </a:endParaRPr>
          </a:p>
          <a:p>
            <a:pPr marL="0" indent="0" algn="ctr">
              <a:buNone/>
            </a:pPr>
            <a:r>
              <a:rPr lang="en-US" dirty="0" smtClean="0">
                <a:solidFill>
                  <a:schemeClr val="accent4">
                    <a:lumMod val="20000"/>
                    <a:lumOff val="80000"/>
                  </a:schemeClr>
                </a:solidFill>
              </a:rPr>
              <a:t>We learn what the character is capable of</a:t>
            </a:r>
            <a:endParaRPr lang="en-US" dirty="0">
              <a:solidFill>
                <a:schemeClr val="accent4">
                  <a:lumMod val="20000"/>
                  <a:lumOff val="80000"/>
                </a:schemeClr>
              </a:solidFill>
            </a:endParaRPr>
          </a:p>
        </p:txBody>
      </p:sp>
    </p:spTree>
    <p:extLst>
      <p:ext uri="{BB962C8B-B14F-4D97-AF65-F5344CB8AC3E}">
        <p14:creationId xmlns:p14="http://schemas.microsoft.com/office/powerpoint/2010/main" val="23918080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Cutout/>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pPr algn="ctr"/>
            <a:r>
              <a:rPr lang="en-US" b="1" dirty="0" smtClean="0">
                <a:latin typeface="Aharoni" panose="02010803020104030203" pitchFamily="2" charset="-79"/>
                <a:cs typeface="Aharoni" panose="02010803020104030203" pitchFamily="2" charset="-79"/>
              </a:rPr>
              <a:t>A Day in the Life </a:t>
            </a:r>
            <a:endParaRPr lang="en-US" b="1"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p:txBody>
          <a:bodyPr anchor="ctr"/>
          <a:lstStyle/>
          <a:p>
            <a:pPr marL="0" indent="0" algn="ctr">
              <a:buNone/>
            </a:pPr>
            <a:r>
              <a:rPr lang="en-US" dirty="0" smtClean="0">
                <a:solidFill>
                  <a:schemeClr val="accent4">
                    <a:lumMod val="20000"/>
                    <a:lumOff val="80000"/>
                  </a:schemeClr>
                </a:solidFill>
              </a:rPr>
              <a:t>Drama, Relatable character, Fantasy</a:t>
            </a:r>
          </a:p>
          <a:p>
            <a:pPr marL="0" indent="0" algn="ctr">
              <a:buNone/>
            </a:pPr>
            <a:endParaRPr lang="en-US" dirty="0">
              <a:solidFill>
                <a:schemeClr val="accent4">
                  <a:lumMod val="20000"/>
                  <a:lumOff val="80000"/>
                </a:schemeClr>
              </a:solidFill>
            </a:endParaRPr>
          </a:p>
          <a:p>
            <a:pPr marL="0" indent="0" algn="ctr">
              <a:buNone/>
            </a:pPr>
            <a:r>
              <a:rPr lang="en-US" dirty="0" smtClean="0">
                <a:solidFill>
                  <a:schemeClr val="accent4">
                    <a:lumMod val="20000"/>
                    <a:lumOff val="80000"/>
                  </a:schemeClr>
                </a:solidFill>
              </a:rPr>
              <a:t>Character wakes up and does normal routine</a:t>
            </a:r>
          </a:p>
          <a:p>
            <a:pPr marL="0" indent="0" algn="ctr">
              <a:buNone/>
            </a:pPr>
            <a:endParaRPr lang="en-US" dirty="0">
              <a:solidFill>
                <a:schemeClr val="accent4">
                  <a:lumMod val="20000"/>
                  <a:lumOff val="80000"/>
                </a:schemeClr>
              </a:solidFill>
            </a:endParaRPr>
          </a:p>
          <a:p>
            <a:pPr marL="0" indent="0" algn="ctr">
              <a:buNone/>
            </a:pPr>
            <a:r>
              <a:rPr lang="en-US" dirty="0" smtClean="0">
                <a:solidFill>
                  <a:schemeClr val="accent4">
                    <a:lumMod val="20000"/>
                    <a:lumOff val="80000"/>
                  </a:schemeClr>
                </a:solidFill>
              </a:rPr>
              <a:t>Is it similar or different routine?</a:t>
            </a:r>
          </a:p>
          <a:p>
            <a:pPr marL="0" indent="0" algn="ctr">
              <a:buNone/>
            </a:pPr>
            <a:endParaRPr lang="en-US" dirty="0">
              <a:solidFill>
                <a:schemeClr val="accent4">
                  <a:lumMod val="20000"/>
                  <a:lumOff val="80000"/>
                </a:schemeClr>
              </a:solidFill>
            </a:endParaRPr>
          </a:p>
          <a:p>
            <a:pPr marL="0" indent="0" algn="ctr">
              <a:buNone/>
            </a:pPr>
            <a:r>
              <a:rPr lang="en-US" dirty="0" smtClean="0">
                <a:solidFill>
                  <a:schemeClr val="accent4">
                    <a:lumMod val="20000"/>
                    <a:lumOff val="80000"/>
                  </a:schemeClr>
                </a:solidFill>
              </a:rPr>
              <a:t>Can establish a new world </a:t>
            </a:r>
            <a:endParaRPr lang="en-US" dirty="0">
              <a:solidFill>
                <a:schemeClr val="accent4">
                  <a:lumMod val="20000"/>
                  <a:lumOff val="80000"/>
                </a:schemeClr>
              </a:solidFill>
            </a:endParaRPr>
          </a:p>
        </p:txBody>
      </p:sp>
    </p:spTree>
    <p:extLst>
      <p:ext uri="{BB962C8B-B14F-4D97-AF65-F5344CB8AC3E}">
        <p14:creationId xmlns:p14="http://schemas.microsoft.com/office/powerpoint/2010/main" val="3542738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artisticCutout/>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 y="0"/>
            <a:ext cx="12246429" cy="6858000"/>
          </a:xfrm>
          <a:prstGeom prst="rect">
            <a:avLst/>
          </a:prstGeom>
        </p:spPr>
      </p:pic>
      <p:sp>
        <p:nvSpPr>
          <p:cNvPr id="2" name="Title 1"/>
          <p:cNvSpPr>
            <a:spLocks noGrp="1"/>
          </p:cNvSpPr>
          <p:nvPr>
            <p:ph type="title"/>
          </p:nvPr>
        </p:nvSpPr>
        <p:spPr/>
        <p:txBody>
          <a:bodyPr/>
          <a:lstStyle/>
          <a:p>
            <a:pPr algn="ctr"/>
            <a:r>
              <a:rPr lang="en-US" b="1" dirty="0" smtClean="0">
                <a:latin typeface="Aharoni" panose="02010803020104030203" pitchFamily="2" charset="-79"/>
                <a:cs typeface="Aharoni" panose="02010803020104030203" pitchFamily="2" charset="-79"/>
              </a:rPr>
              <a:t>Gossip</a:t>
            </a:r>
            <a:endParaRPr lang="en-US" b="1"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p:txBody>
          <a:bodyPr anchor="ctr"/>
          <a:lstStyle/>
          <a:p>
            <a:pPr marL="0" indent="0" algn="ctr">
              <a:buNone/>
            </a:pPr>
            <a:r>
              <a:rPr lang="en-US" dirty="0" smtClean="0">
                <a:solidFill>
                  <a:schemeClr val="accent4">
                    <a:lumMod val="20000"/>
                    <a:lumOff val="80000"/>
                  </a:schemeClr>
                </a:solidFill>
              </a:rPr>
              <a:t>Have others talking about the character</a:t>
            </a:r>
          </a:p>
          <a:p>
            <a:pPr marL="0" indent="0" algn="ctr">
              <a:buNone/>
            </a:pPr>
            <a:endParaRPr lang="en-US" dirty="0">
              <a:solidFill>
                <a:schemeClr val="accent4">
                  <a:lumMod val="20000"/>
                  <a:lumOff val="80000"/>
                </a:schemeClr>
              </a:solidFill>
            </a:endParaRPr>
          </a:p>
          <a:p>
            <a:pPr marL="0" indent="0" algn="ctr">
              <a:buNone/>
            </a:pPr>
            <a:r>
              <a:rPr lang="en-US" dirty="0" smtClean="0">
                <a:solidFill>
                  <a:schemeClr val="accent4">
                    <a:lumMod val="20000"/>
                    <a:lumOff val="80000"/>
                  </a:schemeClr>
                </a:solidFill>
              </a:rPr>
              <a:t>Reputation </a:t>
            </a:r>
            <a:endParaRPr lang="en-US" dirty="0">
              <a:solidFill>
                <a:schemeClr val="accent4">
                  <a:lumMod val="20000"/>
                  <a:lumOff val="80000"/>
                </a:schemeClr>
              </a:solidFill>
            </a:endParaRPr>
          </a:p>
        </p:txBody>
      </p:sp>
    </p:spTree>
    <p:extLst>
      <p:ext uri="{BB962C8B-B14F-4D97-AF65-F5344CB8AC3E}">
        <p14:creationId xmlns:p14="http://schemas.microsoft.com/office/powerpoint/2010/main" val="34492480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pPr algn="ctr"/>
            <a:r>
              <a:rPr lang="en-US" b="1" dirty="0" smtClean="0">
                <a:latin typeface="Aharoni" panose="02010803020104030203" pitchFamily="2" charset="-79"/>
                <a:cs typeface="Aharoni" panose="02010803020104030203" pitchFamily="2" charset="-79"/>
              </a:rPr>
              <a:t>Talking to a Mirror</a:t>
            </a:r>
            <a:endParaRPr lang="en-US" b="1"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p:txBody>
          <a:bodyPr anchor="ctr"/>
          <a:lstStyle/>
          <a:p>
            <a:pPr marL="0" indent="0" algn="ctr">
              <a:buNone/>
            </a:pPr>
            <a:r>
              <a:rPr lang="en-US" dirty="0" smtClean="0">
                <a:solidFill>
                  <a:schemeClr val="accent4">
                    <a:lumMod val="20000"/>
                    <a:lumOff val="80000"/>
                  </a:schemeClr>
                </a:solidFill>
              </a:rPr>
              <a:t>Talking to their self</a:t>
            </a:r>
          </a:p>
          <a:p>
            <a:pPr marL="0" indent="0" algn="ctr">
              <a:buNone/>
            </a:pPr>
            <a:endParaRPr lang="en-US" dirty="0" smtClean="0">
              <a:solidFill>
                <a:schemeClr val="accent4">
                  <a:lumMod val="20000"/>
                  <a:lumOff val="80000"/>
                </a:schemeClr>
              </a:solidFill>
            </a:endParaRPr>
          </a:p>
          <a:p>
            <a:pPr marL="0" indent="0" algn="ctr">
              <a:buNone/>
            </a:pPr>
            <a:r>
              <a:rPr lang="en-US" dirty="0" smtClean="0">
                <a:solidFill>
                  <a:schemeClr val="accent4">
                    <a:lumMod val="20000"/>
                    <a:lumOff val="80000"/>
                  </a:schemeClr>
                </a:solidFill>
              </a:rPr>
              <a:t>Internal struggles </a:t>
            </a:r>
          </a:p>
          <a:p>
            <a:pPr marL="0" indent="0" algn="ctr">
              <a:buNone/>
            </a:pPr>
            <a:endParaRPr lang="en-US" dirty="0">
              <a:solidFill>
                <a:schemeClr val="accent4">
                  <a:lumMod val="20000"/>
                  <a:lumOff val="80000"/>
                </a:schemeClr>
              </a:solidFill>
            </a:endParaRPr>
          </a:p>
          <a:p>
            <a:pPr marL="0" indent="0" algn="ctr">
              <a:buNone/>
            </a:pPr>
            <a:r>
              <a:rPr lang="en-US" dirty="0" smtClean="0">
                <a:solidFill>
                  <a:schemeClr val="accent4">
                    <a:lumMod val="20000"/>
                    <a:lumOff val="80000"/>
                  </a:schemeClr>
                </a:solidFill>
              </a:rPr>
              <a:t>A little boring </a:t>
            </a:r>
            <a:endParaRPr lang="en-US" dirty="0">
              <a:solidFill>
                <a:schemeClr val="accent4">
                  <a:lumMod val="20000"/>
                  <a:lumOff val="80000"/>
                </a:schemeClr>
              </a:solidFill>
            </a:endParaRPr>
          </a:p>
        </p:txBody>
      </p:sp>
    </p:spTree>
    <p:extLst>
      <p:ext uri="{BB962C8B-B14F-4D97-AF65-F5344CB8AC3E}">
        <p14:creationId xmlns:p14="http://schemas.microsoft.com/office/powerpoint/2010/main" val="32625113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4359"/>
          </a:xfrm>
          <a:prstGeom prst="rect">
            <a:avLst/>
          </a:prstGeom>
        </p:spPr>
      </p:pic>
      <p:sp>
        <p:nvSpPr>
          <p:cNvPr id="2" name="Title 1"/>
          <p:cNvSpPr>
            <a:spLocks noGrp="1"/>
          </p:cNvSpPr>
          <p:nvPr>
            <p:ph type="title"/>
          </p:nvPr>
        </p:nvSpPr>
        <p:spPr/>
        <p:txBody>
          <a:bodyPr/>
          <a:lstStyle/>
          <a:p>
            <a:pPr algn="ctr"/>
            <a:r>
              <a:rPr lang="en-US" b="1" dirty="0" smtClean="0">
                <a:latin typeface="Aharoni" panose="02010803020104030203" pitchFamily="2" charset="-79"/>
                <a:cs typeface="Aharoni" panose="02010803020104030203" pitchFamily="2" charset="-79"/>
              </a:rPr>
              <a:t>Ready for Change</a:t>
            </a:r>
            <a:endParaRPr lang="en-US" b="1"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p:txBody>
          <a:bodyPr anchor="ctr"/>
          <a:lstStyle/>
          <a:p>
            <a:pPr marL="0" indent="0" algn="ctr">
              <a:buNone/>
            </a:pPr>
            <a:r>
              <a:rPr lang="en-US" dirty="0" smtClean="0">
                <a:solidFill>
                  <a:schemeClr val="accent4">
                    <a:lumMod val="20000"/>
                    <a:lumOff val="80000"/>
                  </a:schemeClr>
                </a:solidFill>
              </a:rPr>
              <a:t>The character is thinking about / doing something that is not ordinary. </a:t>
            </a:r>
          </a:p>
          <a:p>
            <a:pPr marL="0" indent="0" algn="ctr">
              <a:buNone/>
            </a:pPr>
            <a:endParaRPr lang="en-US" dirty="0">
              <a:solidFill>
                <a:schemeClr val="accent4">
                  <a:lumMod val="20000"/>
                  <a:lumOff val="80000"/>
                </a:schemeClr>
              </a:solidFill>
            </a:endParaRPr>
          </a:p>
          <a:p>
            <a:pPr marL="0" indent="0" algn="ctr">
              <a:buNone/>
            </a:pPr>
            <a:r>
              <a:rPr lang="en-US" dirty="0" smtClean="0">
                <a:solidFill>
                  <a:schemeClr val="accent4">
                    <a:lumMod val="20000"/>
                    <a:lumOff val="80000"/>
                  </a:schemeClr>
                </a:solidFill>
              </a:rPr>
              <a:t>Helps start the book</a:t>
            </a:r>
          </a:p>
          <a:p>
            <a:pPr marL="0" indent="0" algn="ctr">
              <a:buNone/>
            </a:pPr>
            <a:endParaRPr lang="en-US" dirty="0">
              <a:solidFill>
                <a:schemeClr val="accent4">
                  <a:lumMod val="20000"/>
                  <a:lumOff val="80000"/>
                </a:schemeClr>
              </a:solidFill>
            </a:endParaRPr>
          </a:p>
          <a:p>
            <a:pPr marL="0" indent="0" algn="ctr">
              <a:buNone/>
            </a:pPr>
            <a:r>
              <a:rPr lang="en-US" dirty="0" smtClean="0">
                <a:solidFill>
                  <a:schemeClr val="accent4">
                    <a:lumMod val="20000"/>
                    <a:lumOff val="80000"/>
                  </a:schemeClr>
                </a:solidFill>
              </a:rPr>
              <a:t>Immediate character development </a:t>
            </a:r>
            <a:endParaRPr lang="en-US" dirty="0">
              <a:solidFill>
                <a:schemeClr val="accent4">
                  <a:lumMod val="20000"/>
                  <a:lumOff val="80000"/>
                </a:schemeClr>
              </a:solidFill>
            </a:endParaRPr>
          </a:p>
        </p:txBody>
      </p:sp>
    </p:spTree>
    <p:extLst>
      <p:ext uri="{BB962C8B-B14F-4D97-AF65-F5344CB8AC3E}">
        <p14:creationId xmlns:p14="http://schemas.microsoft.com/office/powerpoint/2010/main" val="33449958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446730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pPr algn="ctr"/>
            <a:r>
              <a:rPr lang="en-US" b="1" dirty="0" smtClean="0">
                <a:latin typeface="Aharoni" panose="02010803020104030203" pitchFamily="2" charset="-79"/>
                <a:cs typeface="Aharoni" panose="02010803020104030203" pitchFamily="2" charset="-79"/>
              </a:rPr>
              <a:t>Direct Introduction </a:t>
            </a:r>
            <a:endParaRPr lang="en-US" b="1"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p:txBody>
          <a:bodyPr anchor="ctr"/>
          <a:lstStyle/>
          <a:p>
            <a:pPr marL="0" indent="0" algn="ctr">
              <a:buNone/>
            </a:pPr>
            <a:r>
              <a:rPr lang="en-US" dirty="0" smtClean="0">
                <a:solidFill>
                  <a:schemeClr val="accent4">
                    <a:lumMod val="20000"/>
                    <a:lumOff val="80000"/>
                  </a:schemeClr>
                </a:solidFill>
              </a:rPr>
              <a:t>The character talks directly to the reader</a:t>
            </a:r>
          </a:p>
          <a:p>
            <a:pPr marL="0" indent="0" algn="ctr">
              <a:buNone/>
            </a:pPr>
            <a:endParaRPr lang="en-US" dirty="0" smtClean="0">
              <a:solidFill>
                <a:schemeClr val="accent4">
                  <a:lumMod val="20000"/>
                  <a:lumOff val="80000"/>
                </a:schemeClr>
              </a:solidFill>
            </a:endParaRPr>
          </a:p>
          <a:p>
            <a:pPr marL="0" indent="0" algn="ctr">
              <a:buNone/>
            </a:pPr>
            <a:r>
              <a:rPr lang="en-US" dirty="0" smtClean="0">
                <a:solidFill>
                  <a:schemeClr val="accent4">
                    <a:lumMod val="20000"/>
                    <a:lumOff val="80000"/>
                  </a:schemeClr>
                </a:solidFill>
              </a:rPr>
              <a:t>See how the character sees their self </a:t>
            </a:r>
            <a:endParaRPr lang="en-US" dirty="0">
              <a:solidFill>
                <a:schemeClr val="accent4">
                  <a:lumMod val="20000"/>
                  <a:lumOff val="80000"/>
                </a:schemeClr>
              </a:solidFill>
            </a:endParaRPr>
          </a:p>
          <a:p>
            <a:pPr marL="0" indent="0" algn="ctr">
              <a:buNone/>
            </a:pPr>
            <a:endParaRPr lang="en-US" dirty="0">
              <a:solidFill>
                <a:schemeClr val="accent4">
                  <a:lumMod val="20000"/>
                  <a:lumOff val="80000"/>
                </a:schemeClr>
              </a:solidFill>
            </a:endParaRPr>
          </a:p>
          <a:p>
            <a:pPr marL="0" indent="0" algn="ctr">
              <a:buNone/>
            </a:pPr>
            <a:r>
              <a:rPr lang="en-US" dirty="0" smtClean="0">
                <a:solidFill>
                  <a:schemeClr val="accent4">
                    <a:lumMod val="20000"/>
                    <a:lumOff val="80000"/>
                  </a:schemeClr>
                </a:solidFill>
              </a:rPr>
              <a:t>Not genuine or immersive </a:t>
            </a:r>
          </a:p>
        </p:txBody>
      </p:sp>
    </p:spTree>
    <p:extLst>
      <p:ext uri="{BB962C8B-B14F-4D97-AF65-F5344CB8AC3E}">
        <p14:creationId xmlns:p14="http://schemas.microsoft.com/office/powerpoint/2010/main" val="13375874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pPr algn="ctr"/>
            <a:r>
              <a:rPr lang="en-US" b="1" dirty="0" smtClean="0">
                <a:latin typeface="Aharoni" panose="02010803020104030203" pitchFamily="2" charset="-79"/>
                <a:cs typeface="Aharoni" panose="02010803020104030203" pitchFamily="2" charset="-79"/>
              </a:rPr>
              <a:t>Memorable Physical Characteristic  </a:t>
            </a:r>
            <a:endParaRPr lang="en-US" b="1"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p:txBody>
          <a:bodyPr anchor="ctr"/>
          <a:lstStyle/>
          <a:p>
            <a:pPr marL="0" indent="0" algn="ctr">
              <a:buNone/>
            </a:pPr>
            <a:r>
              <a:rPr lang="en-US" dirty="0" smtClean="0">
                <a:solidFill>
                  <a:schemeClr val="accent4">
                    <a:lumMod val="20000"/>
                    <a:lumOff val="80000"/>
                  </a:schemeClr>
                </a:solidFill>
              </a:rPr>
              <a:t>What is most noticeable about your character?</a:t>
            </a:r>
          </a:p>
          <a:p>
            <a:pPr marL="0" indent="0" algn="ctr">
              <a:buNone/>
            </a:pPr>
            <a:endParaRPr lang="en-US" dirty="0">
              <a:solidFill>
                <a:schemeClr val="accent4">
                  <a:lumMod val="20000"/>
                  <a:lumOff val="80000"/>
                </a:schemeClr>
              </a:solidFill>
            </a:endParaRPr>
          </a:p>
          <a:p>
            <a:pPr marL="0" indent="0" algn="ctr">
              <a:buNone/>
            </a:pPr>
            <a:r>
              <a:rPr lang="en-US" dirty="0" smtClean="0">
                <a:solidFill>
                  <a:schemeClr val="accent4">
                    <a:lumMod val="20000"/>
                    <a:lumOff val="80000"/>
                  </a:schemeClr>
                </a:solidFill>
              </a:rPr>
              <a:t>What the other character notice first </a:t>
            </a:r>
          </a:p>
          <a:p>
            <a:pPr marL="0" indent="0" algn="ctr">
              <a:buNone/>
            </a:pPr>
            <a:endParaRPr lang="en-US" dirty="0">
              <a:solidFill>
                <a:schemeClr val="accent4">
                  <a:lumMod val="20000"/>
                  <a:lumOff val="80000"/>
                </a:schemeClr>
              </a:solidFill>
            </a:endParaRPr>
          </a:p>
          <a:p>
            <a:pPr marL="0" indent="0" algn="ctr">
              <a:buNone/>
            </a:pPr>
            <a:r>
              <a:rPr lang="en-US" dirty="0" smtClean="0">
                <a:solidFill>
                  <a:schemeClr val="accent4">
                    <a:lumMod val="20000"/>
                    <a:lumOff val="80000"/>
                  </a:schemeClr>
                </a:solidFill>
              </a:rPr>
              <a:t>Intriguing (make sure you explain)</a:t>
            </a:r>
            <a:endParaRPr lang="en-US" dirty="0">
              <a:solidFill>
                <a:schemeClr val="accent4">
                  <a:lumMod val="20000"/>
                  <a:lumOff val="80000"/>
                </a:schemeClr>
              </a:solidFill>
            </a:endParaRPr>
          </a:p>
        </p:txBody>
      </p:sp>
    </p:spTree>
    <p:extLst>
      <p:ext uri="{BB962C8B-B14F-4D97-AF65-F5344CB8AC3E}">
        <p14:creationId xmlns:p14="http://schemas.microsoft.com/office/powerpoint/2010/main" val="26189161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artisticCutout/>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86679" y="-59372"/>
            <a:ext cx="14926961" cy="6917372"/>
          </a:xfrm>
          <a:prstGeom prst="rect">
            <a:avLst/>
          </a:prstGeom>
        </p:spPr>
      </p:pic>
      <p:sp>
        <p:nvSpPr>
          <p:cNvPr id="2" name="Title 1"/>
          <p:cNvSpPr>
            <a:spLocks noGrp="1"/>
          </p:cNvSpPr>
          <p:nvPr>
            <p:ph type="title"/>
          </p:nvPr>
        </p:nvSpPr>
        <p:spPr/>
        <p:txBody>
          <a:bodyPr/>
          <a:lstStyle/>
          <a:p>
            <a:pPr algn="ctr"/>
            <a:r>
              <a:rPr lang="en-US" b="1" dirty="0" smtClean="0">
                <a:latin typeface="Aharoni" panose="02010803020104030203" pitchFamily="2" charset="-79"/>
                <a:cs typeface="Aharoni" panose="02010803020104030203" pitchFamily="2" charset="-79"/>
              </a:rPr>
              <a:t>Backstory</a:t>
            </a:r>
            <a:endParaRPr lang="en-US" b="1"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p:txBody>
          <a:bodyPr anchor="ctr"/>
          <a:lstStyle/>
          <a:p>
            <a:pPr marL="0" indent="0" algn="ctr">
              <a:buNone/>
            </a:pPr>
            <a:r>
              <a:rPr lang="en-US" dirty="0" smtClean="0">
                <a:solidFill>
                  <a:schemeClr val="accent4">
                    <a:lumMod val="20000"/>
                    <a:lumOff val="80000"/>
                  </a:schemeClr>
                </a:solidFill>
              </a:rPr>
              <a:t>The character’s life until now </a:t>
            </a:r>
            <a:endParaRPr lang="en-US" dirty="0">
              <a:solidFill>
                <a:schemeClr val="accent4">
                  <a:lumMod val="20000"/>
                  <a:lumOff val="80000"/>
                </a:schemeClr>
              </a:solidFill>
            </a:endParaRPr>
          </a:p>
        </p:txBody>
      </p:sp>
    </p:spTree>
    <p:extLst>
      <p:ext uri="{BB962C8B-B14F-4D97-AF65-F5344CB8AC3E}">
        <p14:creationId xmlns:p14="http://schemas.microsoft.com/office/powerpoint/2010/main" val="1604133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41737"/>
          </a:xfrm>
        </p:spPr>
        <p:txBody>
          <a:bodyPr/>
          <a:lstStyle/>
          <a:p>
            <a:pPr algn="ctr"/>
            <a:r>
              <a:rPr lang="en-US" b="1" dirty="0" smtClean="0">
                <a:solidFill>
                  <a:schemeClr val="accent4">
                    <a:lumMod val="20000"/>
                    <a:lumOff val="80000"/>
                  </a:schemeClr>
                </a:solidFill>
                <a:latin typeface="Aharoni" panose="02010803020104030203" pitchFamily="2" charset="-79"/>
                <a:cs typeface="Aharoni" panose="02010803020104030203" pitchFamily="2" charset="-79"/>
              </a:rPr>
              <a:t>Action Scene </a:t>
            </a:r>
            <a:br>
              <a:rPr lang="en-US" b="1" dirty="0" smtClean="0">
                <a:solidFill>
                  <a:schemeClr val="accent4">
                    <a:lumMod val="20000"/>
                    <a:lumOff val="80000"/>
                  </a:schemeClr>
                </a:solidFill>
                <a:latin typeface="Aharoni" panose="02010803020104030203" pitchFamily="2" charset="-79"/>
                <a:cs typeface="Aharoni" panose="02010803020104030203" pitchFamily="2" charset="-79"/>
              </a:rPr>
            </a:br>
            <a:r>
              <a:rPr lang="en-US" b="1" dirty="0" smtClean="0">
                <a:solidFill>
                  <a:schemeClr val="accent4">
                    <a:lumMod val="20000"/>
                    <a:lumOff val="80000"/>
                  </a:schemeClr>
                </a:solidFill>
                <a:latin typeface="Aharoni" panose="02010803020104030203" pitchFamily="2" charset="-79"/>
                <a:cs typeface="Aharoni" panose="02010803020104030203" pitchFamily="2" charset="-79"/>
              </a:rPr>
              <a:t>A Day in the Life</a:t>
            </a:r>
            <a:br>
              <a:rPr lang="en-US" b="1" dirty="0" smtClean="0">
                <a:solidFill>
                  <a:schemeClr val="accent4">
                    <a:lumMod val="20000"/>
                    <a:lumOff val="80000"/>
                  </a:schemeClr>
                </a:solidFill>
                <a:latin typeface="Aharoni" panose="02010803020104030203" pitchFamily="2" charset="-79"/>
                <a:cs typeface="Aharoni" panose="02010803020104030203" pitchFamily="2" charset="-79"/>
              </a:rPr>
            </a:br>
            <a:r>
              <a:rPr lang="en-US" b="1" dirty="0" smtClean="0">
                <a:solidFill>
                  <a:schemeClr val="accent4">
                    <a:lumMod val="20000"/>
                    <a:lumOff val="80000"/>
                  </a:schemeClr>
                </a:solidFill>
                <a:latin typeface="Aharoni" panose="02010803020104030203" pitchFamily="2" charset="-79"/>
                <a:cs typeface="Aharoni" panose="02010803020104030203" pitchFamily="2" charset="-79"/>
              </a:rPr>
              <a:t>Gossip</a:t>
            </a:r>
            <a:br>
              <a:rPr lang="en-US" b="1" dirty="0" smtClean="0">
                <a:solidFill>
                  <a:schemeClr val="accent4">
                    <a:lumMod val="20000"/>
                    <a:lumOff val="80000"/>
                  </a:schemeClr>
                </a:solidFill>
                <a:latin typeface="Aharoni" panose="02010803020104030203" pitchFamily="2" charset="-79"/>
                <a:cs typeface="Aharoni" panose="02010803020104030203" pitchFamily="2" charset="-79"/>
              </a:rPr>
            </a:br>
            <a:r>
              <a:rPr lang="en-US" b="1" dirty="0" smtClean="0">
                <a:solidFill>
                  <a:schemeClr val="accent4">
                    <a:lumMod val="20000"/>
                    <a:lumOff val="80000"/>
                  </a:schemeClr>
                </a:solidFill>
                <a:latin typeface="Aharoni" panose="02010803020104030203" pitchFamily="2" charset="-79"/>
                <a:cs typeface="Aharoni" panose="02010803020104030203" pitchFamily="2" charset="-79"/>
              </a:rPr>
              <a:t>Talking to a Mirror</a:t>
            </a:r>
            <a:br>
              <a:rPr lang="en-US" b="1" dirty="0" smtClean="0">
                <a:solidFill>
                  <a:schemeClr val="accent4">
                    <a:lumMod val="20000"/>
                    <a:lumOff val="80000"/>
                  </a:schemeClr>
                </a:solidFill>
                <a:latin typeface="Aharoni" panose="02010803020104030203" pitchFamily="2" charset="-79"/>
                <a:cs typeface="Aharoni" panose="02010803020104030203" pitchFamily="2" charset="-79"/>
              </a:rPr>
            </a:br>
            <a:r>
              <a:rPr lang="en-US" b="1" dirty="0" smtClean="0">
                <a:solidFill>
                  <a:schemeClr val="accent4">
                    <a:lumMod val="20000"/>
                    <a:lumOff val="80000"/>
                  </a:schemeClr>
                </a:solidFill>
                <a:latin typeface="Aharoni" panose="02010803020104030203" pitchFamily="2" charset="-79"/>
                <a:cs typeface="Aharoni" panose="02010803020104030203" pitchFamily="2" charset="-79"/>
              </a:rPr>
              <a:t>Ready for Change </a:t>
            </a:r>
            <a:br>
              <a:rPr lang="en-US" b="1" dirty="0" smtClean="0">
                <a:solidFill>
                  <a:schemeClr val="accent4">
                    <a:lumMod val="20000"/>
                    <a:lumOff val="80000"/>
                  </a:schemeClr>
                </a:solidFill>
                <a:latin typeface="Aharoni" panose="02010803020104030203" pitchFamily="2" charset="-79"/>
                <a:cs typeface="Aharoni" panose="02010803020104030203" pitchFamily="2" charset="-79"/>
              </a:rPr>
            </a:br>
            <a:r>
              <a:rPr lang="en-US" b="1" dirty="0" smtClean="0">
                <a:solidFill>
                  <a:schemeClr val="accent4">
                    <a:lumMod val="20000"/>
                    <a:lumOff val="80000"/>
                  </a:schemeClr>
                </a:solidFill>
                <a:latin typeface="Aharoni" panose="02010803020104030203" pitchFamily="2" charset="-79"/>
                <a:cs typeface="Aharoni" panose="02010803020104030203" pitchFamily="2" charset="-79"/>
              </a:rPr>
              <a:t>Direct Introduction</a:t>
            </a:r>
            <a:br>
              <a:rPr lang="en-US" b="1" dirty="0" smtClean="0">
                <a:solidFill>
                  <a:schemeClr val="accent4">
                    <a:lumMod val="20000"/>
                    <a:lumOff val="80000"/>
                  </a:schemeClr>
                </a:solidFill>
                <a:latin typeface="Aharoni" panose="02010803020104030203" pitchFamily="2" charset="-79"/>
                <a:cs typeface="Aharoni" panose="02010803020104030203" pitchFamily="2" charset="-79"/>
              </a:rPr>
            </a:br>
            <a:r>
              <a:rPr lang="en-US" b="1" dirty="0" smtClean="0">
                <a:solidFill>
                  <a:schemeClr val="accent4">
                    <a:lumMod val="20000"/>
                    <a:lumOff val="80000"/>
                  </a:schemeClr>
                </a:solidFill>
                <a:latin typeface="Aharoni" panose="02010803020104030203" pitchFamily="2" charset="-79"/>
                <a:cs typeface="Aharoni" panose="02010803020104030203" pitchFamily="2" charset="-79"/>
              </a:rPr>
              <a:t>Backstory</a:t>
            </a:r>
            <a:endParaRPr lang="en-US" b="1" dirty="0">
              <a:solidFill>
                <a:schemeClr val="accent4">
                  <a:lumMod val="20000"/>
                  <a:lumOff val="80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5401008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508097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98904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688893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7342"/>
            <a:ext cx="12192000" cy="6858000"/>
          </a:xfrm>
          <a:prstGeom prst="rect">
            <a:avLst/>
          </a:prstGeom>
        </p:spPr>
      </p:pic>
      <p:sp>
        <p:nvSpPr>
          <p:cNvPr id="5" name="Rounded Rectangular Callout 4"/>
          <p:cNvSpPr/>
          <p:nvPr/>
        </p:nvSpPr>
        <p:spPr>
          <a:xfrm>
            <a:off x="211667" y="3215277"/>
            <a:ext cx="10049933" cy="3293533"/>
          </a:xfrm>
          <a:prstGeom prst="wedgeRoundRectCallout">
            <a:avLst>
              <a:gd name="adj1" fmla="val -2973"/>
              <a:gd name="adj2" fmla="val -62950"/>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000" dirty="0" smtClean="0"/>
              <a:t>I blame parents, except hasn’t got them.  </a:t>
            </a:r>
            <a:endParaRPr lang="en-US" sz="6000" dirty="0"/>
          </a:p>
        </p:txBody>
      </p:sp>
    </p:spTree>
    <p:extLst>
      <p:ext uri="{BB962C8B-B14F-4D97-AF65-F5344CB8AC3E}">
        <p14:creationId xmlns:p14="http://schemas.microsoft.com/office/powerpoint/2010/main" val="318794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2" name="Rounded Rectangular Callout 1"/>
          <p:cNvSpPr/>
          <p:nvPr/>
        </p:nvSpPr>
        <p:spPr>
          <a:xfrm>
            <a:off x="2480733" y="3240676"/>
            <a:ext cx="6383867" cy="3293533"/>
          </a:xfrm>
          <a:prstGeom prst="wedgeRoundRectCallout">
            <a:avLst>
              <a:gd name="adj1" fmla="val -2973"/>
              <a:gd name="adj2" fmla="val -62950"/>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000" dirty="0" err="1" smtClean="0"/>
              <a:t>Gotta</a:t>
            </a:r>
            <a:r>
              <a:rPr lang="en-US" sz="6000" dirty="0" smtClean="0"/>
              <a:t> steal to eat, </a:t>
            </a:r>
          </a:p>
          <a:p>
            <a:pPr algn="ctr"/>
            <a:r>
              <a:rPr lang="en-US" sz="6000" dirty="0" err="1" smtClean="0"/>
              <a:t>gotta</a:t>
            </a:r>
            <a:r>
              <a:rPr lang="en-US" sz="6000" dirty="0" smtClean="0"/>
              <a:t> eat to live</a:t>
            </a:r>
            <a:endParaRPr lang="en-US" sz="6000" dirty="0"/>
          </a:p>
        </p:txBody>
      </p:sp>
    </p:spTree>
    <p:extLst>
      <p:ext uri="{BB962C8B-B14F-4D97-AF65-F5344CB8AC3E}">
        <p14:creationId xmlns:p14="http://schemas.microsoft.com/office/powerpoint/2010/main" val="146822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897283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126</TotalTime>
  <Words>217</Words>
  <Application>Microsoft Office PowerPoint</Application>
  <PresentationFormat>Widescreen</PresentationFormat>
  <Paragraphs>65</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Aharoni</vt:lpstr>
      <vt:lpstr>Arial</vt:lpstr>
      <vt:lpstr>Calibri</vt:lpstr>
      <vt:lpstr>Calibri Light</vt:lpstr>
      <vt:lpstr>Office Theme</vt:lpstr>
      <vt:lpstr>CHARACTER INTRODUCTION</vt:lpstr>
      <vt:lpstr>Aladdin (1992)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Breaking Bad (2008)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Pirates of the Caribbean (2008)</vt:lpstr>
      <vt:lpstr>CHARACTER INTRODUCTION</vt:lpstr>
      <vt:lpstr>She was very pretty.  </vt:lpstr>
      <vt:lpstr>He was the most courageous boy in his class. </vt:lpstr>
      <vt:lpstr>Suggestions</vt:lpstr>
      <vt:lpstr>Action Scene</vt:lpstr>
      <vt:lpstr>A Day in the Life </vt:lpstr>
      <vt:lpstr>Gossip</vt:lpstr>
      <vt:lpstr>Talking to a Mirror</vt:lpstr>
      <vt:lpstr>Ready for Change</vt:lpstr>
      <vt:lpstr>Direct Introduction </vt:lpstr>
      <vt:lpstr>Memorable Physical Characteristic  </vt:lpstr>
      <vt:lpstr>Backstory</vt:lpstr>
      <vt:lpstr>Action Scene  A Day in the Life Gossip Talking to a Mirror Ready for Change  Direct Introduction Backstory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 Creation</dc:title>
  <dc:creator>Joseph Moore</dc:creator>
  <cp:lastModifiedBy>Tippy</cp:lastModifiedBy>
  <cp:revision>16</cp:revision>
  <dcterms:created xsi:type="dcterms:W3CDTF">2019-07-22T07:18:51Z</dcterms:created>
  <dcterms:modified xsi:type="dcterms:W3CDTF">2019-07-22T12:57:11Z</dcterms:modified>
</cp:coreProperties>
</file>