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8" r:id="rId5"/>
    <p:sldId id="272" r:id="rId6"/>
    <p:sldId id="265" r:id="rId7"/>
    <p:sldId id="273" r:id="rId8"/>
    <p:sldId id="267" r:id="rId9"/>
    <p:sldId id="274" r:id="rId10"/>
    <p:sldId id="271" r:id="rId11"/>
    <p:sldId id="275" r:id="rId12"/>
    <p:sldId id="269" r:id="rId13"/>
    <p:sldId id="276" r:id="rId14"/>
    <p:sldId id="266" r:id="rId15"/>
    <p:sldId id="277" r:id="rId16"/>
    <p:sldId id="261" r:id="rId17"/>
    <p:sldId id="278" r:id="rId18"/>
    <p:sldId id="279" r:id="rId19"/>
    <p:sldId id="280" r:id="rId20"/>
    <p:sldId id="281" r:id="rId21"/>
    <p:sldId id="258" r:id="rId22"/>
    <p:sldId id="263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5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7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8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3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4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6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7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2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9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8E47E-2EE0-4572-B4D1-8E510DFFCED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0D73A-AD0B-4369-BEAC-BCC8AEF73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81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514351" y="314325"/>
            <a:ext cx="13439775" cy="13811250"/>
            <a:chOff x="-1497018" y="-722889"/>
            <a:chExt cx="15182850" cy="15182850"/>
          </a:xfrm>
        </p:grpSpPr>
        <p:sp>
          <p:nvSpPr>
            <p:cNvPr id="6" name="Oval 5"/>
            <p:cNvSpPr/>
            <p:nvPr/>
          </p:nvSpPr>
          <p:spPr>
            <a:xfrm>
              <a:off x="-1497018" y="-722889"/>
              <a:ext cx="15182850" cy="1518285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-1114425" y="-352425"/>
              <a:ext cx="14420850" cy="144208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-714375" y="57150"/>
              <a:ext cx="13601700" cy="136017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342899" y="536577"/>
              <a:ext cx="12858748" cy="1285874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0" y="828675"/>
              <a:ext cx="12192000" cy="122301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07975" y="1187451"/>
              <a:ext cx="11576050" cy="1157605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0" name="Oval 9"/>
            <p:cNvSpPr/>
            <p:nvPr/>
          </p:nvSpPr>
          <p:spPr>
            <a:xfrm>
              <a:off x="683342" y="1562820"/>
              <a:ext cx="10825314" cy="108253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1231900" y="4374864"/>
            <a:ext cx="15379700" cy="5867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-460837" y="3774125"/>
            <a:ext cx="3540125" cy="1831975"/>
          </a:xfrm>
          <a:custGeom>
            <a:avLst/>
            <a:gdLst>
              <a:gd name="connsiteX0" fmla="*/ 1536700 w 3540125"/>
              <a:gd name="connsiteY0" fmla="*/ 0 h 1831975"/>
              <a:gd name="connsiteX1" fmla="*/ 2108826 w 3540125"/>
              <a:gd name="connsiteY1" fmla="*/ 225997 h 1831975"/>
              <a:gd name="connsiteX2" fmla="*/ 2150793 w 3540125"/>
              <a:gd name="connsiteY2" fmla="*/ 269939 h 1831975"/>
              <a:gd name="connsiteX3" fmla="*/ 2209556 w 3540125"/>
              <a:gd name="connsiteY3" fmla="*/ 238043 h 1831975"/>
              <a:gd name="connsiteX4" fmla="*/ 2476500 w 3540125"/>
              <a:gd name="connsiteY4" fmla="*/ 184150 h 1831975"/>
              <a:gd name="connsiteX5" fmla="*/ 3045176 w 3540125"/>
              <a:gd name="connsiteY5" fmla="*/ 486513 h 1831975"/>
              <a:gd name="connsiteX6" fmla="*/ 3104054 w 3540125"/>
              <a:gd name="connsiteY6" fmla="*/ 594986 h 1831975"/>
              <a:gd name="connsiteX7" fmla="*/ 3228597 w 3540125"/>
              <a:gd name="connsiteY7" fmla="*/ 661241 h 1831975"/>
              <a:gd name="connsiteX8" fmla="*/ 3540125 w 3540125"/>
              <a:gd name="connsiteY8" fmla="*/ 1146175 h 1831975"/>
              <a:gd name="connsiteX9" fmla="*/ 2476500 w 3540125"/>
              <a:gd name="connsiteY9" fmla="*/ 1831975 h 1831975"/>
              <a:gd name="connsiteX10" fmla="*/ 1881817 w 3540125"/>
              <a:gd name="connsiteY10" fmla="*/ 1714851 h 1831975"/>
              <a:gd name="connsiteX11" fmla="*/ 1828274 w 3540125"/>
              <a:gd name="connsiteY11" fmla="*/ 1686367 h 1831975"/>
              <a:gd name="connsiteX12" fmla="*/ 1789732 w 3540125"/>
              <a:gd name="connsiteY12" fmla="*/ 1700789 h 1831975"/>
              <a:gd name="connsiteX13" fmla="*/ 1536700 w 3540125"/>
              <a:gd name="connsiteY13" fmla="*/ 1739900 h 1831975"/>
              <a:gd name="connsiteX14" fmla="*/ 1205491 w 3540125"/>
              <a:gd name="connsiteY14" fmla="*/ 1671535 h 1831975"/>
              <a:gd name="connsiteX15" fmla="*/ 1088696 w 3540125"/>
              <a:gd name="connsiteY15" fmla="*/ 1606722 h 1831975"/>
              <a:gd name="connsiteX16" fmla="*/ 1069237 w 3540125"/>
              <a:gd name="connsiteY16" fmla="*/ 1622776 h 1831975"/>
              <a:gd name="connsiteX17" fmla="*/ 685800 w 3540125"/>
              <a:gd name="connsiteY17" fmla="*/ 1739900 h 1831975"/>
              <a:gd name="connsiteX18" fmla="*/ 0 w 3540125"/>
              <a:gd name="connsiteY18" fmla="*/ 1054100 h 1831975"/>
              <a:gd name="connsiteX19" fmla="*/ 685800 w 3540125"/>
              <a:gd name="connsiteY19" fmla="*/ 368300 h 1831975"/>
              <a:gd name="connsiteX20" fmla="*/ 824013 w 3540125"/>
              <a:gd name="connsiteY20" fmla="*/ 382233 h 1831975"/>
              <a:gd name="connsiteX21" fmla="*/ 830716 w 3540125"/>
              <a:gd name="connsiteY21" fmla="*/ 384314 h 1831975"/>
              <a:gd name="connsiteX22" fmla="*/ 831120 w 3540125"/>
              <a:gd name="connsiteY22" fmla="*/ 383553 h 1831975"/>
              <a:gd name="connsiteX23" fmla="*/ 1536700 w 3540125"/>
              <a:gd name="connsiteY23" fmla="*/ 0 h 183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40125" h="1831975">
                <a:moveTo>
                  <a:pt x="1536700" y="0"/>
                </a:moveTo>
                <a:cubicBezTo>
                  <a:pt x="1756984" y="0"/>
                  <a:pt x="1957717" y="85581"/>
                  <a:pt x="2108826" y="225997"/>
                </a:cubicBezTo>
                <a:lnTo>
                  <a:pt x="2150793" y="269939"/>
                </a:lnTo>
                <a:lnTo>
                  <a:pt x="2209556" y="238043"/>
                </a:lnTo>
                <a:cubicBezTo>
                  <a:pt x="2291604" y="203340"/>
                  <a:pt x="2381811" y="184150"/>
                  <a:pt x="2476500" y="184150"/>
                </a:cubicBezTo>
                <a:cubicBezTo>
                  <a:pt x="2713223" y="184150"/>
                  <a:pt x="2921933" y="304089"/>
                  <a:pt x="3045176" y="486513"/>
                </a:cubicBezTo>
                <a:lnTo>
                  <a:pt x="3104054" y="594986"/>
                </a:lnTo>
                <a:lnTo>
                  <a:pt x="3228597" y="661241"/>
                </a:lnTo>
                <a:cubicBezTo>
                  <a:pt x="3421075" y="785347"/>
                  <a:pt x="3540125" y="956797"/>
                  <a:pt x="3540125" y="1146175"/>
                </a:cubicBezTo>
                <a:cubicBezTo>
                  <a:pt x="3540125" y="1524932"/>
                  <a:pt x="3063924" y="1831975"/>
                  <a:pt x="2476500" y="1831975"/>
                </a:cubicBezTo>
                <a:cubicBezTo>
                  <a:pt x="2256216" y="1831975"/>
                  <a:pt x="2051573" y="1788797"/>
                  <a:pt x="1881817" y="1714851"/>
                </a:cubicBezTo>
                <a:lnTo>
                  <a:pt x="1828274" y="1686367"/>
                </a:lnTo>
                <a:lnTo>
                  <a:pt x="1789732" y="1700789"/>
                </a:lnTo>
                <a:cubicBezTo>
                  <a:pt x="1709799" y="1726207"/>
                  <a:pt x="1624814" y="1739900"/>
                  <a:pt x="1536700" y="1739900"/>
                </a:cubicBezTo>
                <a:cubicBezTo>
                  <a:pt x="1419215" y="1739900"/>
                  <a:pt x="1307292" y="1715557"/>
                  <a:pt x="1205491" y="1671535"/>
                </a:cubicBezTo>
                <a:lnTo>
                  <a:pt x="1088696" y="1606722"/>
                </a:lnTo>
                <a:lnTo>
                  <a:pt x="1069237" y="1622776"/>
                </a:lnTo>
                <a:cubicBezTo>
                  <a:pt x="959783" y="1696722"/>
                  <a:pt x="827834" y="1739900"/>
                  <a:pt x="685800" y="1739900"/>
                </a:cubicBezTo>
                <a:cubicBezTo>
                  <a:pt x="307043" y="1739900"/>
                  <a:pt x="0" y="1432857"/>
                  <a:pt x="0" y="1054100"/>
                </a:cubicBezTo>
                <a:cubicBezTo>
                  <a:pt x="0" y="675343"/>
                  <a:pt x="307043" y="368300"/>
                  <a:pt x="685800" y="368300"/>
                </a:cubicBezTo>
                <a:cubicBezTo>
                  <a:pt x="733145" y="368300"/>
                  <a:pt x="779369" y="373097"/>
                  <a:pt x="824013" y="382233"/>
                </a:cubicBezTo>
                <a:lnTo>
                  <a:pt x="830716" y="384314"/>
                </a:lnTo>
                <a:lnTo>
                  <a:pt x="831120" y="383553"/>
                </a:lnTo>
                <a:cubicBezTo>
                  <a:pt x="984033" y="152144"/>
                  <a:pt x="1242988" y="0"/>
                  <a:pt x="1536700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9833029" y="3326021"/>
            <a:ext cx="3540125" cy="1831975"/>
          </a:xfrm>
          <a:custGeom>
            <a:avLst/>
            <a:gdLst>
              <a:gd name="connsiteX0" fmla="*/ 1536700 w 3540125"/>
              <a:gd name="connsiteY0" fmla="*/ 0 h 1831975"/>
              <a:gd name="connsiteX1" fmla="*/ 2108826 w 3540125"/>
              <a:gd name="connsiteY1" fmla="*/ 225997 h 1831975"/>
              <a:gd name="connsiteX2" fmla="*/ 2150793 w 3540125"/>
              <a:gd name="connsiteY2" fmla="*/ 269939 h 1831975"/>
              <a:gd name="connsiteX3" fmla="*/ 2209556 w 3540125"/>
              <a:gd name="connsiteY3" fmla="*/ 238043 h 1831975"/>
              <a:gd name="connsiteX4" fmla="*/ 2476500 w 3540125"/>
              <a:gd name="connsiteY4" fmla="*/ 184150 h 1831975"/>
              <a:gd name="connsiteX5" fmla="*/ 3045176 w 3540125"/>
              <a:gd name="connsiteY5" fmla="*/ 486513 h 1831975"/>
              <a:gd name="connsiteX6" fmla="*/ 3104054 w 3540125"/>
              <a:gd name="connsiteY6" fmla="*/ 594986 h 1831975"/>
              <a:gd name="connsiteX7" fmla="*/ 3228597 w 3540125"/>
              <a:gd name="connsiteY7" fmla="*/ 661241 h 1831975"/>
              <a:gd name="connsiteX8" fmla="*/ 3540125 w 3540125"/>
              <a:gd name="connsiteY8" fmla="*/ 1146175 h 1831975"/>
              <a:gd name="connsiteX9" fmla="*/ 2476500 w 3540125"/>
              <a:gd name="connsiteY9" fmla="*/ 1831975 h 1831975"/>
              <a:gd name="connsiteX10" fmla="*/ 1881817 w 3540125"/>
              <a:gd name="connsiteY10" fmla="*/ 1714851 h 1831975"/>
              <a:gd name="connsiteX11" fmla="*/ 1828274 w 3540125"/>
              <a:gd name="connsiteY11" fmla="*/ 1686367 h 1831975"/>
              <a:gd name="connsiteX12" fmla="*/ 1789732 w 3540125"/>
              <a:gd name="connsiteY12" fmla="*/ 1700789 h 1831975"/>
              <a:gd name="connsiteX13" fmla="*/ 1536700 w 3540125"/>
              <a:gd name="connsiteY13" fmla="*/ 1739900 h 1831975"/>
              <a:gd name="connsiteX14" fmla="*/ 1205491 w 3540125"/>
              <a:gd name="connsiteY14" fmla="*/ 1671535 h 1831975"/>
              <a:gd name="connsiteX15" fmla="*/ 1088696 w 3540125"/>
              <a:gd name="connsiteY15" fmla="*/ 1606722 h 1831975"/>
              <a:gd name="connsiteX16" fmla="*/ 1069237 w 3540125"/>
              <a:gd name="connsiteY16" fmla="*/ 1622776 h 1831975"/>
              <a:gd name="connsiteX17" fmla="*/ 685800 w 3540125"/>
              <a:gd name="connsiteY17" fmla="*/ 1739900 h 1831975"/>
              <a:gd name="connsiteX18" fmla="*/ 0 w 3540125"/>
              <a:gd name="connsiteY18" fmla="*/ 1054100 h 1831975"/>
              <a:gd name="connsiteX19" fmla="*/ 685800 w 3540125"/>
              <a:gd name="connsiteY19" fmla="*/ 368300 h 1831975"/>
              <a:gd name="connsiteX20" fmla="*/ 824013 w 3540125"/>
              <a:gd name="connsiteY20" fmla="*/ 382233 h 1831975"/>
              <a:gd name="connsiteX21" fmla="*/ 830716 w 3540125"/>
              <a:gd name="connsiteY21" fmla="*/ 384314 h 1831975"/>
              <a:gd name="connsiteX22" fmla="*/ 831120 w 3540125"/>
              <a:gd name="connsiteY22" fmla="*/ 383553 h 1831975"/>
              <a:gd name="connsiteX23" fmla="*/ 1536700 w 3540125"/>
              <a:gd name="connsiteY23" fmla="*/ 0 h 183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40125" h="1831975">
                <a:moveTo>
                  <a:pt x="1536700" y="0"/>
                </a:moveTo>
                <a:cubicBezTo>
                  <a:pt x="1756984" y="0"/>
                  <a:pt x="1957717" y="85581"/>
                  <a:pt x="2108826" y="225997"/>
                </a:cubicBezTo>
                <a:lnTo>
                  <a:pt x="2150793" y="269939"/>
                </a:lnTo>
                <a:lnTo>
                  <a:pt x="2209556" y="238043"/>
                </a:lnTo>
                <a:cubicBezTo>
                  <a:pt x="2291604" y="203340"/>
                  <a:pt x="2381811" y="184150"/>
                  <a:pt x="2476500" y="184150"/>
                </a:cubicBezTo>
                <a:cubicBezTo>
                  <a:pt x="2713223" y="184150"/>
                  <a:pt x="2921933" y="304089"/>
                  <a:pt x="3045176" y="486513"/>
                </a:cubicBezTo>
                <a:lnTo>
                  <a:pt x="3104054" y="594986"/>
                </a:lnTo>
                <a:lnTo>
                  <a:pt x="3228597" y="661241"/>
                </a:lnTo>
                <a:cubicBezTo>
                  <a:pt x="3421075" y="785347"/>
                  <a:pt x="3540125" y="956797"/>
                  <a:pt x="3540125" y="1146175"/>
                </a:cubicBezTo>
                <a:cubicBezTo>
                  <a:pt x="3540125" y="1524932"/>
                  <a:pt x="3063924" y="1831975"/>
                  <a:pt x="2476500" y="1831975"/>
                </a:cubicBezTo>
                <a:cubicBezTo>
                  <a:pt x="2256216" y="1831975"/>
                  <a:pt x="2051573" y="1788797"/>
                  <a:pt x="1881817" y="1714851"/>
                </a:cubicBezTo>
                <a:lnTo>
                  <a:pt x="1828274" y="1686367"/>
                </a:lnTo>
                <a:lnTo>
                  <a:pt x="1789732" y="1700789"/>
                </a:lnTo>
                <a:cubicBezTo>
                  <a:pt x="1709799" y="1726207"/>
                  <a:pt x="1624814" y="1739900"/>
                  <a:pt x="1536700" y="1739900"/>
                </a:cubicBezTo>
                <a:cubicBezTo>
                  <a:pt x="1419215" y="1739900"/>
                  <a:pt x="1307292" y="1715557"/>
                  <a:pt x="1205491" y="1671535"/>
                </a:cubicBezTo>
                <a:lnTo>
                  <a:pt x="1088696" y="1606722"/>
                </a:lnTo>
                <a:lnTo>
                  <a:pt x="1069237" y="1622776"/>
                </a:lnTo>
                <a:cubicBezTo>
                  <a:pt x="959783" y="1696722"/>
                  <a:pt x="827834" y="1739900"/>
                  <a:pt x="685800" y="1739900"/>
                </a:cubicBezTo>
                <a:cubicBezTo>
                  <a:pt x="307043" y="1739900"/>
                  <a:pt x="0" y="1432857"/>
                  <a:pt x="0" y="1054100"/>
                </a:cubicBezTo>
                <a:cubicBezTo>
                  <a:pt x="0" y="675343"/>
                  <a:pt x="307043" y="368300"/>
                  <a:pt x="685800" y="368300"/>
                </a:cubicBezTo>
                <a:cubicBezTo>
                  <a:pt x="733145" y="368300"/>
                  <a:pt x="779369" y="373097"/>
                  <a:pt x="824013" y="382233"/>
                </a:cubicBezTo>
                <a:lnTo>
                  <a:pt x="830716" y="384314"/>
                </a:lnTo>
                <a:lnTo>
                  <a:pt x="831120" y="383553"/>
                </a:lnTo>
                <a:cubicBezTo>
                  <a:pt x="984033" y="152144"/>
                  <a:pt x="1242988" y="0"/>
                  <a:pt x="1536700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50275" y="3019875"/>
            <a:ext cx="83391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Character Arcs</a:t>
            </a:r>
          </a:p>
        </p:txBody>
      </p:sp>
    </p:spTree>
    <p:extLst>
      <p:ext uri="{BB962C8B-B14F-4D97-AF65-F5344CB8AC3E}">
        <p14:creationId xmlns:p14="http://schemas.microsoft.com/office/powerpoint/2010/main" val="71845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041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376613"/>
            <a:ext cx="10515600" cy="285273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He killed his father.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6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988"/>
            <a:ext cx="12192000" cy="73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267" y="523489"/>
            <a:ext cx="10515600" cy="2852737"/>
          </a:xfrm>
        </p:spPr>
        <p:txBody>
          <a:bodyPr anchor="t"/>
          <a:lstStyle/>
          <a:p>
            <a:pPr algn="r"/>
            <a:r>
              <a:rPr lang="en-US" altLang="ko-KR" dirty="0" smtClean="0"/>
              <a:t>He defeats his Uncle Scar, who told him the lie.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7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376613"/>
            <a:ext cx="10515600" cy="285273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Others will make him unhappy.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1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hrek and fio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3489"/>
            <a:ext cx="11742867" cy="2852737"/>
          </a:xfrm>
        </p:spPr>
        <p:txBody>
          <a:bodyPr anchor="t"/>
          <a:lstStyle/>
          <a:p>
            <a:pPr algn="r"/>
            <a:r>
              <a:rPr lang="en-US" altLang="ko-KR" dirty="0" smtClean="0"/>
              <a:t>He realizes that he needs Donkey and the dragon to stop the marriage.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75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benezer scroo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r="12897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376613"/>
            <a:ext cx="10515600" cy="285273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Money makes you important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5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crooge gives mon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267" y="523489"/>
            <a:ext cx="10515600" cy="2852737"/>
          </a:xfrm>
        </p:spPr>
        <p:txBody>
          <a:bodyPr anchor="t"/>
          <a:lstStyle/>
          <a:p>
            <a:pPr algn="r"/>
            <a:r>
              <a:rPr lang="en-US" altLang="ko-KR" dirty="0" smtClean="0"/>
              <a:t>He gives away his fortune and adopts Little Tim.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44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56357" y="647700"/>
            <a:ext cx="6271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External Challenges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7542" y="2545556"/>
            <a:ext cx="512890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Conflict drives narrative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1016" y="3479604"/>
            <a:ext cx="6533392" cy="2554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internal change from </a:t>
            </a:r>
            <a:b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external forces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Show how the character is </a:t>
            </a:r>
            <a:b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changing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Image result for homer vs b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54590"/>
            <a:ext cx="3707027" cy="380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0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29915" y="647700"/>
            <a:ext cx="6324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Character vs Society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263" y="2565208"/>
            <a:ext cx="11470107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Many different motivations to take action – survival, stability, human rights, happiness, freedom, justice, or morality.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Must overcome their LIE to succeed. 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057" y="4127157"/>
            <a:ext cx="1999313" cy="25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86634" y="647700"/>
            <a:ext cx="6410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Character vs Nature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263" y="3180760"/>
            <a:ext cx="1147010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Main character needs to confront their LIE to survive.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098" name="Picture 2" descr="Image result for survival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99" y="4771161"/>
            <a:ext cx="3048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1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453821" y="647700"/>
            <a:ext cx="7276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Character vs Character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263" y="2872984"/>
            <a:ext cx="1147010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Shows human imperfection, greed, or fragility.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Internal conflict shows technology’s affect on the human mind. 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Image result for spy vs s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50" y="4704885"/>
            <a:ext cx="3251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6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021545" y="647700"/>
            <a:ext cx="4140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Britannic Bold" panose="020B0903060703020204" pitchFamily="34" charset="0"/>
              </a:rPr>
              <a:t>Protagonist</a:t>
            </a:r>
            <a:endParaRPr lang="en-US" sz="6000" dirty="0">
              <a:latin typeface="Britannic Bold" panose="020B09030607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303" y="2333625"/>
            <a:ext cx="10173362" cy="31700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During the story, the character should change: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Internal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most important part of the character’s life. 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9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51044" y="647700"/>
            <a:ext cx="76819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Character vs Technology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263" y="2872985"/>
            <a:ext cx="1147010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Human imperfection, greed, fragility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Internal conflict shows how technology affects society and the human mind.  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165" y="4744994"/>
            <a:ext cx="1727204" cy="1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514351" y="314325"/>
            <a:ext cx="13439775" cy="13811250"/>
            <a:chOff x="-1497018" y="-722889"/>
            <a:chExt cx="15182850" cy="15182850"/>
          </a:xfrm>
        </p:grpSpPr>
        <p:sp>
          <p:nvSpPr>
            <p:cNvPr id="5" name="Oval 4"/>
            <p:cNvSpPr/>
            <p:nvPr/>
          </p:nvSpPr>
          <p:spPr>
            <a:xfrm>
              <a:off x="-1497018" y="-722889"/>
              <a:ext cx="15182850" cy="15182850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-1114425" y="-352425"/>
              <a:ext cx="14420850" cy="1442085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714375" y="57150"/>
              <a:ext cx="13601700" cy="136017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342899" y="536577"/>
              <a:ext cx="12858748" cy="12858748"/>
            </a:xfrm>
            <a:prstGeom prst="ellipse">
              <a:avLst/>
            </a:prstGeom>
            <a:solidFill>
              <a:schemeClr val="accent6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0" y="828675"/>
              <a:ext cx="12192000" cy="1223010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7975" y="1187451"/>
              <a:ext cx="11576050" cy="1157605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Oval 12"/>
            <p:cNvSpPr/>
            <p:nvPr/>
          </p:nvSpPr>
          <p:spPr>
            <a:xfrm>
              <a:off x="683342" y="1562820"/>
              <a:ext cx="10825314" cy="1082531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1231900" y="4374864"/>
            <a:ext cx="15379700" cy="5867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-460837" y="3774125"/>
            <a:ext cx="3540125" cy="1831975"/>
          </a:xfrm>
          <a:custGeom>
            <a:avLst/>
            <a:gdLst>
              <a:gd name="connsiteX0" fmla="*/ 1536700 w 3540125"/>
              <a:gd name="connsiteY0" fmla="*/ 0 h 1831975"/>
              <a:gd name="connsiteX1" fmla="*/ 2108826 w 3540125"/>
              <a:gd name="connsiteY1" fmla="*/ 225997 h 1831975"/>
              <a:gd name="connsiteX2" fmla="*/ 2150793 w 3540125"/>
              <a:gd name="connsiteY2" fmla="*/ 269939 h 1831975"/>
              <a:gd name="connsiteX3" fmla="*/ 2209556 w 3540125"/>
              <a:gd name="connsiteY3" fmla="*/ 238043 h 1831975"/>
              <a:gd name="connsiteX4" fmla="*/ 2476500 w 3540125"/>
              <a:gd name="connsiteY4" fmla="*/ 184150 h 1831975"/>
              <a:gd name="connsiteX5" fmla="*/ 3045176 w 3540125"/>
              <a:gd name="connsiteY5" fmla="*/ 486513 h 1831975"/>
              <a:gd name="connsiteX6" fmla="*/ 3104054 w 3540125"/>
              <a:gd name="connsiteY6" fmla="*/ 594986 h 1831975"/>
              <a:gd name="connsiteX7" fmla="*/ 3228597 w 3540125"/>
              <a:gd name="connsiteY7" fmla="*/ 661241 h 1831975"/>
              <a:gd name="connsiteX8" fmla="*/ 3540125 w 3540125"/>
              <a:gd name="connsiteY8" fmla="*/ 1146175 h 1831975"/>
              <a:gd name="connsiteX9" fmla="*/ 2476500 w 3540125"/>
              <a:gd name="connsiteY9" fmla="*/ 1831975 h 1831975"/>
              <a:gd name="connsiteX10" fmla="*/ 1881817 w 3540125"/>
              <a:gd name="connsiteY10" fmla="*/ 1714851 h 1831975"/>
              <a:gd name="connsiteX11" fmla="*/ 1828274 w 3540125"/>
              <a:gd name="connsiteY11" fmla="*/ 1686367 h 1831975"/>
              <a:gd name="connsiteX12" fmla="*/ 1789732 w 3540125"/>
              <a:gd name="connsiteY12" fmla="*/ 1700789 h 1831975"/>
              <a:gd name="connsiteX13" fmla="*/ 1536700 w 3540125"/>
              <a:gd name="connsiteY13" fmla="*/ 1739900 h 1831975"/>
              <a:gd name="connsiteX14" fmla="*/ 1205491 w 3540125"/>
              <a:gd name="connsiteY14" fmla="*/ 1671535 h 1831975"/>
              <a:gd name="connsiteX15" fmla="*/ 1088696 w 3540125"/>
              <a:gd name="connsiteY15" fmla="*/ 1606722 h 1831975"/>
              <a:gd name="connsiteX16" fmla="*/ 1069237 w 3540125"/>
              <a:gd name="connsiteY16" fmla="*/ 1622776 h 1831975"/>
              <a:gd name="connsiteX17" fmla="*/ 685800 w 3540125"/>
              <a:gd name="connsiteY17" fmla="*/ 1739900 h 1831975"/>
              <a:gd name="connsiteX18" fmla="*/ 0 w 3540125"/>
              <a:gd name="connsiteY18" fmla="*/ 1054100 h 1831975"/>
              <a:gd name="connsiteX19" fmla="*/ 685800 w 3540125"/>
              <a:gd name="connsiteY19" fmla="*/ 368300 h 1831975"/>
              <a:gd name="connsiteX20" fmla="*/ 824013 w 3540125"/>
              <a:gd name="connsiteY20" fmla="*/ 382233 h 1831975"/>
              <a:gd name="connsiteX21" fmla="*/ 830716 w 3540125"/>
              <a:gd name="connsiteY21" fmla="*/ 384314 h 1831975"/>
              <a:gd name="connsiteX22" fmla="*/ 831120 w 3540125"/>
              <a:gd name="connsiteY22" fmla="*/ 383553 h 1831975"/>
              <a:gd name="connsiteX23" fmla="*/ 1536700 w 3540125"/>
              <a:gd name="connsiteY23" fmla="*/ 0 h 183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40125" h="1831975">
                <a:moveTo>
                  <a:pt x="1536700" y="0"/>
                </a:moveTo>
                <a:cubicBezTo>
                  <a:pt x="1756984" y="0"/>
                  <a:pt x="1957717" y="85581"/>
                  <a:pt x="2108826" y="225997"/>
                </a:cubicBezTo>
                <a:lnTo>
                  <a:pt x="2150793" y="269939"/>
                </a:lnTo>
                <a:lnTo>
                  <a:pt x="2209556" y="238043"/>
                </a:lnTo>
                <a:cubicBezTo>
                  <a:pt x="2291604" y="203340"/>
                  <a:pt x="2381811" y="184150"/>
                  <a:pt x="2476500" y="184150"/>
                </a:cubicBezTo>
                <a:cubicBezTo>
                  <a:pt x="2713223" y="184150"/>
                  <a:pt x="2921933" y="304089"/>
                  <a:pt x="3045176" y="486513"/>
                </a:cubicBezTo>
                <a:lnTo>
                  <a:pt x="3104054" y="594986"/>
                </a:lnTo>
                <a:lnTo>
                  <a:pt x="3228597" y="661241"/>
                </a:lnTo>
                <a:cubicBezTo>
                  <a:pt x="3421075" y="785347"/>
                  <a:pt x="3540125" y="956797"/>
                  <a:pt x="3540125" y="1146175"/>
                </a:cubicBezTo>
                <a:cubicBezTo>
                  <a:pt x="3540125" y="1524932"/>
                  <a:pt x="3063924" y="1831975"/>
                  <a:pt x="2476500" y="1831975"/>
                </a:cubicBezTo>
                <a:cubicBezTo>
                  <a:pt x="2256216" y="1831975"/>
                  <a:pt x="2051573" y="1788797"/>
                  <a:pt x="1881817" y="1714851"/>
                </a:cubicBezTo>
                <a:lnTo>
                  <a:pt x="1828274" y="1686367"/>
                </a:lnTo>
                <a:lnTo>
                  <a:pt x="1789732" y="1700789"/>
                </a:lnTo>
                <a:cubicBezTo>
                  <a:pt x="1709799" y="1726207"/>
                  <a:pt x="1624814" y="1739900"/>
                  <a:pt x="1536700" y="1739900"/>
                </a:cubicBezTo>
                <a:cubicBezTo>
                  <a:pt x="1419215" y="1739900"/>
                  <a:pt x="1307292" y="1715557"/>
                  <a:pt x="1205491" y="1671535"/>
                </a:cubicBezTo>
                <a:lnTo>
                  <a:pt x="1088696" y="1606722"/>
                </a:lnTo>
                <a:lnTo>
                  <a:pt x="1069237" y="1622776"/>
                </a:lnTo>
                <a:cubicBezTo>
                  <a:pt x="959783" y="1696722"/>
                  <a:pt x="827834" y="1739900"/>
                  <a:pt x="685800" y="1739900"/>
                </a:cubicBezTo>
                <a:cubicBezTo>
                  <a:pt x="307043" y="1739900"/>
                  <a:pt x="0" y="1432857"/>
                  <a:pt x="0" y="1054100"/>
                </a:cubicBezTo>
                <a:cubicBezTo>
                  <a:pt x="0" y="675343"/>
                  <a:pt x="307043" y="368300"/>
                  <a:pt x="685800" y="368300"/>
                </a:cubicBezTo>
                <a:cubicBezTo>
                  <a:pt x="733145" y="368300"/>
                  <a:pt x="779369" y="373097"/>
                  <a:pt x="824013" y="382233"/>
                </a:cubicBezTo>
                <a:lnTo>
                  <a:pt x="830716" y="384314"/>
                </a:lnTo>
                <a:lnTo>
                  <a:pt x="831120" y="383553"/>
                </a:lnTo>
                <a:cubicBezTo>
                  <a:pt x="984033" y="152144"/>
                  <a:pt x="1242988" y="0"/>
                  <a:pt x="1536700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9833029" y="3326021"/>
            <a:ext cx="3540125" cy="1831975"/>
          </a:xfrm>
          <a:custGeom>
            <a:avLst/>
            <a:gdLst>
              <a:gd name="connsiteX0" fmla="*/ 1536700 w 3540125"/>
              <a:gd name="connsiteY0" fmla="*/ 0 h 1831975"/>
              <a:gd name="connsiteX1" fmla="*/ 2108826 w 3540125"/>
              <a:gd name="connsiteY1" fmla="*/ 225997 h 1831975"/>
              <a:gd name="connsiteX2" fmla="*/ 2150793 w 3540125"/>
              <a:gd name="connsiteY2" fmla="*/ 269939 h 1831975"/>
              <a:gd name="connsiteX3" fmla="*/ 2209556 w 3540125"/>
              <a:gd name="connsiteY3" fmla="*/ 238043 h 1831975"/>
              <a:gd name="connsiteX4" fmla="*/ 2476500 w 3540125"/>
              <a:gd name="connsiteY4" fmla="*/ 184150 h 1831975"/>
              <a:gd name="connsiteX5" fmla="*/ 3045176 w 3540125"/>
              <a:gd name="connsiteY5" fmla="*/ 486513 h 1831975"/>
              <a:gd name="connsiteX6" fmla="*/ 3104054 w 3540125"/>
              <a:gd name="connsiteY6" fmla="*/ 594986 h 1831975"/>
              <a:gd name="connsiteX7" fmla="*/ 3228597 w 3540125"/>
              <a:gd name="connsiteY7" fmla="*/ 661241 h 1831975"/>
              <a:gd name="connsiteX8" fmla="*/ 3540125 w 3540125"/>
              <a:gd name="connsiteY8" fmla="*/ 1146175 h 1831975"/>
              <a:gd name="connsiteX9" fmla="*/ 2476500 w 3540125"/>
              <a:gd name="connsiteY9" fmla="*/ 1831975 h 1831975"/>
              <a:gd name="connsiteX10" fmla="*/ 1881817 w 3540125"/>
              <a:gd name="connsiteY10" fmla="*/ 1714851 h 1831975"/>
              <a:gd name="connsiteX11" fmla="*/ 1828274 w 3540125"/>
              <a:gd name="connsiteY11" fmla="*/ 1686367 h 1831975"/>
              <a:gd name="connsiteX12" fmla="*/ 1789732 w 3540125"/>
              <a:gd name="connsiteY12" fmla="*/ 1700789 h 1831975"/>
              <a:gd name="connsiteX13" fmla="*/ 1536700 w 3540125"/>
              <a:gd name="connsiteY13" fmla="*/ 1739900 h 1831975"/>
              <a:gd name="connsiteX14" fmla="*/ 1205491 w 3540125"/>
              <a:gd name="connsiteY14" fmla="*/ 1671535 h 1831975"/>
              <a:gd name="connsiteX15" fmla="*/ 1088696 w 3540125"/>
              <a:gd name="connsiteY15" fmla="*/ 1606722 h 1831975"/>
              <a:gd name="connsiteX16" fmla="*/ 1069237 w 3540125"/>
              <a:gd name="connsiteY16" fmla="*/ 1622776 h 1831975"/>
              <a:gd name="connsiteX17" fmla="*/ 685800 w 3540125"/>
              <a:gd name="connsiteY17" fmla="*/ 1739900 h 1831975"/>
              <a:gd name="connsiteX18" fmla="*/ 0 w 3540125"/>
              <a:gd name="connsiteY18" fmla="*/ 1054100 h 1831975"/>
              <a:gd name="connsiteX19" fmla="*/ 685800 w 3540125"/>
              <a:gd name="connsiteY19" fmla="*/ 368300 h 1831975"/>
              <a:gd name="connsiteX20" fmla="*/ 824013 w 3540125"/>
              <a:gd name="connsiteY20" fmla="*/ 382233 h 1831975"/>
              <a:gd name="connsiteX21" fmla="*/ 830716 w 3540125"/>
              <a:gd name="connsiteY21" fmla="*/ 384314 h 1831975"/>
              <a:gd name="connsiteX22" fmla="*/ 831120 w 3540125"/>
              <a:gd name="connsiteY22" fmla="*/ 383553 h 1831975"/>
              <a:gd name="connsiteX23" fmla="*/ 1536700 w 3540125"/>
              <a:gd name="connsiteY23" fmla="*/ 0 h 183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40125" h="1831975">
                <a:moveTo>
                  <a:pt x="1536700" y="0"/>
                </a:moveTo>
                <a:cubicBezTo>
                  <a:pt x="1756984" y="0"/>
                  <a:pt x="1957717" y="85581"/>
                  <a:pt x="2108826" y="225997"/>
                </a:cubicBezTo>
                <a:lnTo>
                  <a:pt x="2150793" y="269939"/>
                </a:lnTo>
                <a:lnTo>
                  <a:pt x="2209556" y="238043"/>
                </a:lnTo>
                <a:cubicBezTo>
                  <a:pt x="2291604" y="203340"/>
                  <a:pt x="2381811" y="184150"/>
                  <a:pt x="2476500" y="184150"/>
                </a:cubicBezTo>
                <a:cubicBezTo>
                  <a:pt x="2713223" y="184150"/>
                  <a:pt x="2921933" y="304089"/>
                  <a:pt x="3045176" y="486513"/>
                </a:cubicBezTo>
                <a:lnTo>
                  <a:pt x="3104054" y="594986"/>
                </a:lnTo>
                <a:lnTo>
                  <a:pt x="3228597" y="661241"/>
                </a:lnTo>
                <a:cubicBezTo>
                  <a:pt x="3421075" y="785347"/>
                  <a:pt x="3540125" y="956797"/>
                  <a:pt x="3540125" y="1146175"/>
                </a:cubicBezTo>
                <a:cubicBezTo>
                  <a:pt x="3540125" y="1524932"/>
                  <a:pt x="3063924" y="1831975"/>
                  <a:pt x="2476500" y="1831975"/>
                </a:cubicBezTo>
                <a:cubicBezTo>
                  <a:pt x="2256216" y="1831975"/>
                  <a:pt x="2051573" y="1788797"/>
                  <a:pt x="1881817" y="1714851"/>
                </a:cubicBezTo>
                <a:lnTo>
                  <a:pt x="1828274" y="1686367"/>
                </a:lnTo>
                <a:lnTo>
                  <a:pt x="1789732" y="1700789"/>
                </a:lnTo>
                <a:cubicBezTo>
                  <a:pt x="1709799" y="1726207"/>
                  <a:pt x="1624814" y="1739900"/>
                  <a:pt x="1536700" y="1739900"/>
                </a:cubicBezTo>
                <a:cubicBezTo>
                  <a:pt x="1419215" y="1739900"/>
                  <a:pt x="1307292" y="1715557"/>
                  <a:pt x="1205491" y="1671535"/>
                </a:cubicBezTo>
                <a:lnTo>
                  <a:pt x="1088696" y="1606722"/>
                </a:lnTo>
                <a:lnTo>
                  <a:pt x="1069237" y="1622776"/>
                </a:lnTo>
                <a:cubicBezTo>
                  <a:pt x="959783" y="1696722"/>
                  <a:pt x="827834" y="1739900"/>
                  <a:pt x="685800" y="1739900"/>
                </a:cubicBezTo>
                <a:cubicBezTo>
                  <a:pt x="307043" y="1739900"/>
                  <a:pt x="0" y="1432857"/>
                  <a:pt x="0" y="1054100"/>
                </a:cubicBezTo>
                <a:cubicBezTo>
                  <a:pt x="0" y="675343"/>
                  <a:pt x="307043" y="368300"/>
                  <a:pt x="685800" y="368300"/>
                </a:cubicBezTo>
                <a:cubicBezTo>
                  <a:pt x="733145" y="368300"/>
                  <a:pt x="779369" y="373097"/>
                  <a:pt x="824013" y="382233"/>
                </a:cubicBezTo>
                <a:lnTo>
                  <a:pt x="830716" y="384314"/>
                </a:lnTo>
                <a:lnTo>
                  <a:pt x="831120" y="383553"/>
                </a:lnTo>
                <a:cubicBezTo>
                  <a:pt x="984033" y="152144"/>
                  <a:pt x="1242988" y="0"/>
                  <a:pt x="1536700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1570" y="647700"/>
            <a:ext cx="54008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Character Arc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0941" y="2780054"/>
            <a:ext cx="6593215" cy="31700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Character Introduction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No Action</a:t>
            </a:r>
          </a:p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Pressure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to confront the lie</a:t>
            </a:r>
          </a:p>
          <a:p>
            <a:pPr marL="742950" indent="-742950">
              <a:buAutoNum type="arabicPeriod"/>
            </a:pP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Forced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to confront the lie</a:t>
            </a:r>
          </a:p>
          <a:p>
            <a:pPr marL="742950" indent="-742950">
              <a:buAutoNum type="arabicPeriod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Overcome the lie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7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Steps to create </a:t>
            </a:r>
            <a:r>
              <a:rPr lang="en-US" sz="5400" b="1" dirty="0" smtClean="0"/>
              <a:t>a Character Arc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77034"/>
          </a:xfrm>
        </p:spPr>
        <p:txBody>
          <a:bodyPr anchor="ctr"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is the ‘lie’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How will they overcome the lie? (climax)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What are some challenges that might prevent the truth (plot points)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86249" y="647700"/>
            <a:ext cx="68114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ritannic Bold" panose="020B0903060703020204" pitchFamily="34" charset="0"/>
              </a:rPr>
              <a:t>Internal Challenges</a:t>
            </a:r>
            <a:endParaRPr lang="en-US" sz="6000" dirty="0">
              <a:solidFill>
                <a:schemeClr val="accent5">
                  <a:lumMod val="20000"/>
                  <a:lumOff val="80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7570" y="2545556"/>
            <a:ext cx="7228838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</a:t>
            </a:r>
            <a:r>
              <a:rPr lang="en-US" sz="4000" b="1" u="sng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lie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that the character believes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1016" y="3479603"/>
            <a:ext cx="4811446" cy="2554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Doubt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Fear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Flaw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Regret or Remorse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490" y="3563196"/>
            <a:ext cx="4612726" cy="329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79300" cy="684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376613"/>
            <a:ext cx="10515600" cy="285273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The outside world is evil.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9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angled lan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2" y="0"/>
            <a:ext cx="12155358" cy="680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267" y="523489"/>
            <a:ext cx="10515600" cy="2852737"/>
          </a:xfrm>
        </p:spPr>
        <p:txBody>
          <a:bodyPr anchor="t"/>
          <a:lstStyle/>
          <a:p>
            <a:pPr algn="r"/>
            <a:r>
              <a:rPr lang="en-US" altLang="ko-KR" dirty="0" smtClean="0"/>
              <a:t>She finds someone who cares about her.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769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h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r="84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376613"/>
            <a:ext cx="10515600" cy="285273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Might is right.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4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thor kneels to  od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1" b="9773"/>
          <a:stretch/>
        </p:blipFill>
        <p:spPr bwMode="auto">
          <a:xfrm>
            <a:off x="0" y="0"/>
            <a:ext cx="12127040" cy="682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267" y="523489"/>
            <a:ext cx="10515600" cy="2852737"/>
          </a:xfrm>
        </p:spPr>
        <p:txBody>
          <a:bodyPr anchor="t"/>
          <a:lstStyle/>
          <a:p>
            <a:pPr algn="r"/>
            <a:r>
              <a:rPr lang="en-US" altLang="ko-KR" dirty="0" smtClean="0"/>
              <a:t>Thor realizes there is more to being king than strength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inderel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0" b="7710"/>
          <a:stretch/>
        </p:blipFill>
        <p:spPr bwMode="auto">
          <a:xfrm>
            <a:off x="0" y="1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376613"/>
            <a:ext cx="10515600" cy="285273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She is not worthy of love or family.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inderella sh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267" y="523489"/>
            <a:ext cx="10515600" cy="2852737"/>
          </a:xfrm>
        </p:spPr>
        <p:txBody>
          <a:bodyPr anchor="t"/>
          <a:lstStyle/>
          <a:p>
            <a:pPr algn="r"/>
            <a:r>
              <a:rPr lang="en-US" altLang="ko-KR" dirty="0" smtClean="0"/>
              <a:t>The prince finds her and she becomes a princess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11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</TotalTime>
  <Words>286</Words>
  <Application>Microsoft Office PowerPoint</Application>
  <PresentationFormat>Widescreen</PresentationFormat>
  <Paragraphs>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맑은 고딕</vt:lpstr>
      <vt:lpstr>Arial</vt:lpstr>
      <vt:lpstr>Berlin Sans FB Demi</vt:lpstr>
      <vt:lpstr>Britannic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The outside world is evil.</vt:lpstr>
      <vt:lpstr>She finds someone who cares about her. </vt:lpstr>
      <vt:lpstr>Might is right.</vt:lpstr>
      <vt:lpstr>Thor realizes there is more to being king than strength</vt:lpstr>
      <vt:lpstr>She is not worthy of love or family.  </vt:lpstr>
      <vt:lpstr>The prince finds her and she becomes a princess</vt:lpstr>
      <vt:lpstr>He killed his father. </vt:lpstr>
      <vt:lpstr>He defeats his Uncle Scar, who told him the lie. </vt:lpstr>
      <vt:lpstr>Others will make him unhappy.  </vt:lpstr>
      <vt:lpstr>He realizes that he needs Donkey and the dragon to stop the marriage.</vt:lpstr>
      <vt:lpstr>Money makes you important</vt:lpstr>
      <vt:lpstr>He gives away his fortune and adopts Little Tim.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to create a Character Arc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Tippy</dc:creator>
  <cp:lastModifiedBy>user</cp:lastModifiedBy>
  <cp:revision>20</cp:revision>
  <dcterms:created xsi:type="dcterms:W3CDTF">2019-07-22T12:37:46Z</dcterms:created>
  <dcterms:modified xsi:type="dcterms:W3CDTF">2019-07-23T08:15:43Z</dcterms:modified>
</cp:coreProperties>
</file>