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4" r:id="rId4"/>
    <p:sldId id="257" r:id="rId5"/>
    <p:sldId id="260" r:id="rId6"/>
    <p:sldId id="265" r:id="rId7"/>
    <p:sldId id="258" r:id="rId8"/>
    <p:sldId id="262" r:id="rId9"/>
    <p:sldId id="263"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08"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20671B-9C38-4A85-89B7-3C47172EAA9C}"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1515841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20671B-9C38-4A85-89B7-3C47172EAA9C}"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228159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20671B-9C38-4A85-89B7-3C47172EAA9C}"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155836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20671B-9C38-4A85-89B7-3C47172EAA9C}"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81447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20671B-9C38-4A85-89B7-3C47172EAA9C}" type="datetimeFigureOut">
              <a:rPr lang="en-US" smtClean="0"/>
              <a:t>7/25/2019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375155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20671B-9C38-4A85-89B7-3C47172EAA9C}" type="datetimeFigureOut">
              <a:rPr lang="en-US" smtClean="0"/>
              <a:t>7/25/2019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1204997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20671B-9C38-4A85-89B7-3C47172EAA9C}" type="datetimeFigureOut">
              <a:rPr lang="en-US" smtClean="0"/>
              <a:t>7/25/2019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2524846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20671B-9C38-4A85-89B7-3C47172EAA9C}" type="datetimeFigureOut">
              <a:rPr lang="en-US" smtClean="0"/>
              <a:t>7/25/2019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356285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0671B-9C38-4A85-89B7-3C47172EAA9C}" type="datetimeFigureOut">
              <a:rPr lang="en-US" smtClean="0"/>
              <a:t>7/25/2019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3317199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0671B-9C38-4A85-89B7-3C47172EAA9C}" type="datetimeFigureOut">
              <a:rPr lang="en-US" smtClean="0"/>
              <a:t>7/25/2019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1756758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0671B-9C38-4A85-89B7-3C47172EAA9C}" type="datetimeFigureOut">
              <a:rPr lang="en-US" smtClean="0"/>
              <a:t>7/25/2019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9C20E-F612-493C-A674-2CE7A94B35D0}" type="slidenum">
              <a:rPr lang="en-US" smtClean="0"/>
              <a:t>‹#›</a:t>
            </a:fld>
            <a:endParaRPr lang="en-US"/>
          </a:p>
        </p:txBody>
      </p:sp>
    </p:spTree>
    <p:extLst>
      <p:ext uri="{BB962C8B-B14F-4D97-AF65-F5344CB8AC3E}">
        <p14:creationId xmlns:p14="http://schemas.microsoft.com/office/powerpoint/2010/main" val="2560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0671B-9C38-4A85-89B7-3C47172EAA9C}" type="datetimeFigureOut">
              <a:rPr lang="en-US" smtClean="0"/>
              <a:t>7/25/2019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9C20E-F612-493C-A674-2CE7A94B35D0}" type="slidenum">
              <a:rPr lang="en-US" smtClean="0"/>
              <a:t>‹#›</a:t>
            </a:fld>
            <a:endParaRPr lang="en-US"/>
          </a:p>
        </p:txBody>
      </p:sp>
    </p:spTree>
    <p:extLst>
      <p:ext uri="{BB962C8B-B14F-4D97-AF65-F5344CB8AC3E}">
        <p14:creationId xmlns:p14="http://schemas.microsoft.com/office/powerpoint/2010/main" val="42609162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8763" y="1122363"/>
            <a:ext cx="11222181" cy="2387600"/>
          </a:xfrm>
        </p:spPr>
        <p:txBody>
          <a:bodyPr>
            <a:noAutofit/>
          </a:bodyPr>
          <a:lstStyle/>
          <a:p>
            <a:r>
              <a:rPr lang="en-US" sz="13800" b="1" spc="-300" dirty="0" smtClean="0">
                <a:effectLst>
                  <a:outerShdw blurRad="38100" dist="38100" dir="2700000" algn="tl">
                    <a:srgbClr val="000000">
                      <a:alpha val="43137"/>
                    </a:srgbClr>
                  </a:outerShdw>
                </a:effectLst>
              </a:rPr>
              <a:t>Adding Conflict</a:t>
            </a:r>
            <a:endParaRPr lang="en-US" sz="13800" b="1" spc="-3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3600" dirty="0" smtClean="0">
                <a:solidFill>
                  <a:schemeClr val="bg2">
                    <a:lumMod val="20000"/>
                    <a:lumOff val="80000"/>
                  </a:schemeClr>
                </a:solidFill>
              </a:rPr>
              <a:t>… and detail</a:t>
            </a:r>
            <a:endParaRPr lang="en-US" sz="3600" dirty="0">
              <a:solidFill>
                <a:schemeClr val="bg2">
                  <a:lumMod val="20000"/>
                  <a:lumOff val="80000"/>
                </a:schemeClr>
              </a:solidFill>
            </a:endParaRPr>
          </a:p>
        </p:txBody>
      </p:sp>
    </p:spTree>
    <p:extLst>
      <p:ext uri="{BB962C8B-B14F-4D97-AF65-F5344CB8AC3E}">
        <p14:creationId xmlns:p14="http://schemas.microsoft.com/office/powerpoint/2010/main" val="2396826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22363"/>
            <a:ext cx="10982036" cy="1851746"/>
          </a:xfrm>
        </p:spPr>
        <p:txBody>
          <a:bodyPr anchor="ctr">
            <a:normAutofit/>
          </a:bodyPr>
          <a:lstStyle/>
          <a:p>
            <a:r>
              <a:rPr lang="en-US" sz="9600" dirty="0" smtClean="0">
                <a:solidFill>
                  <a:srgbClr val="FF0000"/>
                </a:solidFill>
                <a:latin typeface="Aharoni" panose="02010803020104030203" pitchFamily="2" charset="-79"/>
                <a:cs typeface="Aharoni" panose="02010803020104030203" pitchFamily="2" charset="-79"/>
              </a:rPr>
              <a:t>Mix the Groups</a:t>
            </a:r>
            <a:endParaRPr lang="en-US" sz="9600" dirty="0">
              <a:solidFill>
                <a:srgbClr val="FF0000"/>
              </a:solidFill>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475672" y="3195637"/>
            <a:ext cx="11249891" cy="2937307"/>
          </a:xfrm>
        </p:spPr>
        <p:txBody>
          <a:bodyPr>
            <a:noAutofit/>
          </a:bodyPr>
          <a:lstStyle/>
          <a:p>
            <a:r>
              <a:rPr lang="en-US" sz="3600" dirty="0" smtClean="0">
                <a:solidFill>
                  <a:srgbClr val="FFFF00"/>
                </a:solidFill>
              </a:rPr>
              <a:t>One person explain your story (plot points – Character Arc)</a:t>
            </a:r>
          </a:p>
          <a:p>
            <a:endParaRPr lang="en-US" sz="3600" dirty="0" smtClean="0">
              <a:solidFill>
                <a:srgbClr val="FFFF00"/>
              </a:solidFill>
            </a:endParaRPr>
          </a:p>
          <a:p>
            <a:r>
              <a:rPr lang="en-US" sz="3600" dirty="0" smtClean="0">
                <a:solidFill>
                  <a:srgbClr val="FFFF00"/>
                </a:solidFill>
              </a:rPr>
              <a:t>The other two will make suggestions on adding conflict / detail</a:t>
            </a:r>
            <a:endParaRPr lang="en-US" sz="3600" dirty="0">
              <a:solidFill>
                <a:srgbClr val="FFFF00"/>
              </a:solidFill>
            </a:endParaRPr>
          </a:p>
        </p:txBody>
      </p:sp>
    </p:spTree>
    <p:extLst>
      <p:ext uri="{BB962C8B-B14F-4D97-AF65-F5344CB8AC3E}">
        <p14:creationId xmlns:p14="http://schemas.microsoft.com/office/powerpoint/2010/main" val="2971886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78534" y="2723996"/>
            <a:ext cx="8087600" cy="2646878"/>
          </a:xfrm>
          <a:prstGeom prst="rect">
            <a:avLst/>
          </a:prstGeom>
          <a:noFill/>
        </p:spPr>
        <p:txBody>
          <a:bodyPr wrap="none" rtlCol="0" anchor="ctr">
            <a:spAutoFit/>
          </a:bodyPr>
          <a:lstStyle/>
          <a:p>
            <a:pPr algn="ctr"/>
            <a:r>
              <a:rPr lang="en-US" sz="16600" dirty="0" smtClean="0">
                <a:solidFill>
                  <a:srgbClr val="FFFF00"/>
                </a:solidFill>
                <a:latin typeface="Bodoni MT Condensed" panose="02070606080606020203" pitchFamily="18" charset="0"/>
                <a:cs typeface="Aharoni" panose="02010803020104030203" pitchFamily="2" charset="-79"/>
              </a:rPr>
              <a:t>Perfect World</a:t>
            </a:r>
            <a:endParaRPr lang="en-US" sz="16600" dirty="0">
              <a:solidFill>
                <a:srgbClr val="FFFF00"/>
              </a:solidFill>
              <a:latin typeface="Bodoni MT Condensed" panose="02070606080606020203" pitchFamily="18" charset="0"/>
              <a:cs typeface="Aharoni" panose="02010803020104030203" pitchFamily="2" charset="-79"/>
            </a:endParaRPr>
          </a:p>
        </p:txBody>
      </p:sp>
      <p:sp>
        <p:nvSpPr>
          <p:cNvPr id="3" name="TextBox 2"/>
          <p:cNvSpPr txBox="1"/>
          <p:nvPr/>
        </p:nvSpPr>
        <p:spPr>
          <a:xfrm>
            <a:off x="2263076" y="1890253"/>
            <a:ext cx="9135834" cy="3154710"/>
          </a:xfrm>
          <a:prstGeom prst="rect">
            <a:avLst/>
          </a:prstGeom>
          <a:noFill/>
        </p:spPr>
        <p:txBody>
          <a:bodyPr wrap="none" rtlCol="0" anchor="ctr">
            <a:spAutoFit/>
          </a:bodyPr>
          <a:lstStyle/>
          <a:p>
            <a:pPr algn="ctr"/>
            <a:r>
              <a:rPr lang="en-US" sz="19900" spc="600" dirty="0" smtClean="0">
                <a:solidFill>
                  <a:srgbClr val="FF0000"/>
                </a:solidFill>
                <a:latin typeface="Aharoni" panose="02010803020104030203" pitchFamily="2" charset="-79"/>
                <a:cs typeface="Aharoni" panose="02010803020104030203" pitchFamily="2" charset="-79"/>
              </a:rPr>
              <a:t>Reality</a:t>
            </a:r>
            <a:endParaRPr lang="en-US" sz="19900" spc="600" dirty="0">
              <a:solidFill>
                <a:srgbClr val="FF000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09886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ppt_x"/>
                                          </p:val>
                                        </p:tav>
                                        <p:tav tm="100000">
                                          <p:val>
                                            <p:strVal val="#ppt_x"/>
                                          </p:val>
                                        </p:tav>
                                      </p:tavLst>
                                    </p:anim>
                                    <p:anim calcmode="lin" valueType="num">
                                      <p:cBhvr additive="base">
                                        <p:cTn id="8" dur="750" fill="hold"/>
                                        <p:tgtEl>
                                          <p:spTgt spid="3"/>
                                        </p:tgtEl>
                                        <p:attrNameLst>
                                          <p:attrName>ppt_y</p:attrName>
                                        </p:attrNameLst>
                                      </p:cBhvr>
                                      <p:tavLst>
                                        <p:tav tm="0">
                                          <p:val>
                                            <p:strVal val="0-#ppt_h/2"/>
                                          </p:val>
                                        </p:tav>
                                        <p:tav tm="100000">
                                          <p:val>
                                            <p:strVal val="#ppt_y"/>
                                          </p:val>
                                        </p:tav>
                                      </p:tavLst>
                                    </p:anim>
                                  </p:childTnLst>
                                </p:cTn>
                              </p:par>
                              <p:par>
                                <p:cTn id="9" presetID="6" presetClass="emph" presetSubtype="0" fill="hold" grpId="0" nodeType="withEffect">
                                  <p:stCondLst>
                                    <p:cond delay="500"/>
                                  </p:stCondLst>
                                  <p:childTnLst>
                                    <p:animScale>
                                      <p:cBhvr>
                                        <p:cTn id="10" dur="250" fill="hold"/>
                                        <p:tgtEl>
                                          <p:spTgt spid="2"/>
                                        </p:tgtEl>
                                      </p:cBhvr>
                                      <p:by x="100000" y="25000"/>
                                    </p:animScale>
                                  </p:childTnLst>
                                </p:cTn>
                              </p:par>
                              <p:par>
                                <p:cTn id="11" presetID="42" presetClass="path" presetSubtype="0" accel="50000" decel="50000" fill="hold" grpId="1" nodeType="withEffect">
                                  <p:stCondLst>
                                    <p:cond delay="500"/>
                                  </p:stCondLst>
                                  <p:childTnLst>
                                    <p:animMotion origin="layout" path="M -2.70833E-6 3.7037E-6 L -2.70833E-6 0.03356 " pathEditMode="relative" rAng="0" ptsTypes="AA">
                                      <p:cBhvr>
                                        <p:cTn id="12" dur="250" fill="hold"/>
                                        <p:tgtEl>
                                          <p:spTgt spid="2"/>
                                        </p:tgtEl>
                                        <p:attrNameLst>
                                          <p:attrName>ppt_x</p:attrName>
                                          <p:attrName>ppt_y</p:attrName>
                                        </p:attrNameLst>
                                      </p:cBhvr>
                                      <p:rCtr x="0" y="16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07382" y="1853304"/>
            <a:ext cx="9587881" cy="3154710"/>
          </a:xfrm>
          <a:prstGeom prst="rect">
            <a:avLst/>
          </a:prstGeom>
          <a:noFill/>
        </p:spPr>
        <p:txBody>
          <a:bodyPr wrap="none" rtlCol="0" anchor="ctr">
            <a:spAutoFit/>
          </a:bodyPr>
          <a:lstStyle/>
          <a:p>
            <a:pPr algn="ctr"/>
            <a:r>
              <a:rPr lang="en-US" sz="19900" spc="600" dirty="0" smtClean="0">
                <a:solidFill>
                  <a:schemeClr val="accent6">
                    <a:lumMod val="40000"/>
                    <a:lumOff val="60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Conflict</a:t>
            </a:r>
            <a:endParaRPr lang="en-US" sz="19900" spc="600" dirty="0">
              <a:solidFill>
                <a:schemeClr val="accent6">
                  <a:lumMod val="40000"/>
                  <a:lumOff val="60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6334959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ppt_x"/>
                                          </p:val>
                                        </p:tav>
                                        <p:tav tm="100000">
                                          <p:val>
                                            <p:strVal val="#ppt_x"/>
                                          </p:val>
                                        </p:tav>
                                      </p:tavLst>
                                    </p:anim>
                                    <p:anim calcmode="lin" valueType="num">
                                      <p:cBhvr additive="base">
                                        <p:cTn id="8"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000" b="1" dirty="0" smtClean="0">
                <a:solidFill>
                  <a:schemeClr val="accent6">
                    <a:lumMod val="40000"/>
                    <a:lumOff val="60000"/>
                  </a:schemeClr>
                </a:solidFill>
              </a:rPr>
              <a:t>Adding Conflict</a:t>
            </a:r>
            <a:endParaRPr lang="en-US" sz="8000" b="1" dirty="0">
              <a:solidFill>
                <a:schemeClr val="accent6">
                  <a:lumMod val="40000"/>
                  <a:lumOff val="60000"/>
                </a:schemeClr>
              </a:solidFill>
            </a:endParaRPr>
          </a:p>
        </p:txBody>
      </p:sp>
      <p:sp>
        <p:nvSpPr>
          <p:cNvPr id="3" name="Content Placeholder 2"/>
          <p:cNvSpPr>
            <a:spLocks noGrp="1"/>
          </p:cNvSpPr>
          <p:nvPr>
            <p:ph idx="1"/>
          </p:nvPr>
        </p:nvSpPr>
        <p:spPr>
          <a:xfrm>
            <a:off x="669636" y="2050473"/>
            <a:ext cx="10852727" cy="1450109"/>
          </a:xfrm>
        </p:spPr>
        <p:txBody>
          <a:bodyPr>
            <a:noAutofit/>
          </a:bodyPr>
          <a:lstStyle/>
          <a:p>
            <a:r>
              <a:rPr lang="en-US" sz="4400" dirty="0" smtClean="0">
                <a:solidFill>
                  <a:schemeClr val="accent1">
                    <a:lumMod val="20000"/>
                    <a:lumOff val="80000"/>
                  </a:schemeClr>
                </a:solidFill>
              </a:rPr>
              <a:t>State what would ideally happen in the story </a:t>
            </a:r>
          </a:p>
          <a:p>
            <a:pPr lvl="1"/>
            <a:r>
              <a:rPr lang="en-US" sz="3600" dirty="0" smtClean="0">
                <a:solidFill>
                  <a:schemeClr val="accent1">
                    <a:lumMod val="20000"/>
                    <a:lumOff val="80000"/>
                  </a:schemeClr>
                </a:solidFill>
              </a:rPr>
              <a:t>Plot Points</a:t>
            </a:r>
            <a:endParaRPr lang="en-US" sz="4000" dirty="0">
              <a:solidFill>
                <a:schemeClr val="accent1">
                  <a:lumMod val="20000"/>
                  <a:lumOff val="80000"/>
                </a:schemeClr>
              </a:solidFill>
            </a:endParaRPr>
          </a:p>
        </p:txBody>
      </p:sp>
      <p:sp>
        <p:nvSpPr>
          <p:cNvPr id="4" name="Content Placeholder 2"/>
          <p:cNvSpPr txBox="1">
            <a:spLocks/>
          </p:cNvSpPr>
          <p:nvPr/>
        </p:nvSpPr>
        <p:spPr>
          <a:xfrm>
            <a:off x="646546" y="3260435"/>
            <a:ext cx="10852727" cy="30179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sz="3600" dirty="0" smtClean="0">
              <a:solidFill>
                <a:schemeClr val="accent1">
                  <a:lumMod val="20000"/>
                  <a:lumOff val="80000"/>
                </a:schemeClr>
              </a:solidFill>
            </a:endParaRPr>
          </a:p>
          <a:p>
            <a:pPr lvl="1"/>
            <a:r>
              <a:rPr lang="en-US" sz="3600" i="1" dirty="0" smtClean="0">
                <a:solidFill>
                  <a:schemeClr val="accent2">
                    <a:lumMod val="40000"/>
                    <a:lumOff val="60000"/>
                  </a:schemeClr>
                </a:solidFill>
              </a:rPr>
              <a:t>The knight kills the dragon as it sleeps and takes the gold</a:t>
            </a:r>
          </a:p>
          <a:p>
            <a:pPr lvl="1"/>
            <a:endParaRPr lang="en-US" sz="4000" dirty="0">
              <a:solidFill>
                <a:schemeClr val="accent1">
                  <a:lumMod val="20000"/>
                  <a:lumOff val="80000"/>
                </a:schemeClr>
              </a:solidFill>
            </a:endParaRPr>
          </a:p>
        </p:txBody>
      </p:sp>
    </p:spTree>
    <p:extLst>
      <p:ext uri="{BB962C8B-B14F-4D97-AF65-F5344CB8AC3E}">
        <p14:creationId xmlns:p14="http://schemas.microsoft.com/office/powerpoint/2010/main" val="2668853397"/>
      </p:ext>
    </p:extLst>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25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000" b="1" dirty="0" smtClean="0">
                <a:solidFill>
                  <a:schemeClr val="accent6">
                    <a:lumMod val="40000"/>
                    <a:lumOff val="60000"/>
                  </a:schemeClr>
                </a:solidFill>
              </a:rPr>
              <a:t>Adding Conflict</a:t>
            </a:r>
            <a:endParaRPr lang="en-US" sz="8000" b="1" dirty="0">
              <a:solidFill>
                <a:schemeClr val="accent6">
                  <a:lumMod val="40000"/>
                  <a:lumOff val="60000"/>
                </a:schemeClr>
              </a:solidFill>
            </a:endParaRPr>
          </a:p>
        </p:txBody>
      </p:sp>
      <p:sp>
        <p:nvSpPr>
          <p:cNvPr id="3" name="Content Placeholder 2"/>
          <p:cNvSpPr>
            <a:spLocks noGrp="1"/>
          </p:cNvSpPr>
          <p:nvPr>
            <p:ph idx="1"/>
          </p:nvPr>
        </p:nvSpPr>
        <p:spPr>
          <a:xfrm>
            <a:off x="1034473" y="1825624"/>
            <a:ext cx="10991271" cy="4854575"/>
          </a:xfrm>
        </p:spPr>
        <p:txBody>
          <a:bodyPr>
            <a:noAutofit/>
          </a:bodyPr>
          <a:lstStyle/>
          <a:p>
            <a:r>
              <a:rPr lang="en-US" sz="4400" dirty="0" smtClean="0">
                <a:solidFill>
                  <a:schemeClr val="accent1">
                    <a:lumMod val="20000"/>
                    <a:lumOff val="80000"/>
                  </a:schemeClr>
                </a:solidFill>
              </a:rPr>
              <a:t>What can go wrong? </a:t>
            </a:r>
          </a:p>
        </p:txBody>
      </p:sp>
      <p:sp>
        <p:nvSpPr>
          <p:cNvPr id="4" name="Content Placeholder 2"/>
          <p:cNvSpPr txBox="1">
            <a:spLocks/>
          </p:cNvSpPr>
          <p:nvPr/>
        </p:nvSpPr>
        <p:spPr>
          <a:xfrm>
            <a:off x="983674" y="3075709"/>
            <a:ext cx="10991271" cy="375689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3600" i="1" dirty="0" smtClean="0">
                <a:solidFill>
                  <a:schemeClr val="accent2">
                    <a:lumMod val="40000"/>
                    <a:lumOff val="60000"/>
                  </a:schemeClr>
                </a:solidFill>
              </a:rPr>
              <a:t>The dragon wakes up</a:t>
            </a:r>
          </a:p>
          <a:p>
            <a:pPr lvl="1"/>
            <a:r>
              <a:rPr lang="en-US" sz="3600" i="1" dirty="0" smtClean="0">
                <a:solidFill>
                  <a:schemeClr val="accent2">
                    <a:lumMod val="40000"/>
                    <a:lumOff val="60000"/>
                  </a:schemeClr>
                </a:solidFill>
              </a:rPr>
              <a:t>The hero trips and makes a loud noise</a:t>
            </a:r>
          </a:p>
          <a:p>
            <a:pPr lvl="1"/>
            <a:r>
              <a:rPr lang="en-US" sz="3600" i="1" dirty="0" smtClean="0">
                <a:solidFill>
                  <a:schemeClr val="accent2">
                    <a:lumMod val="40000"/>
                    <a:lumOff val="60000"/>
                  </a:schemeClr>
                </a:solidFill>
              </a:rPr>
              <a:t>The treasure is not there </a:t>
            </a:r>
          </a:p>
          <a:p>
            <a:pPr lvl="1"/>
            <a:r>
              <a:rPr lang="en-US" sz="3600" i="1" dirty="0" smtClean="0">
                <a:solidFill>
                  <a:schemeClr val="accent2">
                    <a:lumMod val="40000"/>
                    <a:lumOff val="60000"/>
                  </a:schemeClr>
                </a:solidFill>
              </a:rPr>
              <a:t>The dragon is actually just a cute little baby</a:t>
            </a:r>
            <a:endParaRPr lang="en-US" sz="3600" i="1" dirty="0">
              <a:solidFill>
                <a:schemeClr val="accent2">
                  <a:lumMod val="40000"/>
                  <a:lumOff val="60000"/>
                </a:schemeClr>
              </a:solidFill>
            </a:endParaRPr>
          </a:p>
        </p:txBody>
      </p:sp>
    </p:spTree>
    <p:extLst>
      <p:ext uri="{BB962C8B-B14F-4D97-AF65-F5344CB8AC3E}">
        <p14:creationId xmlns:p14="http://schemas.microsoft.com/office/powerpoint/2010/main" val="185395093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61969" y="1853304"/>
            <a:ext cx="7678705" cy="3154710"/>
          </a:xfrm>
          <a:prstGeom prst="rect">
            <a:avLst/>
          </a:prstGeom>
          <a:noFill/>
        </p:spPr>
        <p:txBody>
          <a:bodyPr wrap="none" rtlCol="0" anchor="ctr">
            <a:spAutoFit/>
          </a:bodyPr>
          <a:lstStyle/>
          <a:p>
            <a:pPr algn="ctr"/>
            <a:r>
              <a:rPr lang="en-US" sz="19900" spc="600" dirty="0" smtClean="0">
                <a:solidFill>
                  <a:schemeClr val="accent6">
                    <a:lumMod val="40000"/>
                    <a:lumOff val="60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Detail</a:t>
            </a:r>
            <a:endParaRPr lang="en-US" sz="19900" spc="600" dirty="0">
              <a:solidFill>
                <a:schemeClr val="accent6">
                  <a:lumMod val="40000"/>
                  <a:lumOff val="60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5769220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ppt_x"/>
                                          </p:val>
                                        </p:tav>
                                        <p:tav tm="100000">
                                          <p:val>
                                            <p:strVal val="#ppt_x"/>
                                          </p:val>
                                        </p:tav>
                                      </p:tavLst>
                                    </p:anim>
                                    <p:anim calcmode="lin" valueType="num">
                                      <p:cBhvr additive="base">
                                        <p:cTn id="8"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solidFill>
                  <a:schemeClr val="accent6">
                    <a:lumMod val="40000"/>
                    <a:lumOff val="60000"/>
                  </a:schemeClr>
                </a:solidFill>
                <a:latin typeface="Aharoni" panose="02010803020104030203" pitchFamily="2" charset="-79"/>
                <a:cs typeface="Aharoni" panose="02010803020104030203" pitchFamily="2" charset="-79"/>
              </a:rPr>
              <a:t>Adding Detail</a:t>
            </a:r>
            <a:endParaRPr lang="en-US" sz="6000" dirty="0">
              <a:solidFill>
                <a:schemeClr val="accent6">
                  <a:lumMod val="40000"/>
                  <a:lumOff val="60000"/>
                </a:schemeClr>
              </a:solidFill>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1825624"/>
            <a:ext cx="10515600" cy="834449"/>
          </a:xfrm>
        </p:spPr>
        <p:txBody>
          <a:bodyPr>
            <a:normAutofit/>
          </a:bodyPr>
          <a:lstStyle/>
          <a:p>
            <a:r>
              <a:rPr lang="en-US" sz="4000" dirty="0" smtClean="0">
                <a:solidFill>
                  <a:schemeClr val="accent1">
                    <a:lumMod val="20000"/>
                    <a:lumOff val="80000"/>
                  </a:schemeClr>
                </a:solidFill>
              </a:rPr>
              <a:t>Plot point</a:t>
            </a:r>
            <a:endParaRPr lang="en-US" sz="3600" dirty="0">
              <a:solidFill>
                <a:schemeClr val="accent2">
                  <a:lumMod val="40000"/>
                  <a:lumOff val="60000"/>
                </a:schemeClr>
              </a:solidFill>
            </a:endParaRPr>
          </a:p>
        </p:txBody>
      </p:sp>
      <p:sp>
        <p:nvSpPr>
          <p:cNvPr id="4" name="Content Placeholder 2"/>
          <p:cNvSpPr txBox="1">
            <a:spLocks/>
          </p:cNvSpPr>
          <p:nvPr/>
        </p:nvSpPr>
        <p:spPr>
          <a:xfrm>
            <a:off x="838200" y="2290618"/>
            <a:ext cx="10515600" cy="13854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sz="3600" dirty="0" smtClean="0">
              <a:solidFill>
                <a:schemeClr val="accent2">
                  <a:lumMod val="40000"/>
                  <a:lumOff val="60000"/>
                </a:schemeClr>
              </a:solidFill>
            </a:endParaRPr>
          </a:p>
          <a:p>
            <a:pPr lvl="1"/>
            <a:r>
              <a:rPr lang="en-US" sz="3600" dirty="0" smtClean="0">
                <a:solidFill>
                  <a:schemeClr val="accent2">
                    <a:lumMod val="40000"/>
                    <a:lumOff val="60000"/>
                  </a:schemeClr>
                </a:solidFill>
              </a:rPr>
              <a:t>The knight goes to the dragon’s cave</a:t>
            </a:r>
            <a:endParaRPr lang="en-US" sz="3600" dirty="0">
              <a:solidFill>
                <a:schemeClr val="accent2">
                  <a:lumMod val="40000"/>
                  <a:lumOff val="60000"/>
                </a:schemeClr>
              </a:solidFill>
            </a:endParaRPr>
          </a:p>
        </p:txBody>
      </p:sp>
    </p:spTree>
    <p:extLst>
      <p:ext uri="{BB962C8B-B14F-4D97-AF65-F5344CB8AC3E}">
        <p14:creationId xmlns:p14="http://schemas.microsoft.com/office/powerpoint/2010/main" val="751895832"/>
      </p:ext>
    </p:extLst>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2" presetClass="entr" presetSubtype="2" decel="10000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1+#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55889"/>
            <a:ext cx="10515600" cy="1325563"/>
          </a:xfrm>
        </p:spPr>
        <p:txBody>
          <a:bodyPr>
            <a:normAutofit/>
          </a:bodyPr>
          <a:lstStyle/>
          <a:p>
            <a:pPr algn="ctr"/>
            <a:r>
              <a:rPr lang="en-US" sz="6000" dirty="0" smtClean="0">
                <a:solidFill>
                  <a:schemeClr val="accent6">
                    <a:lumMod val="40000"/>
                    <a:lumOff val="60000"/>
                  </a:schemeClr>
                </a:solidFill>
                <a:latin typeface="Aharoni" panose="02010803020104030203" pitchFamily="2" charset="-79"/>
                <a:cs typeface="Aharoni" panose="02010803020104030203" pitchFamily="2" charset="-79"/>
              </a:rPr>
              <a:t>Adding Detail</a:t>
            </a:r>
            <a:endParaRPr lang="en-US" sz="6000" dirty="0">
              <a:solidFill>
                <a:schemeClr val="accent6">
                  <a:lumMod val="40000"/>
                  <a:lumOff val="60000"/>
                </a:schemeClr>
              </a:solidFill>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607293" y="1825624"/>
            <a:ext cx="11289145" cy="788267"/>
          </a:xfrm>
        </p:spPr>
        <p:txBody>
          <a:bodyPr>
            <a:normAutofit/>
          </a:bodyPr>
          <a:lstStyle/>
          <a:p>
            <a:r>
              <a:rPr lang="en-US" sz="4000" dirty="0" smtClean="0">
                <a:solidFill>
                  <a:schemeClr val="accent1">
                    <a:lumMod val="20000"/>
                    <a:lumOff val="80000"/>
                  </a:schemeClr>
                </a:solidFill>
              </a:rPr>
              <a:t>Take a plot point and expand it</a:t>
            </a:r>
            <a:endParaRPr lang="en-US" sz="4000" dirty="0">
              <a:solidFill>
                <a:schemeClr val="accent1">
                  <a:lumMod val="20000"/>
                  <a:lumOff val="80000"/>
                </a:schemeClr>
              </a:solidFill>
            </a:endParaRPr>
          </a:p>
        </p:txBody>
      </p:sp>
      <p:sp>
        <p:nvSpPr>
          <p:cNvPr id="4" name="Content Placeholder 2"/>
          <p:cNvSpPr txBox="1">
            <a:spLocks/>
          </p:cNvSpPr>
          <p:nvPr/>
        </p:nvSpPr>
        <p:spPr>
          <a:xfrm>
            <a:off x="607292" y="2458315"/>
            <a:ext cx="11289145" cy="48545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3600" dirty="0" smtClean="0">
                <a:solidFill>
                  <a:schemeClr val="accent2">
                    <a:lumMod val="40000"/>
                    <a:lumOff val="60000"/>
                  </a:schemeClr>
                </a:solidFill>
              </a:rPr>
              <a:t>The knight jumps on his black stallion with purpose, he speeds away at full speed as the king looks on.  But as soon as he reaches the forest, the knight slows the horse to a walk.  The dragon’s lair is not far, but the knight is in no hurry to meet the dragon known as, </a:t>
            </a:r>
            <a:br>
              <a:rPr lang="en-US" sz="3600" dirty="0" smtClean="0">
                <a:solidFill>
                  <a:schemeClr val="accent2">
                    <a:lumMod val="40000"/>
                    <a:lumOff val="60000"/>
                  </a:schemeClr>
                </a:solidFill>
              </a:rPr>
            </a:br>
            <a:r>
              <a:rPr lang="en-US" sz="3600" dirty="0" smtClean="0">
                <a:solidFill>
                  <a:schemeClr val="accent2">
                    <a:lumMod val="40000"/>
                    <a:lumOff val="60000"/>
                  </a:schemeClr>
                </a:solidFill>
              </a:rPr>
              <a:t>“The terror”.  </a:t>
            </a:r>
          </a:p>
          <a:p>
            <a:pPr lvl="1"/>
            <a:endParaRPr lang="en-US" sz="4000" dirty="0">
              <a:solidFill>
                <a:schemeClr val="accent1">
                  <a:lumMod val="20000"/>
                  <a:lumOff val="80000"/>
                </a:schemeClr>
              </a:solidFill>
            </a:endParaRPr>
          </a:p>
        </p:txBody>
      </p:sp>
    </p:spTree>
    <p:extLst>
      <p:ext uri="{BB962C8B-B14F-4D97-AF65-F5344CB8AC3E}">
        <p14:creationId xmlns:p14="http://schemas.microsoft.com/office/powerpoint/2010/main" val="267514655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2" presetClass="entr" presetSubtype="2" decel="10000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1+#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solidFill>
                  <a:schemeClr val="accent6">
                    <a:lumMod val="40000"/>
                    <a:lumOff val="60000"/>
                  </a:schemeClr>
                </a:solidFill>
                <a:latin typeface="Aharoni" panose="02010803020104030203" pitchFamily="2" charset="-79"/>
                <a:cs typeface="Aharoni" panose="02010803020104030203" pitchFamily="2" charset="-79"/>
              </a:rPr>
              <a:t>Adding Detail</a:t>
            </a:r>
            <a:endParaRPr lang="en-US" sz="6000" dirty="0">
              <a:solidFill>
                <a:schemeClr val="accent6">
                  <a:lumMod val="40000"/>
                  <a:lumOff val="60000"/>
                </a:schemeClr>
              </a:solidFill>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275936" y="1788681"/>
            <a:ext cx="11640127" cy="751320"/>
          </a:xfrm>
        </p:spPr>
        <p:txBody>
          <a:bodyPr>
            <a:noAutofit/>
          </a:bodyPr>
          <a:lstStyle/>
          <a:p>
            <a:r>
              <a:rPr lang="en-US" sz="4000" dirty="0" smtClean="0">
                <a:solidFill>
                  <a:schemeClr val="accent1">
                    <a:lumMod val="20000"/>
                    <a:lumOff val="80000"/>
                  </a:schemeClr>
                </a:solidFill>
              </a:rPr>
              <a:t>You can also add conflict as you go</a:t>
            </a:r>
            <a:endParaRPr lang="en-US" sz="3600" dirty="0">
              <a:solidFill>
                <a:schemeClr val="accent2">
                  <a:lumMod val="40000"/>
                  <a:lumOff val="60000"/>
                </a:schemeClr>
              </a:solidFill>
            </a:endParaRPr>
          </a:p>
        </p:txBody>
      </p:sp>
      <p:sp>
        <p:nvSpPr>
          <p:cNvPr id="4" name="Content Placeholder 2"/>
          <p:cNvSpPr txBox="1">
            <a:spLocks/>
          </p:cNvSpPr>
          <p:nvPr/>
        </p:nvSpPr>
        <p:spPr>
          <a:xfrm>
            <a:off x="275935" y="2421371"/>
            <a:ext cx="11640127" cy="48060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3600" dirty="0" smtClean="0">
                <a:solidFill>
                  <a:schemeClr val="accent2">
                    <a:lumMod val="40000"/>
                    <a:lumOff val="60000"/>
                  </a:schemeClr>
                </a:solidFill>
              </a:rPr>
              <a:t>To his left, the knight sees a pile of fresh leaves.  It’s the peak of autumn and though the leaves are crunchy, they are fresh.  The weary knight sees the leaves as a mattress and dismounts his horse.  He ties up his horse and walks over to the pile.  He lies down and is suddenly thrust up in the air.  It was a trap.  Four desperate peasants come out from behind the trees with long sharp sticks in their hands…  </a:t>
            </a:r>
            <a:endParaRPr lang="en-US" sz="3600" dirty="0">
              <a:solidFill>
                <a:schemeClr val="accent2">
                  <a:lumMod val="40000"/>
                  <a:lumOff val="60000"/>
                </a:schemeClr>
              </a:solidFill>
            </a:endParaRPr>
          </a:p>
        </p:txBody>
      </p:sp>
    </p:spTree>
    <p:extLst>
      <p:ext uri="{BB962C8B-B14F-4D97-AF65-F5344CB8AC3E}">
        <p14:creationId xmlns:p14="http://schemas.microsoft.com/office/powerpoint/2010/main" val="85372176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8" decel="100000" fill="hold" grpId="0" nodeType="withEffect">
                                  <p:stCondLst>
                                    <p:cond delay="25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2" presetClass="entr" presetSubtype="2" decel="10000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1+#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44</TotalTime>
  <Words>273</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Aharoni</vt:lpstr>
      <vt:lpstr>Arial</vt:lpstr>
      <vt:lpstr>Bodoni MT Condensed</vt:lpstr>
      <vt:lpstr>Calibri</vt:lpstr>
      <vt:lpstr>Calibri Light</vt:lpstr>
      <vt:lpstr>Office Theme</vt:lpstr>
      <vt:lpstr>Adding Conflict</vt:lpstr>
      <vt:lpstr>PowerPoint Presentation</vt:lpstr>
      <vt:lpstr>PowerPoint Presentation</vt:lpstr>
      <vt:lpstr>Adding Conflict</vt:lpstr>
      <vt:lpstr>Adding Conflict</vt:lpstr>
      <vt:lpstr>PowerPoint Presentation</vt:lpstr>
      <vt:lpstr>Adding Detail</vt:lpstr>
      <vt:lpstr>Adding Detail</vt:lpstr>
      <vt:lpstr>Adding Detail</vt:lpstr>
      <vt:lpstr>Mix the Groups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Conflict</dc:title>
  <dc:creator>Joseph Moore</dc:creator>
  <cp:lastModifiedBy>Joseph Moore</cp:lastModifiedBy>
  <cp:revision>7</cp:revision>
  <dcterms:created xsi:type="dcterms:W3CDTF">2019-07-25T01:30:34Z</dcterms:created>
  <dcterms:modified xsi:type="dcterms:W3CDTF">2019-07-25T02:15:28Z</dcterms:modified>
</cp:coreProperties>
</file>