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87" r:id="rId8"/>
    <p:sldId id="259" r:id="rId9"/>
    <p:sldId id="263" r:id="rId10"/>
    <p:sldId id="264" r:id="rId11"/>
    <p:sldId id="281" r:id="rId12"/>
    <p:sldId id="282" r:id="rId13"/>
    <p:sldId id="265" r:id="rId14"/>
    <p:sldId id="284" r:id="rId15"/>
    <p:sldId id="268" r:id="rId16"/>
    <p:sldId id="267" r:id="rId17"/>
    <p:sldId id="285" r:id="rId18"/>
    <p:sldId id="283" r:id="rId19"/>
    <p:sldId id="270" r:id="rId20"/>
    <p:sldId id="271" r:id="rId21"/>
    <p:sldId id="286" r:id="rId22"/>
    <p:sldId id="272" r:id="rId23"/>
    <p:sldId id="269" r:id="rId24"/>
    <p:sldId id="273" r:id="rId25"/>
    <p:sldId id="274" r:id="rId26"/>
    <p:sldId id="275" r:id="rId27"/>
    <p:sldId id="277" r:id="rId28"/>
    <p:sldId id="278" r:id="rId29"/>
    <p:sldId id="279" r:id="rId30"/>
    <p:sldId id="288" r:id="rId31"/>
    <p:sldId id="276" r:id="rId32"/>
    <p:sldId id="293" r:id="rId33"/>
    <p:sldId id="294" r:id="rId34"/>
    <p:sldId id="295" r:id="rId35"/>
    <p:sldId id="291" r:id="rId36"/>
    <p:sldId id="29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F6C29-ED1C-4D58-AFB5-C77CC207B895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E95D-774D-45D7-A9A2-299FC7430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25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F6C29-ED1C-4D58-AFB5-C77CC207B895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E95D-774D-45D7-A9A2-299FC7430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97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F6C29-ED1C-4D58-AFB5-C77CC207B895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E95D-774D-45D7-A9A2-299FC7430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0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F6C29-ED1C-4D58-AFB5-C77CC207B895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E95D-774D-45D7-A9A2-299FC7430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1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F6C29-ED1C-4D58-AFB5-C77CC207B895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E95D-774D-45D7-A9A2-299FC7430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73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F6C29-ED1C-4D58-AFB5-C77CC207B895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E95D-774D-45D7-A9A2-299FC7430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01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F6C29-ED1C-4D58-AFB5-C77CC207B895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E95D-774D-45D7-A9A2-299FC7430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65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F6C29-ED1C-4D58-AFB5-C77CC207B895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E95D-774D-45D7-A9A2-299FC7430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74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F6C29-ED1C-4D58-AFB5-C77CC207B895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E95D-774D-45D7-A9A2-299FC7430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F6C29-ED1C-4D58-AFB5-C77CC207B895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E95D-774D-45D7-A9A2-299FC7430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25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F6C29-ED1C-4D58-AFB5-C77CC207B895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E95D-774D-45D7-A9A2-299FC7430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61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F6C29-ED1C-4D58-AFB5-C77CC207B895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BE95D-774D-45D7-A9A2-299FC7430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929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24" Type="http://schemas.openxmlformats.org/officeDocument/2006/relationships/image" Target="../media/image49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ytranslations.com/blog/2018/08/the-origin-of-the-english-alphabet-and-all-its-26-letters-12118/?fbclid=IwAR0vJmZN-siv6CHeAPz_ajlMv6B-I6jsOafduszEodX4cUhauC9CAxkQPqA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41109"/>
          </a:xfrm>
        </p:spPr>
        <p:txBody>
          <a:bodyPr anchor="ctr">
            <a:normAutofit/>
          </a:bodyPr>
          <a:lstStyle/>
          <a:p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3.15.4.5  2.18.5.1.11.9.14.7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54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Substitution </a:t>
            </a:r>
            <a:r>
              <a:rPr lang="en-US" sz="6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Cipher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 dirty="0" smtClean="0"/>
          </a:p>
          <a:p>
            <a:r>
              <a:rPr lang="en-US" sz="4000" dirty="0" smtClean="0"/>
              <a:t>Caesar Cipher </a:t>
            </a:r>
            <a:endParaRPr lang="en-US" sz="4000" dirty="0"/>
          </a:p>
        </p:txBody>
      </p:sp>
      <p:pic>
        <p:nvPicPr>
          <p:cNvPr id="5122" name="Picture 2" descr="Image result for caesar cip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146" y="3562350"/>
            <a:ext cx="7138103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40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66266" y="365125"/>
            <a:ext cx="6925734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Cipher Wheel</a:t>
            </a:r>
            <a:endParaRPr lang="en-US" sz="60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44584" y="2016125"/>
            <a:ext cx="672465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Cut the printouts</a:t>
            </a:r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Connect the Disks </a:t>
            </a:r>
            <a:endParaRPr lang="en-US" sz="3200" dirty="0" smtClean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EB6F1A"/>
              </a:clrFrom>
              <a:clrTo>
                <a:srgbClr val="EB6F1A">
                  <a:alpha val="0"/>
                </a:srgbClr>
              </a:clrTo>
            </a:clrChange>
          </a:blip>
          <a:stretch>
            <a:fillRect/>
          </a:stretch>
        </p:blipFill>
        <p:spPr>
          <a:xfrm rot="19490301">
            <a:off x="220715" y="1693333"/>
            <a:ext cx="6320843" cy="335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4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Caesar Cipher </a:t>
            </a:r>
            <a:endParaRPr lang="en-US" sz="60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97842"/>
          </a:xfrm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+</a:t>
            </a: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4 AHALDWJP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8 KWMQTQ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12 PAZMXP FDGYB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+</a:t>
            </a: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7 UKXTDYTLM</a:t>
            </a:r>
          </a:p>
        </p:txBody>
      </p:sp>
      <p:pic>
        <p:nvPicPr>
          <p:cNvPr id="2050" name="Picture 2" descr="Image result for caesar cipher whe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93" y="4080934"/>
            <a:ext cx="2668639" cy="264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962400" y="2458045"/>
            <a:ext cx="4267200" cy="6551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 smtClean="0"/>
              <a:t>ELEPHANT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28542" y="3163226"/>
            <a:ext cx="4267200" cy="6096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 smtClean="0"/>
              <a:t>COEILI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28542" y="3844196"/>
            <a:ext cx="4267200" cy="612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 smtClean="0"/>
              <a:t>DONALD TRUMP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962400" y="4461668"/>
            <a:ext cx="4267200" cy="6487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 smtClean="0"/>
              <a:t>BREAKFAST </a:t>
            </a:r>
          </a:p>
        </p:txBody>
      </p:sp>
    </p:spTree>
    <p:extLst>
      <p:ext uri="{BB962C8B-B14F-4D97-AF65-F5344CB8AC3E}">
        <p14:creationId xmlns:p14="http://schemas.microsoft.com/office/powerpoint/2010/main" val="4328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Substitution </a:t>
            </a:r>
            <a:r>
              <a:rPr lang="en-US" sz="6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Cipher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 dirty="0" smtClean="0"/>
          </a:p>
          <a:p>
            <a:r>
              <a:rPr lang="en-US" sz="4000" dirty="0" smtClean="0"/>
              <a:t>Number Cipher </a:t>
            </a:r>
          </a:p>
          <a:p>
            <a:endParaRPr lang="en-US" sz="4000" dirty="0"/>
          </a:p>
        </p:txBody>
      </p:sp>
      <p:pic>
        <p:nvPicPr>
          <p:cNvPr id="1026" name="Picture 2" descr="Image result for number cipher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442" y="3904192"/>
            <a:ext cx="6324228" cy="227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61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Substitution </a:t>
            </a:r>
            <a:r>
              <a:rPr lang="en-US" sz="6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Cipher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 dirty="0" smtClean="0"/>
          </a:p>
          <a:p>
            <a:r>
              <a:rPr lang="en-US" sz="4000" dirty="0" smtClean="0"/>
              <a:t>Keyword Cipher </a:t>
            </a:r>
          </a:p>
          <a:p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390775" y="4495800"/>
            <a:ext cx="882015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0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Substitution </a:t>
            </a:r>
            <a:r>
              <a:rPr lang="en-US" sz="6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Cipher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 dirty="0" smtClean="0"/>
          </a:p>
          <a:p>
            <a:r>
              <a:rPr lang="en-US" sz="4000" dirty="0" smtClean="0"/>
              <a:t>Symbol Substitution </a:t>
            </a:r>
            <a:endParaRPr lang="en-US" sz="4000" dirty="0"/>
          </a:p>
        </p:txBody>
      </p:sp>
      <p:pic>
        <p:nvPicPr>
          <p:cNvPr id="9218" name="Picture 2" descr="Image result for zodiac alphab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082" y="1419225"/>
            <a:ext cx="3227244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4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784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Substitution Code </a:t>
            </a:r>
            <a:endParaRPr lang="en-US" sz="60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130800" cy="4371975"/>
          </a:xfrm>
        </p:spPr>
        <p:txBody>
          <a:bodyPr>
            <a:normAutofit/>
          </a:bodyPr>
          <a:lstStyle/>
          <a:p>
            <a:endParaRPr lang="en-US" sz="4000" dirty="0" smtClean="0"/>
          </a:p>
          <a:p>
            <a:r>
              <a:rPr lang="en-US" sz="4000" dirty="0" err="1"/>
              <a:t>Vigenère</a:t>
            </a:r>
            <a:r>
              <a:rPr lang="en-US" sz="4000" dirty="0"/>
              <a:t> square</a:t>
            </a:r>
          </a:p>
        </p:txBody>
      </p:sp>
      <p:pic>
        <p:nvPicPr>
          <p:cNvPr id="5" name="Picture 2" descr="https://upload.wikimedia.org/wikipedia/commons/thumb/9/9a/Vigen%C3%A8re_square_shading.svg/1024px-Vigen%C3%A8re_square_shading.svg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699" y="1566862"/>
            <a:ext cx="5108575" cy="510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274452" y="1181629"/>
            <a:ext cx="4047067" cy="770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Key Letter</a:t>
            </a:r>
            <a:endParaRPr lang="en-US" sz="24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 rot="16200000">
            <a:off x="4720165" y="3626377"/>
            <a:ext cx="4047067" cy="770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Cipher Letter</a:t>
            </a:r>
            <a:endParaRPr lang="en-US" sz="24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374466" y="3928533"/>
            <a:ext cx="4047067" cy="770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Output Code</a:t>
            </a:r>
            <a:endParaRPr lang="en-US" sz="48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3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784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Substitution Code </a:t>
            </a:r>
            <a:endParaRPr lang="en-US" sz="60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130800" cy="4371975"/>
          </a:xfrm>
        </p:spPr>
        <p:txBody>
          <a:bodyPr>
            <a:normAutofit/>
          </a:bodyPr>
          <a:lstStyle/>
          <a:p>
            <a:endParaRPr lang="en-US" sz="4000" dirty="0" smtClean="0"/>
          </a:p>
          <a:p>
            <a:r>
              <a:rPr lang="en-US" sz="4000" dirty="0" err="1"/>
              <a:t>Vigenère</a:t>
            </a:r>
            <a:r>
              <a:rPr lang="en-US" sz="4000" dirty="0"/>
              <a:t> </a:t>
            </a:r>
            <a:r>
              <a:rPr lang="en-US" sz="4000" dirty="0" smtClean="0"/>
              <a:t>square</a:t>
            </a:r>
          </a:p>
          <a:p>
            <a:pPr lvl="1"/>
            <a:r>
              <a:rPr lang="en-US" sz="3200" dirty="0" smtClean="0"/>
              <a:t>Using cipher disk </a:t>
            </a:r>
            <a:endParaRPr lang="en-US" sz="3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21252" y="4678361"/>
            <a:ext cx="4047067" cy="2010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Key = TIM</a:t>
            </a:r>
          </a:p>
          <a:p>
            <a:pPr marL="0" indent="0" algn="ctr">
              <a:buNone/>
            </a:pPr>
            <a:r>
              <a:rPr lang="en-US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Key String = TIMTIMTIMT…</a:t>
            </a:r>
          </a:p>
          <a:p>
            <a:pPr marL="0" indent="0" algn="ctr">
              <a:buNone/>
            </a:pPr>
            <a:r>
              <a:rPr lang="en-US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Code = AMXIUQ</a:t>
            </a:r>
            <a:endParaRPr lang="en-US" sz="24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EB6F1A"/>
              </a:clrFrom>
              <a:clrTo>
                <a:srgbClr val="EB6F1A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6169554" y="1568449"/>
            <a:ext cx="5000625" cy="5057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EB6F1A"/>
              </a:clrFrom>
              <a:clrTo>
                <a:srgbClr val="EB6F1A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6664178" y="1983216"/>
            <a:ext cx="4105275" cy="420052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 rot="525818">
            <a:off x="9877362" y="4021594"/>
            <a:ext cx="1283855" cy="591128"/>
          </a:xfrm>
          <a:prstGeom prst="roundRect">
            <a:avLst>
              <a:gd name="adj" fmla="val 50000"/>
            </a:avLst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19578605">
            <a:off x="9649064" y="2683477"/>
            <a:ext cx="1283855" cy="591128"/>
          </a:xfrm>
          <a:prstGeom prst="roundRect">
            <a:avLst>
              <a:gd name="adj" fmla="val 50000"/>
            </a:avLst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3709532">
            <a:off x="8963573" y="5454601"/>
            <a:ext cx="1283855" cy="591128"/>
          </a:xfrm>
          <a:prstGeom prst="roundRect">
            <a:avLst>
              <a:gd name="adj" fmla="val 50000"/>
            </a:avLst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7149927">
            <a:off x="7187282" y="5455442"/>
            <a:ext cx="1283855" cy="591128"/>
          </a:xfrm>
          <a:prstGeom prst="roundRect">
            <a:avLst>
              <a:gd name="adj" fmla="val 50000"/>
            </a:avLst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4701636">
            <a:off x="8530000" y="5615762"/>
            <a:ext cx="1283855" cy="591128"/>
          </a:xfrm>
          <a:prstGeom prst="roundRect">
            <a:avLst>
              <a:gd name="adj" fmla="val 50000"/>
            </a:avLst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9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3000" decel="47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0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300000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5780000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0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300000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1" grpId="2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Vigenère</a:t>
            </a:r>
            <a:r>
              <a:rPr lang="en-US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Cipher </a:t>
            </a:r>
            <a:endParaRPr lang="en-US" sz="60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97842"/>
          </a:xfrm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Key = CAT, Code = XIZGNXTE</a:t>
            </a:r>
          </a:p>
          <a:p>
            <a:pPr marL="0" indent="0" algn="ctr">
              <a:buNone/>
            </a:pPr>
            <a:endParaRPr lang="en-US" sz="4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Key = BACON, Code = HOQRWPB</a:t>
            </a:r>
          </a:p>
        </p:txBody>
      </p:sp>
      <p:pic>
        <p:nvPicPr>
          <p:cNvPr id="2050" name="Picture 2" descr="Image result for caesar cipher whe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93" y="4080934"/>
            <a:ext cx="2668639" cy="264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348852" y="2746111"/>
            <a:ext cx="7494296" cy="6551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 err="1" smtClean="0"/>
              <a:t>Vigenere</a:t>
            </a:r>
            <a:r>
              <a:rPr lang="en-US" sz="4000" dirty="0" smtClean="0"/>
              <a:t>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634815" y="4097868"/>
            <a:ext cx="6922370" cy="6096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 smtClean="0"/>
              <a:t>Good Job </a:t>
            </a:r>
          </a:p>
        </p:txBody>
      </p:sp>
    </p:spTree>
    <p:extLst>
      <p:ext uri="{BB962C8B-B14F-4D97-AF65-F5344CB8AC3E}">
        <p14:creationId xmlns:p14="http://schemas.microsoft.com/office/powerpoint/2010/main" val="418817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Substitution </a:t>
            </a:r>
            <a:r>
              <a:rPr lang="en-US" sz="6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Cipher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 dirty="0" smtClean="0"/>
          </a:p>
          <a:p>
            <a:r>
              <a:rPr lang="en-US" sz="4000" dirty="0" smtClean="0"/>
              <a:t>Symbol Substitution </a:t>
            </a:r>
            <a:endParaRPr lang="en-US" sz="4000" dirty="0"/>
          </a:p>
        </p:txBody>
      </p:sp>
      <p:pic>
        <p:nvPicPr>
          <p:cNvPr id="12290" name="Picture 2" descr="Image result for morse c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2473008"/>
            <a:ext cx="6280150" cy="418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88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41109"/>
          </a:xfrm>
        </p:spPr>
        <p:txBody>
          <a:bodyPr anchor="ctr">
            <a:normAutofit/>
          </a:bodyPr>
          <a:lstStyle/>
          <a:p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Code Breaking 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961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Substitution </a:t>
            </a:r>
            <a:r>
              <a:rPr lang="en-US" sz="6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Cipher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 dirty="0" smtClean="0"/>
          </a:p>
          <a:p>
            <a:r>
              <a:rPr lang="en-US" sz="4000" dirty="0" smtClean="0"/>
              <a:t>Pigpen Cipher</a:t>
            </a:r>
            <a:endParaRPr lang="en-US" sz="4000" dirty="0"/>
          </a:p>
        </p:txBody>
      </p:sp>
      <p:pic>
        <p:nvPicPr>
          <p:cNvPr id="11266" name="Picture 2" descr="Image result for pigpen c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1690688"/>
            <a:ext cx="381000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86100" y="5243514"/>
            <a:ext cx="5200650" cy="80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3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Pigpen Cipher</a:t>
            </a:r>
            <a:endParaRPr lang="en-US" sz="60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816" y="1825625"/>
            <a:ext cx="10515600" cy="3897842"/>
          </a:xfrm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ipher Code" panose="00000400000000000000" pitchFamily="2" charset="0"/>
              </a:rPr>
              <a:t>CIPHER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Cipher Code" panose="00000400000000000000" pitchFamily="2" charset="0"/>
              </a:rPr>
              <a:t/>
            </a:r>
            <a:br>
              <a:rPr lang="en-US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Cipher Code" panose="00000400000000000000" pitchFamily="2" charset="0"/>
              </a:rPr>
            </a:b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ipher Code" panose="00000400000000000000" pitchFamily="2" charset="0"/>
              </a:rPr>
              <a:t>ENGLISH</a:t>
            </a:r>
          </a:p>
          <a:p>
            <a:pPr marL="0" indent="0" algn="ctr">
              <a:buNone/>
            </a:pPr>
            <a:endParaRPr lang="en-US" sz="4000" dirty="0">
              <a:solidFill>
                <a:schemeClr val="accent4">
                  <a:lumMod val="20000"/>
                  <a:lumOff val="80000"/>
                </a:schemeClr>
              </a:solidFill>
              <a:latin typeface="Cipher Code" panose="00000400000000000000" pitchFamily="2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ipher Code" panose="00000400000000000000" pitchFamily="2" charset="0"/>
              </a:rPr>
              <a:t>FIND THE UNICORN </a:t>
            </a:r>
          </a:p>
        </p:txBody>
      </p:sp>
      <p:pic>
        <p:nvPicPr>
          <p:cNvPr id="2050" name="Picture 2" descr="Image result for caesar cipher whe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93" y="4080934"/>
            <a:ext cx="2668639" cy="264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607468" y="2298172"/>
            <a:ext cx="7494296" cy="6551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 smtClean="0"/>
              <a:t>Cipher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93431" y="3469745"/>
            <a:ext cx="6922370" cy="6096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 smtClean="0"/>
              <a:t>English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893431" y="4770869"/>
            <a:ext cx="6922370" cy="6096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 smtClean="0"/>
              <a:t>Find the Unicorn</a:t>
            </a:r>
          </a:p>
        </p:txBody>
      </p:sp>
    </p:spTree>
    <p:extLst>
      <p:ext uri="{BB962C8B-B14F-4D97-AF65-F5344CB8AC3E}">
        <p14:creationId xmlns:p14="http://schemas.microsoft.com/office/powerpoint/2010/main" val="46952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Substitution </a:t>
            </a:r>
            <a:r>
              <a:rPr lang="en-US" sz="6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Cipher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 dirty="0" smtClean="0"/>
          </a:p>
          <a:p>
            <a:endParaRPr lang="en-US" sz="4000" dirty="0"/>
          </a:p>
          <a:p>
            <a:pPr marL="0" indent="0" algn="ctr">
              <a:buNone/>
            </a:pPr>
            <a:r>
              <a:rPr lang="en-US" sz="4000" dirty="0" smtClean="0"/>
              <a:t>Letters are the same, position changes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533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Transposition Cipher </a:t>
            </a:r>
            <a:endParaRPr lang="en-US" sz="60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 dirty="0" smtClean="0"/>
          </a:p>
          <a:p>
            <a:r>
              <a:rPr lang="en-US" sz="4000" dirty="0" smtClean="0"/>
              <a:t>Reverse Order </a:t>
            </a:r>
            <a:endParaRPr lang="en-US" sz="4000" dirty="0"/>
          </a:p>
        </p:txBody>
      </p:sp>
      <p:pic>
        <p:nvPicPr>
          <p:cNvPr id="13314" name="Picture 2" descr="Image result for reverse order  c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925" y="3109318"/>
            <a:ext cx="5397500" cy="306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28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Transposition Cipher </a:t>
            </a:r>
            <a:endParaRPr lang="en-US" sz="60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 dirty="0" smtClean="0"/>
          </a:p>
          <a:p>
            <a:r>
              <a:rPr lang="en-US" sz="4000" dirty="0" err="1" smtClean="0"/>
              <a:t>Scytale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pic>
        <p:nvPicPr>
          <p:cNvPr id="5" name="Picture 4" descr="https://upload.wikimedia.org/wikipedia/commons/5/51/Skyta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935" y="3302000"/>
            <a:ext cx="5266465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95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number alphab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5625"/>
            <a:ext cx="5033018" cy="263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Transposition Cipher </a:t>
            </a:r>
            <a:endParaRPr lang="en-US" sz="60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648200" cy="4351338"/>
          </a:xfrm>
        </p:spPr>
        <p:txBody>
          <a:bodyPr>
            <a:normAutofit/>
          </a:bodyPr>
          <a:lstStyle/>
          <a:p>
            <a:endParaRPr lang="en-US" sz="4000" dirty="0" smtClean="0"/>
          </a:p>
          <a:p>
            <a:r>
              <a:rPr lang="en-US" sz="4000" dirty="0" smtClean="0"/>
              <a:t>Columnar Cipher</a:t>
            </a:r>
          </a:p>
          <a:p>
            <a:endParaRPr lang="en-US" sz="4000" dirty="0"/>
          </a:p>
          <a:p>
            <a:pPr lvl="1"/>
            <a:r>
              <a:rPr lang="en-US" sz="3600" dirty="0"/>
              <a:t>Key = cat </a:t>
            </a:r>
            <a:endParaRPr lang="en-US" sz="3600" dirty="0" smtClean="0"/>
          </a:p>
          <a:p>
            <a:pPr lvl="2"/>
            <a:r>
              <a:rPr lang="en-US" sz="3200" dirty="0" smtClean="0"/>
              <a:t>CAT = ACT</a:t>
            </a:r>
            <a:endParaRPr lang="en-US" sz="3200" dirty="0"/>
          </a:p>
          <a:p>
            <a:pPr lvl="1"/>
            <a:r>
              <a:rPr lang="en-US" sz="3600" dirty="0" smtClean="0"/>
              <a:t>HKSUTSILEYBE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34550" y="3767931"/>
            <a:ext cx="1619250" cy="275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91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Transposition Cipher </a:t>
            </a:r>
            <a:endParaRPr lang="en-US" sz="60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 dirty="0" smtClean="0"/>
          </a:p>
          <a:p>
            <a:r>
              <a:rPr lang="en-US" sz="4000" dirty="0" smtClean="0"/>
              <a:t>Chinese Cipher </a:t>
            </a:r>
          </a:p>
          <a:p>
            <a:pPr lvl="1"/>
            <a:r>
              <a:rPr lang="en-US" sz="3600" dirty="0" smtClean="0"/>
              <a:t>RRGT AAOH FNDE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4887" y="2833687"/>
            <a:ext cx="19526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5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41109"/>
          </a:xfrm>
        </p:spPr>
        <p:txBody>
          <a:bodyPr anchor="ctr">
            <a:normAutofit/>
          </a:bodyPr>
          <a:lstStyle/>
          <a:p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Mexican Army Cipher Wheel 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50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 result for mexican army cipher dis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9751"/>
            <a:ext cx="5048250" cy="5048250"/>
          </a:xfrm>
          <a:prstGeom prst="rect">
            <a:avLst/>
          </a:prstGeom>
          <a:noFill/>
          <a:effectLst>
            <a:glow rad="660400">
              <a:schemeClr val="tx1">
                <a:alpha val="83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00450" y="365125"/>
            <a:ext cx="775335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Mexican Army Cipher Wheel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00650" y="2016125"/>
            <a:ext cx="672465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Cut the disks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 smtClean="0"/>
              <a:t>Connect the Disks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3309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 result for mexican army cipher dis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9751"/>
            <a:ext cx="5048250" cy="5048250"/>
          </a:xfrm>
          <a:prstGeom prst="rect">
            <a:avLst/>
          </a:prstGeom>
          <a:noFill/>
          <a:effectLst>
            <a:glow rad="660400">
              <a:schemeClr val="tx1">
                <a:alpha val="83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00450" y="365125"/>
            <a:ext cx="775335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Mexican Army Cipher </a:t>
            </a:r>
            <a:r>
              <a:rPr lang="en-US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Wheel</a:t>
            </a:r>
            <a:endParaRPr lang="en-US" sz="60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00650" y="2016125"/>
            <a:ext cx="672465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u="sng" dirty="0" smtClean="0"/>
              <a:t>Create a Code</a:t>
            </a:r>
          </a:p>
          <a:p>
            <a:pPr marL="0" indent="0" algn="ctr">
              <a:buNone/>
            </a:pPr>
            <a:endParaRPr lang="en-US" sz="4000" u="sng" dirty="0" smtClean="0"/>
          </a:p>
          <a:p>
            <a:pPr marL="742950" indent="-742950" algn="ctr">
              <a:buFont typeface="+mj-lt"/>
              <a:buAutoNum type="arabicPeriod"/>
            </a:pPr>
            <a:r>
              <a:rPr lang="en-US" sz="3600" dirty="0" smtClean="0"/>
              <a:t>Choose a ‘key’</a:t>
            </a:r>
          </a:p>
          <a:p>
            <a:pPr marL="742950" indent="-742950" algn="ctr">
              <a:buFont typeface="+mj-lt"/>
              <a:buAutoNum type="arabicPeriod"/>
            </a:pPr>
            <a:endParaRPr lang="en-US" sz="3600" dirty="0" smtClean="0"/>
          </a:p>
          <a:p>
            <a:pPr marL="742950" indent="-742950" algn="ctr">
              <a:buFont typeface="+mj-lt"/>
              <a:buAutoNum type="arabicPeriod"/>
            </a:pPr>
            <a:r>
              <a:rPr lang="en-US" sz="3600" dirty="0" smtClean="0"/>
              <a:t>Use any of the 4 numbers under each letter.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2013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-19050"/>
            <a:ext cx="7953375" cy="6858000"/>
          </a:xfrm>
          <a:custGeom>
            <a:avLst/>
            <a:gdLst>
              <a:gd name="connsiteX0" fmla="*/ 7953375 w 7953375"/>
              <a:gd name="connsiteY0" fmla="*/ 6857278 h 6858000"/>
              <a:gd name="connsiteX1" fmla="*/ 7953375 w 7953375"/>
              <a:gd name="connsiteY1" fmla="*/ 6858000 h 6858000"/>
              <a:gd name="connsiteX2" fmla="*/ 7924800 w 7953375"/>
              <a:gd name="connsiteY2" fmla="*/ 6858000 h 6858000"/>
              <a:gd name="connsiteX3" fmla="*/ 7924800 w 7953375"/>
              <a:gd name="connsiteY3" fmla="*/ 0 h 6858000"/>
              <a:gd name="connsiteX4" fmla="*/ 7953375 w 7953375"/>
              <a:gd name="connsiteY4" fmla="*/ 0 h 6858000"/>
              <a:gd name="connsiteX5" fmla="*/ 7953375 w 7953375"/>
              <a:gd name="connsiteY5" fmla="*/ 723 h 6858000"/>
              <a:gd name="connsiteX6" fmla="*/ 0 w 7953375"/>
              <a:gd name="connsiteY6" fmla="*/ 0 h 6858000"/>
              <a:gd name="connsiteX7" fmla="*/ 7924800 w 7953375"/>
              <a:gd name="connsiteY7" fmla="*/ 0 h 6858000"/>
              <a:gd name="connsiteX8" fmla="*/ 4495801 w 7953375"/>
              <a:gd name="connsiteY8" fmla="*/ 3429000 h 6858000"/>
              <a:gd name="connsiteX9" fmla="*/ 7924800 w 7953375"/>
              <a:gd name="connsiteY9" fmla="*/ 6858000 h 6858000"/>
              <a:gd name="connsiteX10" fmla="*/ 0 w 795337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53375" h="6858000">
                <a:moveTo>
                  <a:pt x="7953375" y="6857278"/>
                </a:moveTo>
                <a:lnTo>
                  <a:pt x="7953375" y="6858000"/>
                </a:lnTo>
                <a:lnTo>
                  <a:pt x="7924800" y="6858000"/>
                </a:lnTo>
                <a:close/>
                <a:moveTo>
                  <a:pt x="7924800" y="0"/>
                </a:moveTo>
                <a:lnTo>
                  <a:pt x="7953375" y="0"/>
                </a:lnTo>
                <a:lnTo>
                  <a:pt x="7953375" y="723"/>
                </a:lnTo>
                <a:close/>
                <a:moveTo>
                  <a:pt x="0" y="0"/>
                </a:moveTo>
                <a:lnTo>
                  <a:pt x="7924800" y="0"/>
                </a:lnTo>
                <a:cubicBezTo>
                  <a:pt x="6031016" y="0"/>
                  <a:pt x="4495801" y="1535216"/>
                  <a:pt x="4495801" y="3429000"/>
                </a:cubicBezTo>
                <a:cubicBezTo>
                  <a:pt x="4495801" y="5322784"/>
                  <a:pt x="6031016" y="6858000"/>
                  <a:pt x="7924800" y="6858000"/>
                </a:cubicBezTo>
                <a:lnTo>
                  <a:pt x="0" y="685800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 as a Code </a:t>
            </a:r>
            <a:endParaRPr lang="en-US" sz="4800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sz="4000" dirty="0" smtClean="0"/>
              <a:t>Pictograms</a:t>
            </a:r>
          </a:p>
          <a:p>
            <a:endParaRPr lang="en-US" sz="4000" dirty="0" smtClean="0"/>
          </a:p>
          <a:p>
            <a:r>
              <a:rPr lang="en-US" sz="4000" dirty="0" smtClean="0"/>
              <a:t>Ideograms</a:t>
            </a:r>
          </a:p>
          <a:p>
            <a:endParaRPr lang="en-US" sz="4000" dirty="0" smtClean="0"/>
          </a:p>
          <a:p>
            <a:r>
              <a:rPr lang="en-US" sz="4000" dirty="0" smtClean="0"/>
              <a:t>Logograms </a:t>
            </a:r>
            <a:endParaRPr lang="en-US" sz="4000" dirty="0"/>
          </a:p>
        </p:txBody>
      </p:sp>
      <p:pic>
        <p:nvPicPr>
          <p:cNvPr id="4" name="Picture 2" descr="Image result for early hieroglyph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8" r="18896"/>
          <a:stretch/>
        </p:blipFill>
        <p:spPr bwMode="auto">
          <a:xfrm>
            <a:off x="5928990" y="1690688"/>
            <a:ext cx="4848809" cy="47493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road signs in kor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270" y="1639877"/>
            <a:ext cx="4820529" cy="48205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oki po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213" y="206683"/>
            <a:ext cx="4746362" cy="625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69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Pigpen Cipher</a:t>
            </a:r>
            <a:endParaRPr lang="en-US" sz="60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816" y="1822451"/>
            <a:ext cx="10515600" cy="3897842"/>
          </a:xfrm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Key = A08526483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5722252296390140</a:t>
            </a:r>
            <a:endParaRPr lang="en-US" sz="4000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en-US" sz="4000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9552239412 </a:t>
            </a: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19876413</a:t>
            </a:r>
            <a:endParaRPr lang="en-US" sz="4000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en-US" sz="4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00644101405544</a:t>
            </a:r>
          </a:p>
        </p:txBody>
      </p:sp>
      <p:pic>
        <p:nvPicPr>
          <p:cNvPr id="2050" name="Picture 2" descr="Image result for caesar cipher whe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93" y="4080934"/>
            <a:ext cx="2668639" cy="264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348852" y="2624139"/>
            <a:ext cx="7494296" cy="6551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 smtClean="0"/>
              <a:t>Toronto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93431" y="3771372"/>
            <a:ext cx="6922370" cy="6096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 smtClean="0"/>
              <a:t>Maple Leaf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849032" y="5086158"/>
            <a:ext cx="6922370" cy="6096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 smtClean="0"/>
              <a:t>Raptors</a:t>
            </a:r>
          </a:p>
        </p:txBody>
      </p:sp>
    </p:spTree>
    <p:extLst>
      <p:ext uri="{BB962C8B-B14F-4D97-AF65-F5344CB8AC3E}">
        <p14:creationId xmlns:p14="http://schemas.microsoft.com/office/powerpoint/2010/main" val="110533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Classic Cryptology </a:t>
            </a:r>
            <a:endParaRPr lang="en-US" sz="60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 dirty="0" smtClean="0"/>
          </a:p>
          <a:p>
            <a:endParaRPr lang="en-US" sz="4000" dirty="0"/>
          </a:p>
          <a:p>
            <a:pPr marL="0" indent="0" algn="ctr">
              <a:buNone/>
            </a:pPr>
            <a:r>
              <a:rPr lang="en-US" sz="4000" dirty="0" smtClean="0"/>
              <a:t>All of these ciphers are easily broken these days.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5529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41109"/>
          </a:xfrm>
        </p:spPr>
        <p:txBody>
          <a:bodyPr anchor="ctr">
            <a:normAutofit/>
          </a:bodyPr>
          <a:lstStyle/>
          <a:p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Guess Who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0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Guess Who</a:t>
            </a:r>
            <a:endParaRPr lang="en-US" sz="60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There is a spy in the game.  </a:t>
            </a:r>
          </a:p>
          <a:p>
            <a:pPr marL="0" indent="0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 smtClean="0"/>
              <a:t>Break the code to find the spies.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132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Guess Who </a:t>
            </a:r>
            <a:endParaRPr lang="en-US" sz="60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816" y="1825625"/>
            <a:ext cx="10515600" cy="3897842"/>
          </a:xfrm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Spy #1</a:t>
            </a:r>
          </a:p>
          <a:p>
            <a:pPr marL="0" indent="0" algn="ctr">
              <a:buNone/>
            </a:pPr>
            <a:endParaRPr lang="en-US" sz="4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Spy #2</a:t>
            </a:r>
          </a:p>
          <a:p>
            <a:pPr marL="0" indent="0" algn="ctr">
              <a:buNone/>
            </a:pPr>
            <a:endParaRPr lang="en-US" sz="4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Spy #3</a:t>
            </a:r>
          </a:p>
          <a:p>
            <a:pPr marL="0" indent="0" algn="ctr">
              <a:buNone/>
            </a:pPr>
            <a:endParaRPr lang="en-US" sz="4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Spy#4</a:t>
            </a:r>
          </a:p>
        </p:txBody>
      </p:sp>
      <p:pic>
        <p:nvPicPr>
          <p:cNvPr id="2050" name="Picture 2" descr="Image result for caesar cipher whe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93" y="4080934"/>
            <a:ext cx="2668639" cy="264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607467" y="1950986"/>
            <a:ext cx="7534713" cy="6551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 smtClean="0"/>
              <a:t>Megan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37829" y="2859642"/>
            <a:ext cx="6959703" cy="6096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 smtClean="0"/>
              <a:t>Joshua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37365" y="3986753"/>
            <a:ext cx="6631568" cy="6096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 smtClean="0"/>
              <a:t>David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37365" y="4919726"/>
            <a:ext cx="6631568" cy="6096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 smtClean="0"/>
              <a:t>Ashley</a:t>
            </a:r>
          </a:p>
        </p:txBody>
      </p:sp>
    </p:spTree>
    <p:extLst>
      <p:ext uri="{BB962C8B-B14F-4D97-AF65-F5344CB8AC3E}">
        <p14:creationId xmlns:p14="http://schemas.microsoft.com/office/powerpoint/2010/main" val="158431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Code Breaker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You know this is in English, what do you know about English… </a:t>
            </a:r>
          </a:p>
          <a:p>
            <a:pPr lvl="1"/>
            <a:r>
              <a:rPr lang="en-US" sz="3600" dirty="0" smtClean="0"/>
              <a:t>Common letters repeat </a:t>
            </a:r>
            <a:br>
              <a:rPr lang="en-US" sz="3600" dirty="0" smtClean="0"/>
            </a:br>
            <a:r>
              <a:rPr lang="en-US" sz="3600" dirty="0" smtClean="0"/>
              <a:t>(</a:t>
            </a:r>
            <a:r>
              <a:rPr lang="pt-BR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 t a o i n s r h l d c u m f p g w y b v k x j q z</a:t>
            </a:r>
            <a:r>
              <a:rPr lang="en-US" sz="3600" dirty="0" smtClean="0"/>
              <a:t>)</a:t>
            </a:r>
          </a:p>
          <a:p>
            <a:pPr lvl="1"/>
            <a:r>
              <a:rPr lang="en-US" sz="3600" dirty="0" smtClean="0"/>
              <a:t>Vowels in each word</a:t>
            </a:r>
          </a:p>
          <a:p>
            <a:pPr lvl="1"/>
            <a:r>
              <a:rPr lang="en-US" sz="3600" dirty="0" smtClean="0"/>
              <a:t>1 letter, 2 letter, 3 letter words.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8289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2 ㅣㄷㅅㅅㄷㄱ 잭ㅇㄴ" descr="Image result for 2 letter wo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691" y="1010053"/>
            <a:ext cx="3836289" cy="248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그룹 1"/>
          <p:cNvGrpSpPr/>
          <p:nvPr/>
        </p:nvGrpSpPr>
        <p:grpSpPr>
          <a:xfrm>
            <a:off x="250901" y="1508787"/>
            <a:ext cx="11905323" cy="4320479"/>
            <a:chOff x="593620" y="1668955"/>
            <a:chExt cx="5776223" cy="2003037"/>
          </a:xfrm>
        </p:grpSpPr>
        <p:pic>
          <p:nvPicPr>
            <p:cNvPr id="28" name="Picture 1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604" y="1707654"/>
              <a:ext cx="308882" cy="3326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432" y="1701537"/>
              <a:ext cx="333160" cy="3387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9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6723" y="1701537"/>
              <a:ext cx="336602" cy="380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9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7991" y="1701537"/>
              <a:ext cx="336602" cy="380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0175" y="1668955"/>
              <a:ext cx="308882" cy="403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2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6623" y="1707654"/>
              <a:ext cx="333160" cy="3387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18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4789" y="1703694"/>
              <a:ext cx="297002" cy="340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22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210" y="1720543"/>
              <a:ext cx="324760" cy="361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13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6895" y="1704595"/>
              <a:ext cx="154441" cy="368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1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9945" y="1748612"/>
              <a:ext cx="308882" cy="3326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5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218" y="2427734"/>
              <a:ext cx="332642" cy="352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2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748" y="2441417"/>
              <a:ext cx="333160" cy="3387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16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384" y="2451050"/>
              <a:ext cx="344522" cy="3326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6705" y="2401994"/>
              <a:ext cx="308882" cy="403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26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7237" y="2451050"/>
              <a:ext cx="401942" cy="3626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2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6985" y="2467669"/>
              <a:ext cx="333160" cy="3387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12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034" y="2422287"/>
              <a:ext cx="225721" cy="352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20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4705" y="2437813"/>
              <a:ext cx="384122" cy="376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28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2513744"/>
              <a:ext cx="403812" cy="224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2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7820" y="2456534"/>
              <a:ext cx="333160" cy="3387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18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5057" y="2449603"/>
              <a:ext cx="297002" cy="340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" name="Picture 16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2059" y="2453563"/>
              <a:ext cx="344522" cy="3326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" name="Picture 2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6683" y="2479231"/>
              <a:ext cx="333160" cy="3387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" name="Picture 9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620" y="3291830"/>
              <a:ext cx="336602" cy="380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2" name="Picture 2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269" y="3312531"/>
              <a:ext cx="333160" cy="3387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13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2769" y="3283008"/>
              <a:ext cx="154441" cy="368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19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0269" y="3313867"/>
              <a:ext cx="313376" cy="306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" name="Picture 4"/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9468" y="3271949"/>
              <a:ext cx="340562" cy="348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" name="Picture 2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0867" y="3291830"/>
              <a:ext cx="333160" cy="3387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7"/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3935" y="3264029"/>
              <a:ext cx="364322" cy="356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" name="Picture 22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8257" y="3259275"/>
              <a:ext cx="324760" cy="361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" name="Picture 12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2633" y="3259275"/>
              <a:ext cx="225721" cy="352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20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4649" y="3251752"/>
              <a:ext cx="384122" cy="376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" name="Picture 2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268" y="3256019"/>
              <a:ext cx="744484" cy="384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" name="Picture 19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5309" y="3268527"/>
              <a:ext cx="313376" cy="306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1" y="484483"/>
            <a:ext cx="7269343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467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L" pitchFamily="18" charset="-127"/>
                <a:ea typeface="HY엽서L" pitchFamily="18" charset="-127"/>
              </a:rPr>
              <a:t>Can</a:t>
            </a:r>
            <a:r>
              <a:rPr lang="ko-KR" altLang="en-US" sz="3467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L" pitchFamily="18" charset="-127"/>
                <a:ea typeface="HY엽서L" pitchFamily="18" charset="-127"/>
              </a:rPr>
              <a:t> </a:t>
            </a:r>
            <a:r>
              <a:rPr lang="en-US" altLang="ko-KR" sz="3467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L" pitchFamily="18" charset="-127"/>
                <a:ea typeface="HY엽서L" pitchFamily="18" charset="-127"/>
              </a:rPr>
              <a:t>you decipher the message?  </a:t>
            </a:r>
            <a:endParaRPr lang="ko-KR" altLang="en-US" sz="3467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엽서L" pitchFamily="18" charset="-127"/>
              <a:ea typeface="HY엽서L" pitchFamily="18" charset="-127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923181" y="4869160"/>
            <a:ext cx="5934687" cy="11317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79016" y="385764"/>
            <a:ext cx="599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= H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853367" y="357878"/>
            <a:ext cx="58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= A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0031936" y="384738"/>
            <a:ext cx="606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= N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1259116" y="323889"/>
            <a:ext cx="570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= C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3005" y="6136917"/>
            <a:ext cx="12113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Hello Earth.  We come in peace.  Let’s be friends. </a:t>
            </a:r>
          </a:p>
        </p:txBody>
      </p:sp>
      <p:sp>
        <p:nvSpPr>
          <p:cNvPr id="72" name="ANSWER"/>
          <p:cNvSpPr/>
          <p:nvPr/>
        </p:nvSpPr>
        <p:spPr>
          <a:xfrm>
            <a:off x="1430783" y="6117299"/>
            <a:ext cx="9307855" cy="6958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Answer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38091" y="435452"/>
            <a:ext cx="396509" cy="480873"/>
          </a:xfrm>
          <a:prstGeom prst="rect">
            <a:avLst/>
          </a:prstGeom>
        </p:spPr>
      </p:pic>
      <p:sp>
        <p:nvSpPr>
          <p:cNvPr id="6" name="HINT"/>
          <p:cNvSpPr/>
          <p:nvPr/>
        </p:nvSpPr>
        <p:spPr>
          <a:xfrm>
            <a:off x="7338091" y="70805"/>
            <a:ext cx="1216952" cy="12481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Hint</a:t>
            </a:r>
          </a:p>
          <a:p>
            <a:pPr algn="ctr"/>
            <a:r>
              <a:rPr lang="en-US" sz="2400" dirty="0"/>
              <a:t>#1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53287" y="426361"/>
            <a:ext cx="407240" cy="542985"/>
          </a:xfrm>
          <a:prstGeom prst="rect">
            <a:avLst/>
          </a:prstGeom>
        </p:spPr>
      </p:pic>
      <p:sp>
        <p:nvSpPr>
          <p:cNvPr id="68" name="HINT"/>
          <p:cNvSpPr/>
          <p:nvPr/>
        </p:nvSpPr>
        <p:spPr>
          <a:xfrm>
            <a:off x="8573620" y="70805"/>
            <a:ext cx="1216952" cy="12481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Hint</a:t>
            </a:r>
          </a:p>
          <a:p>
            <a:pPr algn="ctr"/>
            <a:r>
              <a:rPr lang="en-US" sz="2400" dirty="0"/>
              <a:t>#2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25830" y="470148"/>
            <a:ext cx="378953" cy="378953"/>
          </a:xfrm>
          <a:prstGeom prst="rect">
            <a:avLst/>
          </a:prstGeom>
        </p:spPr>
      </p:pic>
      <p:sp>
        <p:nvSpPr>
          <p:cNvPr id="69" name="HINT"/>
          <p:cNvSpPr/>
          <p:nvPr/>
        </p:nvSpPr>
        <p:spPr>
          <a:xfrm>
            <a:off x="9806779" y="70805"/>
            <a:ext cx="1216952" cy="12481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Hint</a:t>
            </a:r>
          </a:p>
          <a:p>
            <a:pPr algn="ctr"/>
            <a:r>
              <a:rPr lang="en-US" sz="2400" dirty="0"/>
              <a:t>#3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30096" y="361713"/>
            <a:ext cx="364801" cy="410401"/>
          </a:xfrm>
          <a:prstGeom prst="rect">
            <a:avLst/>
          </a:prstGeom>
        </p:spPr>
      </p:pic>
      <p:sp>
        <p:nvSpPr>
          <p:cNvPr id="70" name="HINT"/>
          <p:cNvSpPr/>
          <p:nvPr/>
        </p:nvSpPr>
        <p:spPr>
          <a:xfrm>
            <a:off x="11023731" y="68627"/>
            <a:ext cx="1216952" cy="12481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Hint</a:t>
            </a:r>
          </a:p>
          <a:p>
            <a:pPr algn="ctr"/>
            <a:r>
              <a:rPr lang="en-US" sz="2400" dirty="0"/>
              <a:t>#4</a:t>
            </a:r>
          </a:p>
        </p:txBody>
      </p:sp>
      <p:sp>
        <p:nvSpPr>
          <p:cNvPr id="71" name="HINT 5"/>
          <p:cNvSpPr/>
          <p:nvPr/>
        </p:nvSpPr>
        <p:spPr>
          <a:xfrm>
            <a:off x="10989891" y="1316765"/>
            <a:ext cx="1216952" cy="12481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Hint</a:t>
            </a:r>
          </a:p>
          <a:p>
            <a:pPr algn="ctr"/>
            <a:r>
              <a:rPr lang="en-US" sz="2400" dirty="0"/>
              <a:t>#5</a:t>
            </a:r>
          </a:p>
        </p:txBody>
      </p:sp>
    </p:spTree>
    <p:extLst>
      <p:ext uri="{BB962C8B-B14F-4D97-AF65-F5344CB8AC3E}">
        <p14:creationId xmlns:p14="http://schemas.microsoft.com/office/powerpoint/2010/main" val="206132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72" grpId="0" animBg="1"/>
      <p:bldP spid="6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" y="0"/>
            <a:ext cx="7953375" cy="6858000"/>
          </a:xfrm>
          <a:custGeom>
            <a:avLst/>
            <a:gdLst>
              <a:gd name="connsiteX0" fmla="*/ 7953375 w 7953375"/>
              <a:gd name="connsiteY0" fmla="*/ 6857278 h 6858000"/>
              <a:gd name="connsiteX1" fmla="*/ 7953375 w 7953375"/>
              <a:gd name="connsiteY1" fmla="*/ 6858000 h 6858000"/>
              <a:gd name="connsiteX2" fmla="*/ 7924800 w 7953375"/>
              <a:gd name="connsiteY2" fmla="*/ 6858000 h 6858000"/>
              <a:gd name="connsiteX3" fmla="*/ 7924800 w 7953375"/>
              <a:gd name="connsiteY3" fmla="*/ 0 h 6858000"/>
              <a:gd name="connsiteX4" fmla="*/ 7953375 w 7953375"/>
              <a:gd name="connsiteY4" fmla="*/ 0 h 6858000"/>
              <a:gd name="connsiteX5" fmla="*/ 7953375 w 7953375"/>
              <a:gd name="connsiteY5" fmla="*/ 723 h 6858000"/>
              <a:gd name="connsiteX6" fmla="*/ 0 w 7953375"/>
              <a:gd name="connsiteY6" fmla="*/ 0 h 6858000"/>
              <a:gd name="connsiteX7" fmla="*/ 7924800 w 7953375"/>
              <a:gd name="connsiteY7" fmla="*/ 0 h 6858000"/>
              <a:gd name="connsiteX8" fmla="*/ 4495801 w 7953375"/>
              <a:gd name="connsiteY8" fmla="*/ 3429000 h 6858000"/>
              <a:gd name="connsiteX9" fmla="*/ 7924800 w 7953375"/>
              <a:gd name="connsiteY9" fmla="*/ 6858000 h 6858000"/>
              <a:gd name="connsiteX10" fmla="*/ 0 w 795337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53375" h="6858000">
                <a:moveTo>
                  <a:pt x="7953375" y="6857278"/>
                </a:moveTo>
                <a:lnTo>
                  <a:pt x="7953375" y="6858000"/>
                </a:lnTo>
                <a:lnTo>
                  <a:pt x="7924800" y="6858000"/>
                </a:lnTo>
                <a:close/>
                <a:moveTo>
                  <a:pt x="7924800" y="0"/>
                </a:moveTo>
                <a:lnTo>
                  <a:pt x="7953375" y="0"/>
                </a:lnTo>
                <a:lnTo>
                  <a:pt x="7953375" y="723"/>
                </a:lnTo>
                <a:close/>
                <a:moveTo>
                  <a:pt x="0" y="0"/>
                </a:moveTo>
                <a:lnTo>
                  <a:pt x="7924800" y="0"/>
                </a:lnTo>
                <a:cubicBezTo>
                  <a:pt x="6031016" y="0"/>
                  <a:pt x="4495801" y="1535216"/>
                  <a:pt x="4495801" y="3429000"/>
                </a:cubicBezTo>
                <a:cubicBezTo>
                  <a:pt x="4495801" y="5322784"/>
                  <a:pt x="6031016" y="6858000"/>
                  <a:pt x="7924800" y="6858000"/>
                </a:cubicBezTo>
                <a:lnTo>
                  <a:pt x="0" y="685800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 as a Code </a:t>
            </a:r>
            <a:endParaRPr lang="en-US" sz="4800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sz="4000" dirty="0" smtClean="0"/>
              <a:t>Rosetta Stone </a:t>
            </a:r>
            <a:endParaRPr lang="en-US" sz="4000" dirty="0"/>
          </a:p>
        </p:txBody>
      </p:sp>
      <p:pic>
        <p:nvPicPr>
          <p:cNvPr id="2050" name="Picture 2" descr="Image result for rosetta ston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05" b="97105" l="9763" r="89941">
                        <a14:foregroundMark x1="46598" y1="76316" x2="53698" y2="75526"/>
                        <a14:backgroundMark x1="53846" y1="73947" x2="53402" y2="73947"/>
                        <a14:backgroundMark x1="50888" y1="74737" x2="50888" y2="747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797" y="1056711"/>
            <a:ext cx="10476516" cy="588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12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" y="0"/>
            <a:ext cx="7953375" cy="6858000"/>
          </a:xfrm>
          <a:custGeom>
            <a:avLst/>
            <a:gdLst>
              <a:gd name="connsiteX0" fmla="*/ 7953375 w 7953375"/>
              <a:gd name="connsiteY0" fmla="*/ 6857278 h 6858000"/>
              <a:gd name="connsiteX1" fmla="*/ 7953375 w 7953375"/>
              <a:gd name="connsiteY1" fmla="*/ 6858000 h 6858000"/>
              <a:gd name="connsiteX2" fmla="*/ 7924800 w 7953375"/>
              <a:gd name="connsiteY2" fmla="*/ 6858000 h 6858000"/>
              <a:gd name="connsiteX3" fmla="*/ 7924800 w 7953375"/>
              <a:gd name="connsiteY3" fmla="*/ 0 h 6858000"/>
              <a:gd name="connsiteX4" fmla="*/ 7953375 w 7953375"/>
              <a:gd name="connsiteY4" fmla="*/ 0 h 6858000"/>
              <a:gd name="connsiteX5" fmla="*/ 7953375 w 7953375"/>
              <a:gd name="connsiteY5" fmla="*/ 723 h 6858000"/>
              <a:gd name="connsiteX6" fmla="*/ 0 w 7953375"/>
              <a:gd name="connsiteY6" fmla="*/ 0 h 6858000"/>
              <a:gd name="connsiteX7" fmla="*/ 7924800 w 7953375"/>
              <a:gd name="connsiteY7" fmla="*/ 0 h 6858000"/>
              <a:gd name="connsiteX8" fmla="*/ 4495801 w 7953375"/>
              <a:gd name="connsiteY8" fmla="*/ 3429000 h 6858000"/>
              <a:gd name="connsiteX9" fmla="*/ 7924800 w 7953375"/>
              <a:gd name="connsiteY9" fmla="*/ 6858000 h 6858000"/>
              <a:gd name="connsiteX10" fmla="*/ 0 w 795337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53375" h="6858000">
                <a:moveTo>
                  <a:pt x="7953375" y="6857278"/>
                </a:moveTo>
                <a:lnTo>
                  <a:pt x="7953375" y="6858000"/>
                </a:lnTo>
                <a:lnTo>
                  <a:pt x="7924800" y="6858000"/>
                </a:lnTo>
                <a:close/>
                <a:moveTo>
                  <a:pt x="7924800" y="0"/>
                </a:moveTo>
                <a:lnTo>
                  <a:pt x="7953375" y="0"/>
                </a:lnTo>
                <a:lnTo>
                  <a:pt x="7953375" y="723"/>
                </a:lnTo>
                <a:close/>
                <a:moveTo>
                  <a:pt x="0" y="0"/>
                </a:moveTo>
                <a:lnTo>
                  <a:pt x="7924800" y="0"/>
                </a:lnTo>
                <a:cubicBezTo>
                  <a:pt x="6031016" y="0"/>
                  <a:pt x="4495801" y="1535216"/>
                  <a:pt x="4495801" y="3429000"/>
                </a:cubicBezTo>
                <a:cubicBezTo>
                  <a:pt x="4495801" y="5322784"/>
                  <a:pt x="6031016" y="6858000"/>
                  <a:pt x="7924800" y="6858000"/>
                </a:cubicBezTo>
                <a:lnTo>
                  <a:pt x="0" y="685800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 as a Code </a:t>
            </a:r>
            <a:endParaRPr lang="en-US" sz="4800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986" y="1791093"/>
            <a:ext cx="10514814" cy="4385870"/>
          </a:xfrm>
        </p:spPr>
        <p:txBody>
          <a:bodyPr anchor="ctr">
            <a:normAutofit/>
          </a:bodyPr>
          <a:lstStyle/>
          <a:p>
            <a:r>
              <a:rPr lang="en-US" sz="4000" dirty="0" smtClean="0"/>
              <a:t>Phonograms </a:t>
            </a:r>
            <a:endParaRPr lang="en-US" sz="4000" dirty="0"/>
          </a:p>
        </p:txBody>
      </p:sp>
      <p:pic>
        <p:nvPicPr>
          <p:cNvPr id="3074" name="Picture 2" descr="https://upload.wikimedia.org/wikipedia/commons/thumb/a/aa/World_alphabets_%26_writing_systems.svg/1920px-World_alphabets_%26_writing_system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3" y="1376314"/>
            <a:ext cx="12195253" cy="564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42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/>
          <p:nvPr/>
        </p:nvSpPr>
        <p:spPr>
          <a:xfrm>
            <a:off x="1" y="0"/>
            <a:ext cx="7953375" cy="6858000"/>
          </a:xfrm>
          <a:custGeom>
            <a:avLst/>
            <a:gdLst>
              <a:gd name="connsiteX0" fmla="*/ 7953375 w 7953375"/>
              <a:gd name="connsiteY0" fmla="*/ 6857278 h 6858000"/>
              <a:gd name="connsiteX1" fmla="*/ 7953375 w 7953375"/>
              <a:gd name="connsiteY1" fmla="*/ 6858000 h 6858000"/>
              <a:gd name="connsiteX2" fmla="*/ 7924800 w 7953375"/>
              <a:gd name="connsiteY2" fmla="*/ 6858000 h 6858000"/>
              <a:gd name="connsiteX3" fmla="*/ 7924800 w 7953375"/>
              <a:gd name="connsiteY3" fmla="*/ 0 h 6858000"/>
              <a:gd name="connsiteX4" fmla="*/ 7953375 w 7953375"/>
              <a:gd name="connsiteY4" fmla="*/ 0 h 6858000"/>
              <a:gd name="connsiteX5" fmla="*/ 7953375 w 7953375"/>
              <a:gd name="connsiteY5" fmla="*/ 723 h 6858000"/>
              <a:gd name="connsiteX6" fmla="*/ 0 w 7953375"/>
              <a:gd name="connsiteY6" fmla="*/ 0 h 6858000"/>
              <a:gd name="connsiteX7" fmla="*/ 7924800 w 7953375"/>
              <a:gd name="connsiteY7" fmla="*/ 0 h 6858000"/>
              <a:gd name="connsiteX8" fmla="*/ 4495801 w 7953375"/>
              <a:gd name="connsiteY8" fmla="*/ 3429000 h 6858000"/>
              <a:gd name="connsiteX9" fmla="*/ 7924800 w 7953375"/>
              <a:gd name="connsiteY9" fmla="*/ 6858000 h 6858000"/>
              <a:gd name="connsiteX10" fmla="*/ 0 w 795337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53375" h="6858000">
                <a:moveTo>
                  <a:pt x="7953375" y="6857278"/>
                </a:moveTo>
                <a:lnTo>
                  <a:pt x="7953375" y="6858000"/>
                </a:lnTo>
                <a:lnTo>
                  <a:pt x="7924800" y="6858000"/>
                </a:lnTo>
                <a:close/>
                <a:moveTo>
                  <a:pt x="7924800" y="0"/>
                </a:moveTo>
                <a:lnTo>
                  <a:pt x="7953375" y="0"/>
                </a:lnTo>
                <a:lnTo>
                  <a:pt x="7953375" y="723"/>
                </a:lnTo>
                <a:close/>
                <a:moveTo>
                  <a:pt x="0" y="0"/>
                </a:moveTo>
                <a:lnTo>
                  <a:pt x="7924800" y="0"/>
                </a:lnTo>
                <a:cubicBezTo>
                  <a:pt x="6031016" y="0"/>
                  <a:pt x="4495801" y="1535216"/>
                  <a:pt x="4495801" y="3429000"/>
                </a:cubicBezTo>
                <a:cubicBezTo>
                  <a:pt x="4495801" y="5322784"/>
                  <a:pt x="6031016" y="6858000"/>
                  <a:pt x="7924800" y="6858000"/>
                </a:cubicBezTo>
                <a:lnTo>
                  <a:pt x="0" y="685800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 as a Code </a:t>
            </a:r>
            <a:endParaRPr lang="en-US" sz="4800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sz="4000" dirty="0" smtClean="0"/>
              <a:t>Phonograms</a:t>
            </a:r>
            <a:endParaRPr lang="en-US" sz="4000" dirty="0"/>
          </a:p>
        </p:txBody>
      </p:sp>
      <p:pic>
        <p:nvPicPr>
          <p:cNvPr id="4104" name="Picture 8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1690688"/>
            <a:ext cx="3416300" cy="484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93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541" y="467478"/>
            <a:ext cx="6460067" cy="5923044"/>
          </a:xfrm>
          <a:prstGeom prst="rect">
            <a:avLst/>
          </a:prstGeom>
        </p:spPr>
      </p:pic>
      <p:sp>
        <p:nvSpPr>
          <p:cNvPr id="23" name="Freeform 22"/>
          <p:cNvSpPr/>
          <p:nvPr/>
        </p:nvSpPr>
        <p:spPr>
          <a:xfrm>
            <a:off x="1" y="0"/>
            <a:ext cx="7953375" cy="6858000"/>
          </a:xfrm>
          <a:custGeom>
            <a:avLst/>
            <a:gdLst>
              <a:gd name="connsiteX0" fmla="*/ 7953375 w 7953375"/>
              <a:gd name="connsiteY0" fmla="*/ 6857278 h 6858000"/>
              <a:gd name="connsiteX1" fmla="*/ 7953375 w 7953375"/>
              <a:gd name="connsiteY1" fmla="*/ 6858000 h 6858000"/>
              <a:gd name="connsiteX2" fmla="*/ 7924800 w 7953375"/>
              <a:gd name="connsiteY2" fmla="*/ 6858000 h 6858000"/>
              <a:gd name="connsiteX3" fmla="*/ 7924800 w 7953375"/>
              <a:gd name="connsiteY3" fmla="*/ 0 h 6858000"/>
              <a:gd name="connsiteX4" fmla="*/ 7953375 w 7953375"/>
              <a:gd name="connsiteY4" fmla="*/ 0 h 6858000"/>
              <a:gd name="connsiteX5" fmla="*/ 7953375 w 7953375"/>
              <a:gd name="connsiteY5" fmla="*/ 723 h 6858000"/>
              <a:gd name="connsiteX6" fmla="*/ 0 w 7953375"/>
              <a:gd name="connsiteY6" fmla="*/ 0 h 6858000"/>
              <a:gd name="connsiteX7" fmla="*/ 7924800 w 7953375"/>
              <a:gd name="connsiteY7" fmla="*/ 0 h 6858000"/>
              <a:gd name="connsiteX8" fmla="*/ 4495801 w 7953375"/>
              <a:gd name="connsiteY8" fmla="*/ 3429000 h 6858000"/>
              <a:gd name="connsiteX9" fmla="*/ 7924800 w 7953375"/>
              <a:gd name="connsiteY9" fmla="*/ 6858000 h 6858000"/>
              <a:gd name="connsiteX10" fmla="*/ 0 w 795337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53375" h="6858000">
                <a:moveTo>
                  <a:pt x="7953375" y="6857278"/>
                </a:moveTo>
                <a:lnTo>
                  <a:pt x="7953375" y="6858000"/>
                </a:lnTo>
                <a:lnTo>
                  <a:pt x="7924800" y="6858000"/>
                </a:lnTo>
                <a:close/>
                <a:moveTo>
                  <a:pt x="7924800" y="0"/>
                </a:moveTo>
                <a:lnTo>
                  <a:pt x="7953375" y="0"/>
                </a:lnTo>
                <a:lnTo>
                  <a:pt x="7953375" y="723"/>
                </a:lnTo>
                <a:close/>
                <a:moveTo>
                  <a:pt x="0" y="0"/>
                </a:moveTo>
                <a:lnTo>
                  <a:pt x="7924800" y="0"/>
                </a:lnTo>
                <a:cubicBezTo>
                  <a:pt x="6031016" y="0"/>
                  <a:pt x="4495801" y="1535216"/>
                  <a:pt x="4495801" y="3429000"/>
                </a:cubicBezTo>
                <a:cubicBezTo>
                  <a:pt x="4495801" y="5322784"/>
                  <a:pt x="6031016" y="6858000"/>
                  <a:pt x="7924800" y="6858000"/>
                </a:cubicBezTo>
                <a:lnTo>
                  <a:pt x="0" y="685800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 as a Code </a:t>
            </a:r>
            <a:endParaRPr lang="en-US" sz="4800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789218" cy="4351338"/>
          </a:xfrm>
        </p:spPr>
        <p:txBody>
          <a:bodyPr anchor="ctr">
            <a:normAutofit/>
          </a:bodyPr>
          <a:lstStyle/>
          <a:p>
            <a:r>
              <a:rPr lang="en-US" sz="4000" dirty="0" smtClean="0"/>
              <a:t>What is the English alphabet?  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1268941" y="6122243"/>
            <a:ext cx="10955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https://www.daytranslations.com/blog/2018/08/the-origin-of-the-english-alphabet-and-all-its-26-letters-12118/?fbclid=IwAR0vJmZN-siv6CHeAPz_ajlMv6B-I6jsOafduszEodX4cUhauC9CAxkQPqA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7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41109"/>
          </a:xfrm>
        </p:spPr>
        <p:txBody>
          <a:bodyPr anchor="ctr">
            <a:normAutofit/>
          </a:bodyPr>
          <a:lstStyle/>
          <a:p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Cryptography 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52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Substitution </a:t>
            </a:r>
            <a:r>
              <a:rPr lang="en-US" sz="6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Cipher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 dirty="0" smtClean="0"/>
          </a:p>
          <a:p>
            <a:endParaRPr lang="en-US" sz="4000" dirty="0"/>
          </a:p>
          <a:p>
            <a:pPr marL="0" indent="0" algn="ctr">
              <a:buNone/>
            </a:pPr>
            <a:r>
              <a:rPr lang="en-US" sz="4000" dirty="0" smtClean="0"/>
              <a:t>Letters are replaced with other letters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2504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498</TotalTime>
  <Words>347</Words>
  <Application>Microsoft Office PowerPoint</Application>
  <PresentationFormat>Widescreen</PresentationFormat>
  <Paragraphs>166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HY엽서L</vt:lpstr>
      <vt:lpstr>Adobe Devanagari</vt:lpstr>
      <vt:lpstr>Agency FB</vt:lpstr>
      <vt:lpstr>Arial</vt:lpstr>
      <vt:lpstr>Calibri</vt:lpstr>
      <vt:lpstr>Calibri Light</vt:lpstr>
      <vt:lpstr>Cipher Code</vt:lpstr>
      <vt:lpstr>Office Theme</vt:lpstr>
      <vt:lpstr>3.15.4.5  2.18.5.1.11.9.14.7</vt:lpstr>
      <vt:lpstr>Code Breaking </vt:lpstr>
      <vt:lpstr>Writing as a Code </vt:lpstr>
      <vt:lpstr>Writing as a Code </vt:lpstr>
      <vt:lpstr>Writing as a Code </vt:lpstr>
      <vt:lpstr>Writing as a Code </vt:lpstr>
      <vt:lpstr>Writing as a Code </vt:lpstr>
      <vt:lpstr>Cryptography </vt:lpstr>
      <vt:lpstr>Substitution Cipher </vt:lpstr>
      <vt:lpstr>Substitution Cipher </vt:lpstr>
      <vt:lpstr>Cipher Wheel</vt:lpstr>
      <vt:lpstr>Caesar Cipher </vt:lpstr>
      <vt:lpstr>Substitution Cipher </vt:lpstr>
      <vt:lpstr>Substitution Cipher </vt:lpstr>
      <vt:lpstr>Substitution Cipher </vt:lpstr>
      <vt:lpstr>Substitution Code </vt:lpstr>
      <vt:lpstr>Substitution Code </vt:lpstr>
      <vt:lpstr>Vigenère Cipher </vt:lpstr>
      <vt:lpstr>Substitution Cipher </vt:lpstr>
      <vt:lpstr>Substitution Cipher </vt:lpstr>
      <vt:lpstr>Pigpen Cipher</vt:lpstr>
      <vt:lpstr>Substitution Cipher </vt:lpstr>
      <vt:lpstr>Transposition Cipher </vt:lpstr>
      <vt:lpstr>Transposition Cipher </vt:lpstr>
      <vt:lpstr>Transposition Cipher </vt:lpstr>
      <vt:lpstr>Transposition Cipher </vt:lpstr>
      <vt:lpstr>Mexican Army Cipher Wheel </vt:lpstr>
      <vt:lpstr>Mexican Army Cipher Wheel</vt:lpstr>
      <vt:lpstr>Mexican Army Cipher Wheel</vt:lpstr>
      <vt:lpstr>Pigpen Cipher</vt:lpstr>
      <vt:lpstr>Classic Cryptology </vt:lpstr>
      <vt:lpstr>Guess Who</vt:lpstr>
      <vt:lpstr>Guess Who</vt:lpstr>
      <vt:lpstr>Guess Who </vt:lpstr>
      <vt:lpstr>Code Breaker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Code Breaking </dc:title>
  <dc:creator>Joseph Moore;Tim Schilstra</dc:creator>
  <cp:lastModifiedBy>Joseph Moore</cp:lastModifiedBy>
  <cp:revision>42</cp:revision>
  <dcterms:created xsi:type="dcterms:W3CDTF">2019-06-24T02:18:10Z</dcterms:created>
  <dcterms:modified xsi:type="dcterms:W3CDTF">2019-07-04T01:56:00Z</dcterms:modified>
</cp:coreProperties>
</file>