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8" r:id="rId2"/>
    <p:sldId id="257" r:id="rId3"/>
    <p:sldId id="260" r:id="rId4"/>
    <p:sldId id="259" r:id="rId5"/>
    <p:sldId id="278" r:id="rId6"/>
    <p:sldId id="263" r:id="rId7"/>
    <p:sldId id="261" r:id="rId8"/>
    <p:sldId id="279" r:id="rId9"/>
    <p:sldId id="282" r:id="rId10"/>
    <p:sldId id="287" r:id="rId11"/>
    <p:sldId id="288" r:id="rId12"/>
    <p:sldId id="289" r:id="rId13"/>
    <p:sldId id="280" r:id="rId14"/>
    <p:sldId id="290" r:id="rId15"/>
    <p:sldId id="283" r:id="rId16"/>
    <p:sldId id="264" r:id="rId17"/>
    <p:sldId id="284" r:id="rId18"/>
    <p:sldId id="286" r:id="rId19"/>
    <p:sldId id="293" r:id="rId20"/>
    <p:sldId id="291" r:id="rId21"/>
    <p:sldId id="265" r:id="rId22"/>
    <p:sldId id="292" r:id="rId23"/>
    <p:sldId id="294" r:id="rId24"/>
    <p:sldId id="296" r:id="rId25"/>
    <p:sldId id="295" r:id="rId26"/>
    <p:sldId id="297" r:id="rId27"/>
    <p:sldId id="299" r:id="rId28"/>
    <p:sldId id="300" r:id="rId29"/>
    <p:sldId id="301" r:id="rId30"/>
    <p:sldId id="302" r:id="rId31"/>
    <p:sldId id="298" r:id="rId32"/>
    <p:sldId id="303" r:id="rId33"/>
    <p:sldId id="305" r:id="rId34"/>
    <p:sldId id="304" r:id="rId35"/>
    <p:sldId id="266" r:id="rId36"/>
    <p:sldId id="306" r:id="rId37"/>
    <p:sldId id="307" r:id="rId38"/>
    <p:sldId id="30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5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6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AC45F-4F6C-4CF0-9169-B01C9CDA59D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656E1-0DE9-4DFC-A614-6295AC0E0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44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47C0F-4A89-4B20-BFDB-5ADCD881D2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06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47C0F-4A89-4B20-BFDB-5ADCD881D22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89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47C0F-4A89-4B20-BFDB-5ADCD881D22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57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47C0F-4A89-4B20-BFDB-5ADCD881D22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83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4671-0E4C-4E14-A8B5-93A99052C591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36F6-E251-43D2-9790-A506F81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18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4671-0E4C-4E14-A8B5-93A99052C591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36F6-E251-43D2-9790-A506F81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34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4671-0E4C-4E14-A8B5-93A99052C591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36F6-E251-43D2-9790-A506F81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03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4671-0E4C-4E14-A8B5-93A99052C591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36F6-E251-43D2-9790-A506F81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12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4671-0E4C-4E14-A8B5-93A99052C591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36F6-E251-43D2-9790-A506F81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9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4671-0E4C-4E14-A8B5-93A99052C591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36F6-E251-43D2-9790-A506F81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92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4671-0E4C-4E14-A8B5-93A99052C591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36F6-E251-43D2-9790-A506F81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26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4671-0E4C-4E14-A8B5-93A99052C591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36F6-E251-43D2-9790-A506F81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35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4671-0E4C-4E14-A8B5-93A99052C591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36F6-E251-43D2-9790-A506F81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1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4671-0E4C-4E14-A8B5-93A99052C591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36F6-E251-43D2-9790-A506F81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30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4671-0E4C-4E14-A8B5-93A99052C591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36F6-E251-43D2-9790-A506F81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89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24671-0E4C-4E14-A8B5-93A99052C591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A36F6-E251-43D2-9790-A506F81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240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ldenglishteaching.arts.gla.ac.uk/Units/3_Description_of_OE.html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oldenglishteaching.arts.gla.ac.uk/Units/3_Description_of_OE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ldenglishteaching.arts.gla.ac.uk/Units/3_Description_of_OE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DAU3TpunwM&amp;fbclid=IwAR06FQSDin4QsvrKh-qv28nuu_57qv-M6VUULNc4kZvbJdyhkeH1n-PmEt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oldenglishteaching.arts.gla.ac.uk/Units/3_Description_of_OE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DAU3TpunwM&amp;fbclid=IwAR06FQSDin4QsvrKh-qv28nuu_57qv-M6VUULNc4kZvbJdyhkeH1n-PmEt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6%20-%20Kennings%20Quiz.pptx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6%20-%20Enigmages.pptx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bl.uk/learning/langlit/changlang/activities/lang/timeword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DAU3TpunwM&amp;fbclid=IwAR06FQSDin4QsvrKh-qv28nuu_57qv-M6VUULNc4kZvbJdyhkeH1n-PmEt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" name="Right Triangle 4"/>
          <p:cNvSpPr/>
          <p:nvPr/>
        </p:nvSpPr>
        <p:spPr>
          <a:xfrm flipH="1">
            <a:off x="9372599" y="1261533"/>
            <a:ext cx="2819399" cy="5596467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Parallelogram 5"/>
          <p:cNvSpPr/>
          <p:nvPr/>
        </p:nvSpPr>
        <p:spPr>
          <a:xfrm>
            <a:off x="7526868" y="0"/>
            <a:ext cx="5308599" cy="6858000"/>
          </a:xfrm>
          <a:prstGeom prst="parallelogram">
            <a:avLst>
              <a:gd name="adj" fmla="val 65139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Parallelogram 6"/>
          <p:cNvSpPr/>
          <p:nvPr/>
        </p:nvSpPr>
        <p:spPr>
          <a:xfrm>
            <a:off x="5731935" y="0"/>
            <a:ext cx="5308599" cy="6858000"/>
          </a:xfrm>
          <a:prstGeom prst="parallelogram">
            <a:avLst>
              <a:gd name="adj" fmla="val 65139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Parallelogram 7"/>
          <p:cNvSpPr/>
          <p:nvPr/>
        </p:nvSpPr>
        <p:spPr>
          <a:xfrm>
            <a:off x="3896590" y="0"/>
            <a:ext cx="5308599" cy="6858000"/>
          </a:xfrm>
          <a:prstGeom prst="parallelogram">
            <a:avLst>
              <a:gd name="adj" fmla="val 65139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Parallelogram 8"/>
          <p:cNvSpPr/>
          <p:nvPr/>
        </p:nvSpPr>
        <p:spPr>
          <a:xfrm>
            <a:off x="2050858" y="0"/>
            <a:ext cx="5308599" cy="6858000"/>
          </a:xfrm>
          <a:prstGeom prst="parallelogram">
            <a:avLst>
              <a:gd name="adj" fmla="val 65139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0762" y="1049300"/>
            <a:ext cx="343164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Garmnd BT" pitchFamily="2" charset="0"/>
              </a:rPr>
              <a:t>The Vikings 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eriGarmnd BT" pitchFamily="2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5017" y="-178537"/>
            <a:ext cx="4040524" cy="2387600"/>
          </a:xfrm>
        </p:spPr>
        <p:txBody>
          <a:bodyPr/>
          <a:lstStyle/>
          <a:p>
            <a:r>
              <a:rPr lang="en-US" dirty="0" smtClean="0"/>
              <a:t>Beowulf 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5017" y="2301138"/>
            <a:ext cx="4040524" cy="1655762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… and the Viking invasions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5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690688"/>
            <a:ext cx="3286125" cy="3319462"/>
          </a:xfrm>
        </p:spPr>
        <p:txBody>
          <a:bodyPr anchor="ctr"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Inflections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4086" y="365125"/>
            <a:ext cx="49438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Old Norse Influence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3154"/>
            <a:ext cx="12192000" cy="40323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20733" y="6407835"/>
            <a:ext cx="7171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https://oldenglishteaching.arts.gla.ac.uk/Units/3_Description_of_OE.html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23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20733" y="6407835"/>
            <a:ext cx="7171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https://oldenglishteaching.arts.gla.ac.uk/Units/3_Description_of_OE.html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690688"/>
            <a:ext cx="3286125" cy="3319462"/>
          </a:xfrm>
        </p:spPr>
        <p:txBody>
          <a:bodyPr anchor="ctr"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Inflections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4086" y="365125"/>
            <a:ext cx="49438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Old Norse Influence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8008"/>
            <a:ext cx="12212655" cy="459999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976465" y="6382139"/>
            <a:ext cx="4534678" cy="279918"/>
          </a:xfrm>
          <a:prstGeom prst="roundRect">
            <a:avLst>
              <a:gd name="adj" fmla="val 50000"/>
            </a:avLst>
          </a:prstGeom>
          <a:solidFill>
            <a:schemeClr val="accent4">
              <a:alpha val="19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8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690688"/>
            <a:ext cx="3286125" cy="3319462"/>
          </a:xfrm>
        </p:spPr>
        <p:txBody>
          <a:bodyPr anchor="ctr"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Inflections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4086" y="365125"/>
            <a:ext cx="49438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Old Norse Influence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5813"/>
            <a:ext cx="12192000" cy="37886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20733" y="6407835"/>
            <a:ext cx="7171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https://oldenglishteaching.arts.gla.ac.uk/Units/3_Description_of_OE.html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9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25" y="6519446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https://www.youtube.com/watch?v=CDAU3TpunwM&amp;fbclid=IwAR06FQSDin4QsvrKh-qv28nuu_57qv-M6VUULNc4kZvbJdyhkeH1n-PmEtg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328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20733" y="6407835"/>
            <a:ext cx="7171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https://oldenglishteaching.arts.gla.ac.uk/Units/3_Description_of_OE.html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690688"/>
            <a:ext cx="3286125" cy="3319462"/>
          </a:xfrm>
        </p:spPr>
        <p:txBody>
          <a:bodyPr anchor="ctr"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Inflections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4086" y="365125"/>
            <a:ext cx="49438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Old Norse Influence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3979"/>
            <a:ext cx="12192000" cy="914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4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 -0.522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25" y="6519446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https://www.youtube.com/watch?v=CDAU3TpunwM&amp;fbclid=IwAR06FQSDin4QsvrKh-qv28nuu_57qv-M6VUULNc4kZvbJdyhkeH1n-PmEtg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1390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675" y="1690688"/>
            <a:ext cx="3765097" cy="3319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Simplified Grammar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4086" y="365125"/>
            <a:ext cx="49438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Old Norse Influence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31198" y="1661340"/>
            <a:ext cx="43769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Plurals </a:t>
            </a:r>
          </a:p>
          <a:p>
            <a:pPr algn="ctr"/>
            <a:r>
              <a:rPr lang="en-US" sz="44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-as</a:t>
            </a:r>
          </a:p>
          <a:p>
            <a:pPr algn="ctr"/>
            <a:r>
              <a:rPr lang="en-US" sz="44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-a</a:t>
            </a:r>
          </a:p>
          <a:p>
            <a:pPr algn="ctr"/>
            <a:r>
              <a:rPr lang="en-US" sz="44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-</a:t>
            </a:r>
            <a:r>
              <a:rPr lang="en-US" sz="4400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y_e</a:t>
            </a:r>
            <a:endParaRPr lang="en-US" sz="4400" i="1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44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-an</a:t>
            </a:r>
          </a:p>
          <a:p>
            <a:pPr algn="ctr"/>
            <a:r>
              <a:rPr lang="en-US" sz="44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-en</a:t>
            </a:r>
            <a:endParaRPr lang="en-US" sz="44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040001" y="5816324"/>
            <a:ext cx="3765097" cy="857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xen, children, brethren </a:t>
            </a:r>
          </a:p>
        </p:txBody>
      </p:sp>
    </p:spTree>
    <p:extLst>
      <p:ext uri="{BB962C8B-B14F-4D97-AF65-F5344CB8AC3E}">
        <p14:creationId xmlns:p14="http://schemas.microsoft.com/office/powerpoint/2010/main" val="421047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675" y="1690688"/>
            <a:ext cx="3765097" cy="3319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Simplified Grammar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4086" y="365125"/>
            <a:ext cx="49438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Old Norse Influence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86809" y="3051601"/>
            <a:ext cx="76475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Auxiliary verbs </a:t>
            </a:r>
            <a:r>
              <a:rPr lang="en-US" sz="44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added to compensate for the loss of inflections</a:t>
            </a:r>
          </a:p>
        </p:txBody>
      </p:sp>
    </p:spTree>
    <p:extLst>
      <p:ext uri="{BB962C8B-B14F-4D97-AF65-F5344CB8AC3E}">
        <p14:creationId xmlns:p14="http://schemas.microsoft.com/office/powerpoint/2010/main" val="134283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675" y="1690688"/>
            <a:ext cx="3765097" cy="3319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Simplified Grammar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4086" y="365125"/>
            <a:ext cx="49438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Old Norse Influence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75419" y="2886492"/>
            <a:ext cx="62186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Word order is similar to </a:t>
            </a:r>
            <a:r>
              <a:rPr lang="en-US" sz="4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North Germanic </a:t>
            </a:r>
            <a:r>
              <a:rPr lang="en-US" sz="44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syntax (Old Norse)</a:t>
            </a:r>
            <a:endParaRPr lang="en-US" sz="44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32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383" y="694796"/>
            <a:ext cx="9295894" cy="35216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422403" y="4061355"/>
            <a:ext cx="9313333" cy="3319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Can you find a word originating from Old Norse? </a:t>
            </a:r>
          </a:p>
        </p:txBody>
      </p:sp>
    </p:spTree>
    <p:extLst>
      <p:ext uri="{BB962C8B-B14F-4D97-AF65-F5344CB8AC3E}">
        <p14:creationId xmlns:p14="http://schemas.microsoft.com/office/powerpoint/2010/main" val="1746385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viking 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4" y="-3878"/>
            <a:ext cx="9896475" cy="686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viking 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1717" y="-1"/>
            <a:ext cx="10187433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86" y="365125"/>
            <a:ext cx="3617686" cy="1325563"/>
          </a:xfrm>
        </p:spPr>
        <p:txBody>
          <a:bodyPr/>
          <a:lstStyle/>
          <a:p>
            <a:r>
              <a:rPr lang="en-US" dirty="0" smtClean="0"/>
              <a:t>The Viking 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690688"/>
            <a:ext cx="3286125" cy="3319462"/>
          </a:xfrm>
        </p:spPr>
        <p:txBody>
          <a:bodyPr anchor="ctr"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793 – 1066 AD</a:t>
            </a:r>
          </a:p>
        </p:txBody>
      </p:sp>
    </p:spTree>
    <p:extLst>
      <p:ext uri="{BB962C8B-B14F-4D97-AF65-F5344CB8AC3E}">
        <p14:creationId xmlns:p14="http://schemas.microsoft.com/office/powerpoint/2010/main" val="154839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" name="Right Triangle 4"/>
          <p:cNvSpPr/>
          <p:nvPr/>
        </p:nvSpPr>
        <p:spPr>
          <a:xfrm flipH="1">
            <a:off x="9372599" y="1261533"/>
            <a:ext cx="2819399" cy="5596467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Parallelogram 5"/>
          <p:cNvSpPr/>
          <p:nvPr/>
        </p:nvSpPr>
        <p:spPr>
          <a:xfrm>
            <a:off x="7526868" y="0"/>
            <a:ext cx="5308599" cy="6858000"/>
          </a:xfrm>
          <a:prstGeom prst="parallelogram">
            <a:avLst>
              <a:gd name="adj" fmla="val 65139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Parallelogram 6"/>
          <p:cNvSpPr/>
          <p:nvPr/>
        </p:nvSpPr>
        <p:spPr>
          <a:xfrm>
            <a:off x="5731935" y="0"/>
            <a:ext cx="5308599" cy="6858000"/>
          </a:xfrm>
          <a:prstGeom prst="parallelogram">
            <a:avLst>
              <a:gd name="adj" fmla="val 65139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Parallelogram 7"/>
          <p:cNvSpPr/>
          <p:nvPr/>
        </p:nvSpPr>
        <p:spPr>
          <a:xfrm>
            <a:off x="3896590" y="0"/>
            <a:ext cx="5308599" cy="6858000"/>
          </a:xfrm>
          <a:prstGeom prst="parallelogram">
            <a:avLst>
              <a:gd name="adj" fmla="val 65139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Parallelogram 8"/>
          <p:cNvSpPr/>
          <p:nvPr/>
        </p:nvSpPr>
        <p:spPr>
          <a:xfrm>
            <a:off x="2050858" y="0"/>
            <a:ext cx="5308599" cy="6858000"/>
          </a:xfrm>
          <a:prstGeom prst="parallelogram">
            <a:avLst>
              <a:gd name="adj" fmla="val 65139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0762" y="1049300"/>
            <a:ext cx="343164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Garmnd BT" pitchFamily="2" charset="0"/>
              </a:rPr>
              <a:t>The Vikings 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eriGarmnd BT" pitchFamily="2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5017" y="-178537"/>
            <a:ext cx="4040524" cy="2387600"/>
          </a:xfrm>
        </p:spPr>
        <p:txBody>
          <a:bodyPr/>
          <a:lstStyle/>
          <a:p>
            <a:r>
              <a:rPr lang="en-US" dirty="0" smtClean="0"/>
              <a:t>Beowulf 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5017" y="2301138"/>
            <a:ext cx="4040524" cy="1655762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… and the Viking invasions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46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86" y="365125"/>
            <a:ext cx="3617686" cy="1325563"/>
          </a:xfrm>
        </p:spPr>
        <p:txBody>
          <a:bodyPr/>
          <a:lstStyle/>
          <a:p>
            <a:r>
              <a:rPr lang="en-US" dirty="0" smtClean="0"/>
              <a:t>Beowulf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690688"/>
            <a:ext cx="3286125" cy="3319462"/>
          </a:xfrm>
        </p:spPr>
        <p:txBody>
          <a:bodyPr anchor="ctr"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Old English</a:t>
            </a:r>
          </a:p>
        </p:txBody>
      </p:sp>
      <p:pic>
        <p:nvPicPr>
          <p:cNvPr id="2050" name="Picture 2" descr="Image result for old english alphabe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211" y="1465791"/>
            <a:ext cx="7726891" cy="4507353"/>
          </a:xfrm>
          <a:prstGeom prst="rect">
            <a:avLst/>
          </a:prstGeom>
          <a:noFill/>
          <a:effectLst>
            <a:glow rad="9017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5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797" y="0"/>
            <a:ext cx="119188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86" y="365125"/>
            <a:ext cx="3617686" cy="1325563"/>
          </a:xfrm>
        </p:spPr>
        <p:txBody>
          <a:bodyPr/>
          <a:lstStyle/>
          <a:p>
            <a:r>
              <a:rPr lang="en-US" dirty="0" smtClean="0"/>
              <a:t>Beowulf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690688"/>
            <a:ext cx="3286125" cy="3319462"/>
          </a:xfrm>
        </p:spPr>
        <p:txBody>
          <a:bodyPr anchor="ctr"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King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Hrothgar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builds a grand hall (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Heorot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838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gren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67" y="0"/>
            <a:ext cx="7484533" cy="689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86" y="365125"/>
            <a:ext cx="3617686" cy="1325563"/>
          </a:xfrm>
        </p:spPr>
        <p:txBody>
          <a:bodyPr/>
          <a:lstStyle/>
          <a:p>
            <a:r>
              <a:rPr lang="en-US" dirty="0" smtClean="0"/>
              <a:t>Beowulf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690688"/>
            <a:ext cx="3286125" cy="3319462"/>
          </a:xfrm>
        </p:spPr>
        <p:txBody>
          <a:bodyPr anchor="ctr"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But there is a monster (Grendel) that keeps attacking and killing patrons.  </a:t>
            </a:r>
          </a:p>
        </p:txBody>
      </p:sp>
    </p:spTree>
    <p:extLst>
      <p:ext uri="{BB962C8B-B14F-4D97-AF65-F5344CB8AC3E}">
        <p14:creationId xmlns:p14="http://schemas.microsoft.com/office/powerpoint/2010/main" val="83195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man vs mon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" y="0"/>
            <a:ext cx="12181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86" y="365125"/>
            <a:ext cx="3617686" cy="1325563"/>
          </a:xfrm>
        </p:spPr>
        <p:txBody>
          <a:bodyPr/>
          <a:lstStyle/>
          <a:p>
            <a:r>
              <a:rPr lang="en-US" dirty="0" smtClean="0"/>
              <a:t>Beowulf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690688"/>
            <a:ext cx="3286125" cy="3319462"/>
          </a:xfrm>
        </p:spPr>
        <p:txBody>
          <a:bodyPr anchor="ctr"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Beowulf comes to Denmark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He fights Grendel with no weapons </a:t>
            </a:r>
          </a:p>
        </p:txBody>
      </p:sp>
    </p:spTree>
    <p:extLst>
      <p:ext uri="{BB962C8B-B14F-4D97-AF65-F5344CB8AC3E}">
        <p14:creationId xmlns:p14="http://schemas.microsoft.com/office/powerpoint/2010/main" val="391397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86" y="365125"/>
            <a:ext cx="3617686" cy="1325563"/>
          </a:xfrm>
        </p:spPr>
        <p:txBody>
          <a:bodyPr/>
          <a:lstStyle/>
          <a:p>
            <a:r>
              <a:rPr lang="en-US" dirty="0" smtClean="0"/>
              <a:t>Beowulf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690688"/>
            <a:ext cx="3286125" cy="3319462"/>
          </a:xfrm>
        </p:spPr>
        <p:txBody>
          <a:bodyPr anchor="ctr"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Beowulf defeats Grendel by ripping off his arm. </a:t>
            </a:r>
          </a:p>
        </p:txBody>
      </p:sp>
      <p:pic>
        <p:nvPicPr>
          <p:cNvPr id="5" name="Picture 2" descr="Image result for grend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733" y="0"/>
            <a:ext cx="5130800" cy="684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95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 result for grendel's mother l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14" y="-1"/>
            <a:ext cx="1098078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86" y="365125"/>
            <a:ext cx="3617686" cy="1325563"/>
          </a:xfrm>
        </p:spPr>
        <p:txBody>
          <a:bodyPr/>
          <a:lstStyle/>
          <a:p>
            <a:r>
              <a:rPr lang="en-US" dirty="0" smtClean="0"/>
              <a:t>Beowulf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690688"/>
            <a:ext cx="3286125" cy="3319462"/>
          </a:xfrm>
        </p:spPr>
        <p:txBody>
          <a:bodyPr anchor="ctr"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Grendel’s mother wants revenge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Beowulf goes to her underwater lair. </a:t>
            </a:r>
          </a:p>
        </p:txBody>
      </p:sp>
    </p:spTree>
    <p:extLst>
      <p:ext uri="{BB962C8B-B14F-4D97-AF65-F5344CB8AC3E}">
        <p14:creationId xmlns:p14="http://schemas.microsoft.com/office/powerpoint/2010/main" val="256581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grendels mother beowu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885" y="56968"/>
            <a:ext cx="8501289" cy="680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86" y="365125"/>
            <a:ext cx="3617686" cy="1325563"/>
          </a:xfrm>
        </p:spPr>
        <p:txBody>
          <a:bodyPr/>
          <a:lstStyle/>
          <a:p>
            <a:r>
              <a:rPr lang="en-US" dirty="0" smtClean="0"/>
              <a:t>Beowulf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690688"/>
            <a:ext cx="3286125" cy="3319462"/>
          </a:xfrm>
        </p:spPr>
        <p:txBody>
          <a:bodyPr anchor="ctr"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Beowulf cuts off Grendel’s mother’s head with a special sword.  </a:t>
            </a:r>
          </a:p>
        </p:txBody>
      </p:sp>
    </p:spTree>
    <p:extLst>
      <p:ext uri="{BB962C8B-B14F-4D97-AF65-F5344CB8AC3E}">
        <p14:creationId xmlns:p14="http://schemas.microsoft.com/office/powerpoint/2010/main" val="61859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861" y="0"/>
            <a:ext cx="11934473" cy="673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86" y="365125"/>
            <a:ext cx="3617686" cy="1325563"/>
          </a:xfrm>
        </p:spPr>
        <p:txBody>
          <a:bodyPr/>
          <a:lstStyle/>
          <a:p>
            <a:r>
              <a:rPr lang="en-US" dirty="0" smtClean="0"/>
              <a:t>Beowulf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690688"/>
            <a:ext cx="3286125" cy="3319462"/>
          </a:xfrm>
        </p:spPr>
        <p:txBody>
          <a:bodyPr anchor="ctr"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Beowulf eventually becomes king.  </a:t>
            </a:r>
          </a:p>
        </p:txBody>
      </p:sp>
    </p:spTree>
    <p:extLst>
      <p:ext uri="{BB962C8B-B14F-4D97-AF65-F5344CB8AC3E}">
        <p14:creationId xmlns:p14="http://schemas.microsoft.com/office/powerpoint/2010/main" val="327878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stealing dragons go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3" y="0"/>
            <a:ext cx="148783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86" y="365125"/>
            <a:ext cx="3617686" cy="1325563"/>
          </a:xfrm>
        </p:spPr>
        <p:txBody>
          <a:bodyPr/>
          <a:lstStyle/>
          <a:p>
            <a:r>
              <a:rPr lang="en-US" dirty="0" smtClean="0"/>
              <a:t>Beowulf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690688"/>
            <a:ext cx="3286125" cy="3319462"/>
          </a:xfrm>
        </p:spPr>
        <p:txBody>
          <a:bodyPr anchor="ctr"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slave escapes and steals gold from a dragon </a:t>
            </a:r>
          </a:p>
        </p:txBody>
      </p:sp>
    </p:spTree>
    <p:extLst>
      <p:ext uri="{BB962C8B-B14F-4D97-AF65-F5344CB8AC3E}">
        <p14:creationId xmlns:p14="http://schemas.microsoft.com/office/powerpoint/2010/main" val="57028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danela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104775"/>
            <a:ext cx="4695825" cy="664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8240" y="-3880"/>
            <a:ext cx="13787390" cy="68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86" y="365125"/>
            <a:ext cx="3617686" cy="1325563"/>
          </a:xfrm>
        </p:spPr>
        <p:txBody>
          <a:bodyPr/>
          <a:lstStyle/>
          <a:p>
            <a:r>
              <a:rPr lang="en-US" dirty="0" err="1" smtClean="0"/>
              <a:t>Danelaw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690688"/>
            <a:ext cx="3286125" cy="3319462"/>
          </a:xfrm>
        </p:spPr>
        <p:txBody>
          <a:bodyPr anchor="ctr"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878 – 984 AD</a:t>
            </a:r>
          </a:p>
          <a:p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Intermarrying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Settling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Exchange Language</a:t>
            </a:r>
          </a:p>
        </p:txBody>
      </p:sp>
    </p:spTree>
    <p:extLst>
      <p:ext uri="{BB962C8B-B14F-4D97-AF65-F5344CB8AC3E}">
        <p14:creationId xmlns:p14="http://schemas.microsoft.com/office/powerpoint/2010/main" val="322426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beowulf  drag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43" y="16669"/>
            <a:ext cx="12304622" cy="684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86" y="365125"/>
            <a:ext cx="3617686" cy="1325563"/>
          </a:xfrm>
        </p:spPr>
        <p:txBody>
          <a:bodyPr/>
          <a:lstStyle/>
          <a:p>
            <a:r>
              <a:rPr lang="en-US" dirty="0" smtClean="0"/>
              <a:t>Beowulf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690688"/>
            <a:ext cx="3286125" cy="3319462"/>
          </a:xfrm>
        </p:spPr>
        <p:txBody>
          <a:bodyPr anchor="ctr"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Beowulf (though old) kills the dragon  but is wounded. </a:t>
            </a:r>
          </a:p>
        </p:txBody>
      </p:sp>
    </p:spTree>
    <p:extLst>
      <p:ext uri="{BB962C8B-B14F-4D97-AF65-F5344CB8AC3E}">
        <p14:creationId xmlns:p14="http://schemas.microsoft.com/office/powerpoint/2010/main" val="292230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aladdin trea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932" y="1066800"/>
            <a:ext cx="9679577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86" y="365125"/>
            <a:ext cx="3617686" cy="1325563"/>
          </a:xfrm>
        </p:spPr>
        <p:txBody>
          <a:bodyPr/>
          <a:lstStyle/>
          <a:p>
            <a:r>
              <a:rPr lang="en-US" dirty="0" smtClean="0"/>
              <a:t>Beowulf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690688"/>
            <a:ext cx="3286125" cy="3319462"/>
          </a:xfrm>
        </p:spPr>
        <p:txBody>
          <a:bodyPr anchor="ctr"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Before he dies, he asks to see the treasure of the dragon.  </a:t>
            </a:r>
          </a:p>
        </p:txBody>
      </p:sp>
    </p:spTree>
    <p:extLst>
      <p:ext uri="{BB962C8B-B14F-4D97-AF65-F5344CB8AC3E}">
        <p14:creationId xmlns:p14="http://schemas.microsoft.com/office/powerpoint/2010/main" val="219372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675" y="1690688"/>
            <a:ext cx="3765097" cy="3319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Kennings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4086" y="365125"/>
            <a:ext cx="49438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Beowulf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98447" y="1690688"/>
            <a:ext cx="76475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Kennings </a:t>
            </a:r>
            <a:r>
              <a:rPr lang="en-US" sz="44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are compound words that use figurative language to replace a common word. 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12765" y="3729679"/>
            <a:ext cx="3239105" cy="1583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Sky candle = sun</a:t>
            </a:r>
          </a:p>
        </p:txBody>
      </p:sp>
      <p:sp>
        <p:nvSpPr>
          <p:cNvPr id="5" name="Pentagon 4">
            <a:hlinkClick r:id="rId2" action="ppaction://hlinkpres?slideindex=1&amp;slidetitle="/>
          </p:cNvPr>
          <p:cNvSpPr/>
          <p:nvPr/>
        </p:nvSpPr>
        <p:spPr>
          <a:xfrm>
            <a:off x="9540232" y="5882310"/>
            <a:ext cx="2463797" cy="781494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Game Link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6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" name="Right Triangle 4"/>
          <p:cNvSpPr/>
          <p:nvPr/>
        </p:nvSpPr>
        <p:spPr>
          <a:xfrm flipH="1">
            <a:off x="9372599" y="1261533"/>
            <a:ext cx="2819399" cy="5596467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Parallelogram 5"/>
          <p:cNvSpPr/>
          <p:nvPr/>
        </p:nvSpPr>
        <p:spPr>
          <a:xfrm>
            <a:off x="7526868" y="0"/>
            <a:ext cx="5308599" cy="6858000"/>
          </a:xfrm>
          <a:prstGeom prst="parallelogram">
            <a:avLst>
              <a:gd name="adj" fmla="val 65139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Parallelogram 6"/>
          <p:cNvSpPr/>
          <p:nvPr/>
        </p:nvSpPr>
        <p:spPr>
          <a:xfrm>
            <a:off x="5731935" y="0"/>
            <a:ext cx="5308599" cy="6858000"/>
          </a:xfrm>
          <a:prstGeom prst="parallelogram">
            <a:avLst>
              <a:gd name="adj" fmla="val 65139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Parallelogram 7"/>
          <p:cNvSpPr/>
          <p:nvPr/>
        </p:nvSpPr>
        <p:spPr>
          <a:xfrm>
            <a:off x="3896590" y="0"/>
            <a:ext cx="5308599" cy="6858000"/>
          </a:xfrm>
          <a:prstGeom prst="parallelogram">
            <a:avLst>
              <a:gd name="adj" fmla="val 65139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Parallelogram 8"/>
          <p:cNvSpPr/>
          <p:nvPr/>
        </p:nvSpPr>
        <p:spPr>
          <a:xfrm>
            <a:off x="2050858" y="0"/>
            <a:ext cx="5308599" cy="6858000"/>
          </a:xfrm>
          <a:prstGeom prst="parallelogram">
            <a:avLst>
              <a:gd name="adj" fmla="val 65139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0762" y="1049300"/>
            <a:ext cx="343164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Garmnd BT" pitchFamily="2" charset="0"/>
              </a:rPr>
              <a:t>The Vikings 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eriGarmnd BT" pitchFamily="2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5017" y="-178537"/>
            <a:ext cx="4040524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Write Your Own Kenning 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5017" y="2301138"/>
            <a:ext cx="4040524" cy="1655762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Secretly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557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6000" t="-2000" r="-1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" name="Right Triangle 4"/>
          <p:cNvSpPr/>
          <p:nvPr/>
        </p:nvSpPr>
        <p:spPr>
          <a:xfrm flipH="1">
            <a:off x="9372599" y="1261533"/>
            <a:ext cx="2819399" cy="5596467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Parallelogram 5"/>
          <p:cNvSpPr/>
          <p:nvPr/>
        </p:nvSpPr>
        <p:spPr>
          <a:xfrm>
            <a:off x="7526868" y="0"/>
            <a:ext cx="5308599" cy="6858000"/>
          </a:xfrm>
          <a:prstGeom prst="parallelogram">
            <a:avLst>
              <a:gd name="adj" fmla="val 65139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Parallelogram 6"/>
          <p:cNvSpPr/>
          <p:nvPr/>
        </p:nvSpPr>
        <p:spPr>
          <a:xfrm>
            <a:off x="5731935" y="0"/>
            <a:ext cx="5308599" cy="6858000"/>
          </a:xfrm>
          <a:prstGeom prst="parallelogram">
            <a:avLst>
              <a:gd name="adj" fmla="val 65139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Parallelogram 7"/>
          <p:cNvSpPr/>
          <p:nvPr/>
        </p:nvSpPr>
        <p:spPr>
          <a:xfrm>
            <a:off x="3896590" y="0"/>
            <a:ext cx="5308599" cy="6858000"/>
          </a:xfrm>
          <a:prstGeom prst="parallelogram">
            <a:avLst>
              <a:gd name="adj" fmla="val 65139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Parallelogram 8"/>
          <p:cNvSpPr/>
          <p:nvPr/>
        </p:nvSpPr>
        <p:spPr>
          <a:xfrm>
            <a:off x="2050858" y="0"/>
            <a:ext cx="5308599" cy="6858000"/>
          </a:xfrm>
          <a:prstGeom prst="parallelogram">
            <a:avLst>
              <a:gd name="adj" fmla="val 65139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0762" y="1049300"/>
            <a:ext cx="343164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Garmnd BT" pitchFamily="2" charset="0"/>
              </a:rPr>
              <a:t>The Vikings 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eriGarmnd BT" pitchFamily="2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5017" y="-178537"/>
            <a:ext cx="4040524" cy="2387600"/>
          </a:xfrm>
        </p:spPr>
        <p:txBody>
          <a:bodyPr/>
          <a:lstStyle/>
          <a:p>
            <a:r>
              <a:rPr lang="en-US" dirty="0" err="1" smtClean="0"/>
              <a:t>Enigmages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5017" y="2301138"/>
            <a:ext cx="4040524" cy="1655762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Game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Pentagon 13">
            <a:hlinkClick r:id="rId4" action="ppaction://hlinkpres?slideindex=1&amp;slidetitle="/>
          </p:cNvPr>
          <p:cNvSpPr/>
          <p:nvPr/>
        </p:nvSpPr>
        <p:spPr>
          <a:xfrm>
            <a:off x="9540232" y="5882310"/>
            <a:ext cx="2463797" cy="781494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Game Link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5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86" y="365125"/>
            <a:ext cx="3617686" cy="1325563"/>
          </a:xfrm>
        </p:spPr>
        <p:txBody>
          <a:bodyPr/>
          <a:lstStyle/>
          <a:p>
            <a:r>
              <a:rPr lang="en-US" dirty="0" smtClean="0"/>
              <a:t>Beowulf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690688"/>
            <a:ext cx="3286125" cy="3319462"/>
          </a:xfrm>
        </p:spPr>
        <p:txBody>
          <a:bodyPr anchor="ctr"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Self Study</a:t>
            </a:r>
          </a:p>
        </p:txBody>
      </p:sp>
      <p:sp>
        <p:nvSpPr>
          <p:cNvPr id="5" name="Rectangle 4"/>
          <p:cNvSpPr/>
          <p:nvPr/>
        </p:nvSpPr>
        <p:spPr>
          <a:xfrm>
            <a:off x="3924299" y="4434199"/>
            <a:ext cx="8060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https://www.bl.uk/learning/langlit/changlang/activities/lang/timewords.html</a:t>
            </a:r>
            <a:endParaRPr lang="en-US" dirty="0"/>
          </a:p>
        </p:txBody>
      </p:sp>
      <p:pic>
        <p:nvPicPr>
          <p:cNvPr id="1026" name="Picture 2" descr="Lear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219232"/>
            <a:ext cx="8103830" cy="121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BRITISH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306" y="3196764"/>
            <a:ext cx="643466" cy="123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47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6083166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Beowulf and Grendel's Mother</a:t>
            </a:r>
          </a:p>
          <a:p>
            <a:pPr marL="0" indent="0">
              <a:buNone/>
            </a:pPr>
            <a:r>
              <a:rPr lang="en-US" dirty="0"/>
              <a:t>Lines 1357-1382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Hie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dygel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lond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warigeað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wulfhleoþu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   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windige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næssas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</a:t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frecne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fengelad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   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ðær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fyrgenstream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 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under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næssa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genipu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   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niþer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gewiteð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</a:t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flod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under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foldan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    Nis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þæt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feor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heonon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milgemearces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   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þæt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se mere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standeð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ofer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þæm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hongiað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   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hrinde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bearwas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</a:t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wudu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wyrtum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fæst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     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wæter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oferhelmað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87375" y="1551718"/>
            <a:ext cx="931333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719508" y="1551718"/>
            <a:ext cx="909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land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55109" y="1944304"/>
            <a:ext cx="931333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719508" y="1944304"/>
            <a:ext cx="910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wolf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87108" y="1944304"/>
            <a:ext cx="1288092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628731" y="1944303"/>
            <a:ext cx="1191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windy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92599" y="2336890"/>
            <a:ext cx="1109134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719508" y="2336890"/>
            <a:ext cx="1344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stream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387375" y="3360069"/>
            <a:ext cx="931333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719508" y="3360069"/>
            <a:ext cx="1273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u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nder 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0" y="3742183"/>
            <a:ext cx="1667933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719508" y="3760499"/>
            <a:ext cx="2732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lood under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487108" y="3752655"/>
            <a:ext cx="744217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1030908" y="3761798"/>
            <a:ext cx="991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hat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0" y="4134769"/>
            <a:ext cx="931333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719508" y="4145241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miles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52316" y="4134769"/>
            <a:ext cx="931333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992613" y="4145241"/>
            <a:ext cx="1103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stand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-18712" y="4525335"/>
            <a:ext cx="2871979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715227" y="4528684"/>
            <a:ext cx="4209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ver them hangs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0" y="4904370"/>
            <a:ext cx="931333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711665" y="4921270"/>
            <a:ext cx="1123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wood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210382" y="4914902"/>
            <a:ext cx="1041934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9992613" y="4914003"/>
            <a:ext cx="1146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water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16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6083166" cy="6858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Beowulf and Grendel's Mother</a:t>
            </a:r>
          </a:p>
          <a:p>
            <a:pPr marL="0" indent="0">
              <a:buNone/>
            </a:pPr>
            <a:r>
              <a:rPr lang="en-US" dirty="0" smtClean="0"/>
              <a:t>Lines 1357-1382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þær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mæg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nihta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gehwæm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   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niðwundor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seon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</a:t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fyr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on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flode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        No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þæs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frod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leofað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gumena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bearna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       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þæt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þone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grund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wite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</a:t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ðeah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þe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hæðstapa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       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hundum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geswenced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</a:t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heorot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hornum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trum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       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holtwudu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sece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 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feorran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geflymed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       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ær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he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feorh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seleð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</a:t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aldor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on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ofre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       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ær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he in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wille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hafelan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hydan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         Nis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þæt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heoru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stow!</a:t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þonon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yðgeblond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        up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astigeð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won to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wolcnum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       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þonne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wind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styreþ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8508" y="1470012"/>
            <a:ext cx="1457425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59108" y="1373918"/>
            <a:ext cx="2533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May (at) night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51875" y="1470012"/>
            <a:ext cx="1139792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782571" y="1376809"/>
            <a:ext cx="1469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wonder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6201" y="2172677"/>
            <a:ext cx="1680904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157904" y="2130342"/>
            <a:ext cx="2232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ire on flood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12191" y="2518824"/>
            <a:ext cx="931333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157904" y="2461393"/>
            <a:ext cx="1380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ground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20238" y="2886265"/>
            <a:ext cx="1400962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157904" y="2844225"/>
            <a:ext cx="1426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hounds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28972" y="3600148"/>
            <a:ext cx="728134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183299" y="3557813"/>
            <a:ext cx="976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horn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151875" y="3600148"/>
            <a:ext cx="826525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584898" y="3585028"/>
            <a:ext cx="1123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wood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686208" y="4936686"/>
            <a:ext cx="817149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157904" y="4778983"/>
            <a:ext cx="761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will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22105" y="5282833"/>
            <a:ext cx="931333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157904" y="5268149"/>
            <a:ext cx="915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hide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657245" y="5282833"/>
            <a:ext cx="874948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834302" y="5242541"/>
            <a:ext cx="22102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stow (place)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010577" y="5678324"/>
            <a:ext cx="557357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161569" y="5641500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up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941910" y="6021205"/>
            <a:ext cx="835947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154445" y="6000153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wind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777857" y="6004561"/>
            <a:ext cx="931333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379690" y="5996074"/>
            <a:ext cx="715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stir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52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6083166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Beowulf and Grendel's Mother</a:t>
            </a:r>
          </a:p>
          <a:p>
            <a:pPr marL="0" indent="0">
              <a:buNone/>
            </a:pPr>
            <a:r>
              <a:rPr lang="en-US" dirty="0"/>
              <a:t>Lines 1357-1382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lað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gewidru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       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oðþæt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lyft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drysmaþ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</a:t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roderas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reotað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        Nu is se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ræd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gelang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eft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æt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þe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anum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       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Eard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git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ne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const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</a:t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frecne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stowe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       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ðær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þu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findan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miht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felasinnigne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secg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;         sec gif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þu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dyrre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 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Ic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þe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þa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fæhðe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       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feo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leanige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</a:t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eald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gestreonum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       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swa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ic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ær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dyde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</a:t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wundnum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golde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       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gyf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þu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on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weg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cymest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."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942443" y="1935610"/>
            <a:ext cx="588160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157897" y="1893275"/>
            <a:ext cx="909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now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64113" y="2370531"/>
            <a:ext cx="588160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57897" y="2269495"/>
            <a:ext cx="704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yet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45907" y="2689144"/>
            <a:ext cx="961911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157897" y="2662918"/>
            <a:ext cx="982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stow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38093" y="2723576"/>
            <a:ext cx="2959974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089013" y="3039138"/>
            <a:ext cx="4575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Where you might find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78682" y="3104737"/>
            <a:ext cx="2488269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157897" y="3415358"/>
            <a:ext cx="4575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Seek if you dare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340" y="4512016"/>
            <a:ext cx="722663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090483" y="4415921"/>
            <a:ext cx="1117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old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53155" y="4516497"/>
            <a:ext cx="862641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067120" y="4406491"/>
            <a:ext cx="1117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did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43208" y="4904602"/>
            <a:ext cx="1001584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089013" y="4831709"/>
            <a:ext cx="1117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old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180842" y="4904602"/>
            <a:ext cx="2193415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067119" y="4831709"/>
            <a:ext cx="22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 you away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4323" y="5293424"/>
            <a:ext cx="1257346" cy="392586"/>
          </a:xfrm>
          <a:prstGeom prst="roundRect">
            <a:avLst>
              <a:gd name="adj" fmla="val 47024"/>
            </a:avLst>
          </a:prstGeom>
          <a:solidFill>
            <a:schemeClr val="accent4">
              <a:alpha val="29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057573" y="5197329"/>
            <a:ext cx="1117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come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8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ancient brit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-6449"/>
            <a:ext cx="13192125" cy="687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690688"/>
            <a:ext cx="3848100" cy="3319462"/>
          </a:xfrm>
        </p:spPr>
        <p:txBody>
          <a:bodyPr anchor="ctr"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Similar to Old English</a:t>
            </a:r>
          </a:p>
          <a:p>
            <a:pPr lvl="1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Mutually intelligible  </a:t>
            </a:r>
          </a:p>
          <a:p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50% of Germanic words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4086" y="365125"/>
            <a:ext cx="49438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Old Norse Influence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79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525" y="6519446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https://www.youtube.com/watch?v=CDAU3TpunwM&amp;fbclid=IwAR06FQSDin4QsvrKh-qv28nuu_57qv-M6VUULNc4kZvbJdyhkeH1n-PmEtg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860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reinde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644" y="0"/>
            <a:ext cx="101923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688489" y="450850"/>
            <a:ext cx="36176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ahn2006-L" panose="02020603020101020101" pitchFamily="18" charset="-127"/>
              </a:rPr>
              <a:t>Reindeer 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ahn2006-L" panose="02020603020101020101" pitchFamily="18" charset="-127"/>
            </a:endParaRPr>
          </a:p>
        </p:txBody>
      </p:sp>
      <p:pic>
        <p:nvPicPr>
          <p:cNvPr id="24580" name="Picture 4" descr="Image result for eg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6896" y="0"/>
            <a:ext cx="133684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564167" y="603250"/>
            <a:ext cx="36176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ahn2006-L" panose="02020603020101020101" pitchFamily="18" charset="-127"/>
              </a:rPr>
              <a:t>Eggs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ahn2006-L" panose="02020603020101020101" pitchFamily="18" charset="-127"/>
            </a:endParaRPr>
          </a:p>
        </p:txBody>
      </p:sp>
      <p:pic>
        <p:nvPicPr>
          <p:cNvPr id="24582" name="Picture 6" descr="Image result for roo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884" y="-71438"/>
            <a:ext cx="10785116" cy="69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264973" y="1076325"/>
            <a:ext cx="36176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ahn2006-L" panose="02020603020101020101" pitchFamily="18" charset="-127"/>
              </a:rPr>
              <a:t>Roots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ahn2006-L" panose="02020603020101020101" pitchFamily="18" charset="-127"/>
            </a:endParaRPr>
          </a:p>
        </p:txBody>
      </p:sp>
      <p:pic>
        <p:nvPicPr>
          <p:cNvPr id="24584" name="Picture 8" descr="Image result for sk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869" y="-71438"/>
            <a:ext cx="12345897" cy="69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7417373" y="1228725"/>
            <a:ext cx="36176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ahn2006-L" panose="02020603020101020101" pitchFamily="18" charset="-127"/>
              </a:rPr>
              <a:t>Sky *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ahn2006-L" panose="02020603020101020101" pitchFamily="18" charset="-127"/>
            </a:endParaRPr>
          </a:p>
        </p:txBody>
      </p:sp>
      <p:pic>
        <p:nvPicPr>
          <p:cNvPr id="24586" name="Picture 10" descr="Image result for ang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224" y="-71438"/>
            <a:ext cx="12319001" cy="69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8310000" y="839787"/>
            <a:ext cx="36176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ahn2006-L" panose="02020603020101020101" pitchFamily="18" charset="-127"/>
              </a:rPr>
              <a:t>Anger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ahn2006-L" panose="02020603020101020101" pitchFamily="18" charset="-127"/>
            </a:endParaRPr>
          </a:p>
        </p:txBody>
      </p:sp>
      <p:pic>
        <p:nvPicPr>
          <p:cNvPr id="24588" name="Picture 12" descr="Image result for deat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71438"/>
            <a:ext cx="10460177" cy="697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7903361" y="527050"/>
            <a:ext cx="36176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ahn2006-L" panose="02020603020101020101" pitchFamily="18" charset="-127"/>
              </a:rPr>
              <a:t>d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ahn2006-L" panose="02020603020101020101" pitchFamily="18" charset="-127"/>
              </a:rPr>
              <a:t>ie 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ahn2006-L" panose="02020603020101020101" pitchFamily="18" charset="-127"/>
            </a:endParaRPr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66" y="-57151"/>
            <a:ext cx="11753307" cy="697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7995844" y="1257300"/>
            <a:ext cx="36176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ahn2006-L" panose="02020603020101020101" pitchFamily="18" charset="-127"/>
              </a:rPr>
              <a:t>ill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ahn2006-L" panose="02020603020101020101" pitchFamily="18" charset="-127"/>
            </a:endParaRPr>
          </a:p>
        </p:txBody>
      </p:sp>
      <p:pic>
        <p:nvPicPr>
          <p:cNvPr id="1030" name="Picture 6" descr="Image result for steali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" b="11271"/>
          <a:stretch/>
        </p:blipFill>
        <p:spPr bwMode="auto">
          <a:xfrm>
            <a:off x="1965859" y="-114300"/>
            <a:ext cx="10268557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8527353" y="551656"/>
            <a:ext cx="36176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ahn2006-L" panose="02020603020101020101" pitchFamily="18" charset="-127"/>
              </a:rPr>
              <a:t>take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ahn2006-L" panose="02020603020101020101" pitchFamily="18" charset="-127"/>
            </a:endParaRPr>
          </a:p>
        </p:txBody>
      </p:sp>
      <p:pic>
        <p:nvPicPr>
          <p:cNvPr id="1032" name="Picture 8" descr="Image result for ugly do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0322" y="-114300"/>
            <a:ext cx="12504738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8679753" y="704056"/>
            <a:ext cx="36176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ahn2006-L" panose="02020603020101020101" pitchFamily="18" charset="-127"/>
              </a:rPr>
              <a:t>ugly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ahn2006-L" panose="02020603020101020101" pitchFamily="18" charset="-127"/>
            </a:endParaRPr>
          </a:p>
        </p:txBody>
      </p:sp>
      <p:pic>
        <p:nvPicPr>
          <p:cNvPr id="1034" name="Picture 10" descr="Image result for le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3489" y="-114301"/>
            <a:ext cx="10603168" cy="707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3945390" y="4495006"/>
            <a:ext cx="36176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ahn2006-L" panose="02020603020101020101" pitchFamily="18" charset="-127"/>
              </a:rPr>
              <a:t>leg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ahn2006-L" panose="02020603020101020101" pitchFamily="18" charset="-127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9340528" y="2778919"/>
            <a:ext cx="36176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ahn2006-L" panose="02020603020101020101" pitchFamily="18" charset="-127"/>
              </a:rPr>
              <a:t>skin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ahn2006-L" panose="02020603020101020101" pitchFamily="18" charset="-127"/>
            </a:endParaRPr>
          </a:p>
        </p:txBody>
      </p:sp>
      <p:pic>
        <p:nvPicPr>
          <p:cNvPr id="1036" name="Picture 12" descr="Image result for knife behind the bac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60" y="-113502"/>
            <a:ext cx="12513726" cy="703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86" y="365125"/>
            <a:ext cx="3617686" cy="1325563"/>
          </a:xfrm>
        </p:spPr>
        <p:txBody>
          <a:bodyPr/>
          <a:lstStyle/>
          <a:p>
            <a:r>
              <a:rPr lang="en-US" dirty="0" smtClean="0"/>
              <a:t>The Viking 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690688"/>
            <a:ext cx="3286125" cy="3319462"/>
          </a:xfrm>
        </p:spPr>
        <p:txBody>
          <a:bodyPr anchor="ctr"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Vocabulary 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270223" y="647695"/>
            <a:ext cx="36176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ahn2006-L" panose="02020603020101020101" pitchFamily="18" charset="-127"/>
              </a:rPr>
              <a:t>knife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ahn2006-L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363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6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690688"/>
            <a:ext cx="3286125" cy="3319462"/>
          </a:xfrm>
        </p:spPr>
        <p:txBody>
          <a:bodyPr anchor="ctr"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Vocabulary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1754" y="1971382"/>
            <a:ext cx="43769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they, their, them</a:t>
            </a:r>
          </a:p>
          <a:p>
            <a:pPr algn="ctr"/>
            <a:endParaRPr lang="en-US" sz="44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44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“are”</a:t>
            </a:r>
          </a:p>
          <a:p>
            <a:pPr algn="ctr"/>
            <a:endParaRPr lang="en-US" sz="44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44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“</a:t>
            </a:r>
            <a:r>
              <a:rPr lang="en-US" sz="4400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sk</a:t>
            </a:r>
            <a:r>
              <a:rPr lang="en-US" sz="44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” + “</a:t>
            </a:r>
            <a:r>
              <a:rPr lang="en-US" sz="4400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sh</a:t>
            </a:r>
            <a:r>
              <a:rPr lang="en-US" sz="44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”</a:t>
            </a:r>
          </a:p>
          <a:p>
            <a:pPr algn="ctr"/>
            <a:endParaRPr lang="en-US" sz="44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4086" y="365125"/>
            <a:ext cx="49438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Old Norse Influence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97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pea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7" y="0"/>
            <a:ext cx="12403027" cy="697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86" y="365125"/>
            <a:ext cx="4943840" cy="1325563"/>
          </a:xfrm>
        </p:spPr>
        <p:txBody>
          <a:bodyPr/>
          <a:lstStyle/>
          <a:p>
            <a:r>
              <a:rPr lang="en-US" dirty="0" smtClean="0"/>
              <a:t>Old Norse Influence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690688"/>
            <a:ext cx="3765097" cy="3319462"/>
          </a:xfrm>
        </p:spPr>
        <p:txBody>
          <a:bodyPr anchor="ctr"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Simplified Grammar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14800" y="5133431"/>
            <a:ext cx="79449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ahn2006-L" panose="02020603020101020101" pitchFamily="18" charset="-127"/>
              </a:rPr>
              <a:t>Synthetic to Analytic 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ahn2006-L" panose="02020603020101020101" pitchFamily="18" charset="-127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114800" y="5133431"/>
            <a:ext cx="79449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ahn2006-L" panose="02020603020101020101" pitchFamily="18" charset="-127"/>
              </a:rPr>
              <a:t>Inflections to Word Order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ahn2006-L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267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 flipV="1">
            <a:off x="0" y="0"/>
            <a:ext cx="5564523" cy="6858000"/>
          </a:xfrm>
          <a:custGeom>
            <a:avLst/>
            <a:gdLst>
              <a:gd name="connsiteX0" fmla="*/ 0 w 5564523"/>
              <a:gd name="connsiteY0" fmla="*/ 6858000 h 6858000"/>
              <a:gd name="connsiteX1" fmla="*/ 5564523 w 5564523"/>
              <a:gd name="connsiteY1" fmla="*/ 6858000 h 6858000"/>
              <a:gd name="connsiteX2" fmla="*/ 2025251 w 5564523"/>
              <a:gd name="connsiteY2" fmla="*/ 0 h 6858000"/>
              <a:gd name="connsiteX3" fmla="*/ 0 w 556452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4523" h="6858000">
                <a:moveTo>
                  <a:pt x="0" y="6858000"/>
                </a:moveTo>
                <a:lnTo>
                  <a:pt x="5564523" y="6858000"/>
                </a:lnTo>
                <a:lnTo>
                  <a:pt x="20252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690688"/>
            <a:ext cx="3286125" cy="3319462"/>
          </a:xfrm>
        </p:spPr>
        <p:txBody>
          <a:bodyPr anchor="ctr"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Inflections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6147" y="2328502"/>
            <a:ext cx="43769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Nominative</a:t>
            </a:r>
          </a:p>
          <a:p>
            <a:pPr algn="ctr"/>
            <a:r>
              <a:rPr lang="en-US" sz="44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Genitive</a:t>
            </a:r>
          </a:p>
          <a:p>
            <a:pPr algn="ctr"/>
            <a:r>
              <a:rPr lang="en-US" sz="44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Dative</a:t>
            </a:r>
          </a:p>
          <a:p>
            <a:pPr algn="ctr"/>
            <a:r>
              <a:rPr lang="en-US" sz="4400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Accusative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4086" y="365125"/>
            <a:ext cx="49438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Old Norse Influence</a:t>
            </a:r>
            <a:endParaRPr lang="en-US" dirty="0"/>
          </a:p>
        </p:txBody>
      </p:sp>
      <p:sp>
        <p:nvSpPr>
          <p:cNvPr id="5" name="Oval Callout 4"/>
          <p:cNvSpPr/>
          <p:nvPr/>
        </p:nvSpPr>
        <p:spPr>
          <a:xfrm>
            <a:off x="2996346" y="912520"/>
            <a:ext cx="3115733" cy="1642533"/>
          </a:xfrm>
          <a:prstGeom prst="wedgeEllipseCallout">
            <a:avLst>
              <a:gd name="adj1" fmla="val 45200"/>
              <a:gd name="adj2" fmla="val 4549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hn2006-L" panose="02020603020101020101" pitchFamily="18" charset="-127"/>
                <a:ea typeface="ahn2006-L" panose="02020603020101020101" pitchFamily="18" charset="-127"/>
              </a:rPr>
              <a:t>Subjective </a:t>
            </a:r>
            <a:endParaRPr lang="en-US" sz="5400" dirty="0">
              <a:latin typeface="ahn2006-L" panose="02020603020101020101" pitchFamily="18" charset="-127"/>
              <a:ea typeface="ahn2006-L" panose="02020603020101020101" pitchFamily="18" charset="-127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8906080" y="2086352"/>
            <a:ext cx="3115733" cy="1642533"/>
          </a:xfrm>
          <a:prstGeom prst="wedgeEllipseCallout">
            <a:avLst>
              <a:gd name="adj1" fmla="val -56431"/>
              <a:gd name="adj2" fmla="val 2744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hn2006-L" panose="02020603020101020101" pitchFamily="18" charset="-127"/>
                <a:ea typeface="ahn2006-L" panose="02020603020101020101" pitchFamily="18" charset="-127"/>
              </a:rPr>
              <a:t>Possessive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804333" y="3728886"/>
            <a:ext cx="5033969" cy="2059432"/>
          </a:xfrm>
          <a:prstGeom prst="wedgeEllipseCallout">
            <a:avLst>
              <a:gd name="adj1" fmla="val 60973"/>
              <a:gd name="adj2" fmla="val -3181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hn2006-L" panose="02020603020101020101" pitchFamily="18" charset="-127"/>
                <a:ea typeface="ahn2006-L" panose="02020603020101020101" pitchFamily="18" charset="-127"/>
              </a:rPr>
              <a:t>Object of words:  </a:t>
            </a:r>
            <a:br>
              <a:rPr lang="en-US" sz="5400" dirty="0" smtClean="0">
                <a:latin typeface="ahn2006-L" panose="02020603020101020101" pitchFamily="18" charset="-127"/>
                <a:ea typeface="ahn2006-L" panose="02020603020101020101" pitchFamily="18" charset="-127"/>
              </a:rPr>
            </a:br>
            <a:r>
              <a:rPr lang="en-US" sz="5400" dirty="0" smtClean="0">
                <a:latin typeface="ahn2006-L" panose="02020603020101020101" pitchFamily="18" charset="-127"/>
                <a:ea typeface="ahn2006-L" panose="02020603020101020101" pitchFamily="18" charset="-127"/>
              </a:rPr>
              <a:t>to, for</a:t>
            </a:r>
            <a:endParaRPr lang="en-US" sz="5400" dirty="0">
              <a:latin typeface="ahn2006-L" panose="02020603020101020101" pitchFamily="18" charset="-127"/>
              <a:ea typeface="ahn2006-L" panose="02020603020101020101" pitchFamily="18" charset="-127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8494194" y="4902718"/>
            <a:ext cx="3115733" cy="1642533"/>
          </a:xfrm>
          <a:prstGeom prst="wedgeEllipseCallout">
            <a:avLst>
              <a:gd name="adj1" fmla="val -46377"/>
              <a:gd name="adj2" fmla="val -48324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hn2006-L" panose="02020603020101020101" pitchFamily="18" charset="-127"/>
                <a:ea typeface="ahn2006-L" panose="02020603020101020101" pitchFamily="18" charset="-127"/>
              </a:rPr>
              <a:t>Objective</a:t>
            </a:r>
            <a:endParaRPr lang="en-US" sz="5400" dirty="0">
              <a:latin typeface="ahn2006-L" panose="02020603020101020101" pitchFamily="18" charset="-127"/>
              <a:ea typeface="ahn2006-L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373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</TotalTime>
  <Words>452</Words>
  <Application>Microsoft Office PowerPoint</Application>
  <PresentationFormat>Widescreen</PresentationFormat>
  <Paragraphs>182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ahn2006-L</vt:lpstr>
      <vt:lpstr>Agency FB</vt:lpstr>
      <vt:lpstr>AmeriGarmnd BT</vt:lpstr>
      <vt:lpstr>Arial</vt:lpstr>
      <vt:lpstr>Calibri</vt:lpstr>
      <vt:lpstr>Calibri Light</vt:lpstr>
      <vt:lpstr>Office Theme</vt:lpstr>
      <vt:lpstr>Beowulf </vt:lpstr>
      <vt:lpstr>The Viking Age</vt:lpstr>
      <vt:lpstr>Danelaw</vt:lpstr>
      <vt:lpstr>PowerPoint Presentation</vt:lpstr>
      <vt:lpstr>PowerPoint Presentation</vt:lpstr>
      <vt:lpstr>The Viking Age</vt:lpstr>
      <vt:lpstr>PowerPoint Presentation</vt:lpstr>
      <vt:lpstr>Old Norse Influence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Beowulf </vt:lpstr>
      <vt:lpstr>Beowulf</vt:lpstr>
      <vt:lpstr>Beowulf</vt:lpstr>
      <vt:lpstr>Beowulf</vt:lpstr>
      <vt:lpstr>Beowulf</vt:lpstr>
      <vt:lpstr>Beowulf</vt:lpstr>
      <vt:lpstr>Beowulf</vt:lpstr>
      <vt:lpstr>Beowulf</vt:lpstr>
      <vt:lpstr>Beowulf</vt:lpstr>
      <vt:lpstr>Beowulf</vt:lpstr>
      <vt:lpstr>Beowulf</vt:lpstr>
      <vt:lpstr>Beowulf</vt:lpstr>
      <vt:lpstr>PowerPoint Presentation</vt:lpstr>
      <vt:lpstr>Write Your Own Kenning </vt:lpstr>
      <vt:lpstr>Enigmages </vt:lpstr>
      <vt:lpstr>Beowulf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Beowulf</dc:title>
  <dc:creator>Joseph Moore</dc:creator>
  <cp:lastModifiedBy>Joseph Moore</cp:lastModifiedBy>
  <cp:revision>35</cp:revision>
  <dcterms:created xsi:type="dcterms:W3CDTF">2019-07-01T07:32:25Z</dcterms:created>
  <dcterms:modified xsi:type="dcterms:W3CDTF">2019-07-04T06:41:18Z</dcterms:modified>
</cp:coreProperties>
</file>