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5" r:id="rId27"/>
    <p:sldId id="306" r:id="rId28"/>
    <p:sldId id="307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98" autoAdjust="0"/>
    <p:restoredTop sz="94660"/>
  </p:normalViewPr>
  <p:slideViewPr>
    <p:cSldViewPr snapToGrid="0">
      <p:cViewPr>
        <p:scale>
          <a:sx n="100" d="100"/>
          <a:sy n="100" d="100"/>
        </p:scale>
        <p:origin x="972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9BE30-1925-4F06-AB32-2104A4933440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1042-B954-4839-BA1A-7E9FB54E8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49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9BE30-1925-4F06-AB32-2104A4933440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1042-B954-4839-BA1A-7E9FB54E8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61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9BE30-1925-4F06-AB32-2104A4933440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1042-B954-4839-BA1A-7E9FB54E8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36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9BE30-1925-4F06-AB32-2104A4933440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1042-B954-4839-BA1A-7E9FB54E8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910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9BE30-1925-4F06-AB32-2104A4933440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1042-B954-4839-BA1A-7E9FB54E8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978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9BE30-1925-4F06-AB32-2104A4933440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1042-B954-4839-BA1A-7E9FB54E8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947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9BE30-1925-4F06-AB32-2104A4933440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1042-B954-4839-BA1A-7E9FB54E8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058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9BE30-1925-4F06-AB32-2104A4933440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1042-B954-4839-BA1A-7E9FB54E8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924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9BE30-1925-4F06-AB32-2104A4933440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1042-B954-4839-BA1A-7E9FB54E8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13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9BE30-1925-4F06-AB32-2104A4933440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1042-B954-4839-BA1A-7E9FB54E8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507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9BE30-1925-4F06-AB32-2104A4933440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1042-B954-4839-BA1A-7E9FB54E8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934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9BE30-1925-4F06-AB32-2104A4933440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81042-B954-4839-BA1A-7E9FB54E8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2755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7.xml"/><Relationship Id="rId13" Type="http://schemas.openxmlformats.org/officeDocument/2006/relationships/slide" Target="slide5.xml"/><Relationship Id="rId18" Type="http://schemas.openxmlformats.org/officeDocument/2006/relationships/slide" Target="slide8.xml"/><Relationship Id="rId26" Type="http://schemas.openxmlformats.org/officeDocument/2006/relationships/slide" Target="slide13.xml"/><Relationship Id="rId3" Type="http://schemas.openxmlformats.org/officeDocument/2006/relationships/slide" Target="slide10.xml"/><Relationship Id="rId21" Type="http://schemas.openxmlformats.org/officeDocument/2006/relationships/slide" Target="slide17.xml"/><Relationship Id="rId7" Type="http://schemas.openxmlformats.org/officeDocument/2006/relationships/slide" Target="slide14.xml"/><Relationship Id="rId12" Type="http://schemas.openxmlformats.org/officeDocument/2006/relationships/slide" Target="slide16.xml"/><Relationship Id="rId17" Type="http://schemas.openxmlformats.org/officeDocument/2006/relationships/slide" Target="slide12.xml"/><Relationship Id="rId25" Type="http://schemas.openxmlformats.org/officeDocument/2006/relationships/slide" Target="slide6.xml"/><Relationship Id="rId2" Type="http://schemas.openxmlformats.org/officeDocument/2006/relationships/slide" Target="slide3.xml"/><Relationship Id="rId16" Type="http://schemas.openxmlformats.org/officeDocument/2006/relationships/slide" Target="slide20.xml"/><Relationship Id="rId20" Type="http://schemas.openxmlformats.org/officeDocument/2006/relationships/slide" Target="slide1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3.xml"/><Relationship Id="rId11" Type="http://schemas.openxmlformats.org/officeDocument/2006/relationships/slide" Target="slide7.xml"/><Relationship Id="rId24" Type="http://schemas.openxmlformats.org/officeDocument/2006/relationships/slide" Target="slide18.xml"/><Relationship Id="rId5" Type="http://schemas.openxmlformats.org/officeDocument/2006/relationships/slide" Target="slide21.xml"/><Relationship Id="rId15" Type="http://schemas.openxmlformats.org/officeDocument/2006/relationships/slide" Target="slide9.xml"/><Relationship Id="rId23" Type="http://schemas.openxmlformats.org/officeDocument/2006/relationships/slide" Target="slide19.xml"/><Relationship Id="rId10" Type="http://schemas.openxmlformats.org/officeDocument/2006/relationships/slide" Target="slide4.xml"/><Relationship Id="rId19" Type="http://schemas.openxmlformats.org/officeDocument/2006/relationships/slide" Target="slide25.xml"/><Relationship Id="rId4" Type="http://schemas.openxmlformats.org/officeDocument/2006/relationships/slide" Target="slide22.xml"/><Relationship Id="rId9" Type="http://schemas.openxmlformats.org/officeDocument/2006/relationships/slide" Target="slide11.xml"/><Relationship Id="rId14" Type="http://schemas.openxmlformats.org/officeDocument/2006/relationships/slide" Target="slide24.xml"/><Relationship Id="rId22" Type="http://schemas.openxmlformats.org/officeDocument/2006/relationships/slide" Target="slide28.xml"/><Relationship Id="rId27" Type="http://schemas.openxmlformats.org/officeDocument/2006/relationships/slide" Target="slide2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ld English Text MT" panose="03040902040508030806" pitchFamily="66" charset="0"/>
              </a:rPr>
              <a:t>Kennings Quiz </a:t>
            </a:r>
            <a:endParaRPr lang="en-US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ld English Text MT" panose="03040902040508030806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(Kennings used in Beowulf) </a:t>
            </a:r>
            <a:endParaRPr lang="en-US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74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65768" y="1385739"/>
            <a:ext cx="10860464" cy="407238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/>
              <a:t>Feed the Eagle</a:t>
            </a:r>
            <a:endParaRPr lang="en-US" sz="9600" dirty="0"/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-12192000" y="-794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-12192000" y="1690688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-12192000" y="3381376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-12192000" y="5072064"/>
            <a:ext cx="12192000" cy="178593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hlinkClick r:id="rId2" action="ppaction://hlinksldjump"/>
          </p:cNvPr>
          <p:cNvSpPr txBox="1"/>
          <p:nvPr/>
        </p:nvSpPr>
        <p:spPr>
          <a:xfrm>
            <a:off x="3010865" y="7829550"/>
            <a:ext cx="6170279" cy="156966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600" dirty="0" smtClean="0">
                <a:solidFill>
                  <a:srgbClr val="7030A0"/>
                </a:solidFill>
              </a:rPr>
              <a:t>Kill Enemies</a:t>
            </a:r>
            <a:endParaRPr lang="en-US" sz="9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7325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 -0.7629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0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65768" y="1385739"/>
            <a:ext cx="10860464" cy="407238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/>
              <a:t>Wolf’s Father</a:t>
            </a:r>
            <a:endParaRPr lang="en-US" sz="9600" dirty="0"/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-12192000" y="-794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-12192000" y="1690688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-12192000" y="3381376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-12192000" y="5072064"/>
            <a:ext cx="12192000" cy="178593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hlinkClick r:id="rId2" action="ppaction://hlinksldjump"/>
          </p:cNvPr>
          <p:cNvSpPr txBox="1"/>
          <p:nvPr/>
        </p:nvSpPr>
        <p:spPr>
          <a:xfrm>
            <a:off x="4999386" y="7829550"/>
            <a:ext cx="2193229" cy="156966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600" dirty="0" smtClean="0">
                <a:solidFill>
                  <a:srgbClr val="7030A0"/>
                </a:solidFill>
              </a:rPr>
              <a:t>Loki</a:t>
            </a:r>
            <a:endParaRPr lang="en-US" sz="9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794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 -0.7629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0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65768" y="1385739"/>
            <a:ext cx="10860464" cy="407238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/>
              <a:t>Lord of the Gallows </a:t>
            </a:r>
            <a:endParaRPr lang="en-US" sz="9600" dirty="0"/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-12192000" y="-794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-12192000" y="1690688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-12192000" y="3381376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-12192000" y="5072064"/>
            <a:ext cx="12192000" cy="178593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hlinkClick r:id="rId2" action="ppaction://hlinksldjump"/>
          </p:cNvPr>
          <p:cNvSpPr txBox="1"/>
          <p:nvPr/>
        </p:nvSpPr>
        <p:spPr>
          <a:xfrm>
            <a:off x="4807026" y="7829550"/>
            <a:ext cx="2577950" cy="156966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600" dirty="0" smtClean="0">
                <a:solidFill>
                  <a:srgbClr val="7030A0"/>
                </a:solidFill>
              </a:rPr>
              <a:t>Odin</a:t>
            </a:r>
            <a:endParaRPr lang="en-US" sz="9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6149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 -0.7629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0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65768" y="1385739"/>
            <a:ext cx="10860464" cy="407238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err="1" smtClean="0"/>
              <a:t>Grimnir’s</a:t>
            </a:r>
            <a:r>
              <a:rPr lang="en-US" sz="9600" dirty="0" smtClean="0"/>
              <a:t> (Odin’s)</a:t>
            </a:r>
            <a:br>
              <a:rPr lang="en-US" sz="9600" dirty="0" smtClean="0"/>
            </a:br>
            <a:r>
              <a:rPr lang="en-US" sz="9600" dirty="0" smtClean="0"/>
              <a:t>Lip-Streams</a:t>
            </a:r>
            <a:endParaRPr lang="en-US" sz="9600" dirty="0"/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-12192000" y="-794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-12192000" y="1690688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-12192000" y="3381376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-12192000" y="5072064"/>
            <a:ext cx="12192000" cy="178593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hlinkClick r:id="rId2" action="ppaction://hlinksldjump"/>
          </p:cNvPr>
          <p:cNvSpPr txBox="1"/>
          <p:nvPr/>
        </p:nvSpPr>
        <p:spPr>
          <a:xfrm>
            <a:off x="4367579" y="7829550"/>
            <a:ext cx="3456844" cy="156966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600" dirty="0" smtClean="0">
                <a:solidFill>
                  <a:srgbClr val="7030A0"/>
                </a:solidFill>
              </a:rPr>
              <a:t>Poetry</a:t>
            </a:r>
            <a:endParaRPr lang="en-US" sz="9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677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 -0.7629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0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65768" y="1385739"/>
            <a:ext cx="10860464" cy="407238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/>
              <a:t>Swan of Blood</a:t>
            </a:r>
            <a:endParaRPr lang="en-US" sz="9600" dirty="0"/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-12192000" y="-794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-12192000" y="1690688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-12192000" y="3381376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-12192000" y="5072064"/>
            <a:ext cx="12192000" cy="178593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hlinkClick r:id="rId2" action="ppaction://hlinksldjump"/>
          </p:cNvPr>
          <p:cNvSpPr txBox="1"/>
          <p:nvPr/>
        </p:nvSpPr>
        <p:spPr>
          <a:xfrm>
            <a:off x="4482643" y="7829550"/>
            <a:ext cx="3226717" cy="156966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600" dirty="0" smtClean="0">
                <a:solidFill>
                  <a:srgbClr val="7030A0"/>
                </a:solidFill>
              </a:rPr>
              <a:t>Raven</a:t>
            </a:r>
            <a:endParaRPr lang="en-US" sz="9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628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 -0.7629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0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65768" y="1385739"/>
            <a:ext cx="10860464" cy="407238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/>
              <a:t>Whale Road</a:t>
            </a:r>
            <a:endParaRPr lang="en-US" sz="9600" dirty="0"/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-12192000" y="-794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-12192000" y="1690688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-12192000" y="3381376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-12192000" y="5072064"/>
            <a:ext cx="12192000" cy="178593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hlinkClick r:id="rId2" action="ppaction://hlinksldjump"/>
          </p:cNvPr>
          <p:cNvSpPr txBox="1"/>
          <p:nvPr/>
        </p:nvSpPr>
        <p:spPr>
          <a:xfrm>
            <a:off x="5119610" y="7829550"/>
            <a:ext cx="1952779" cy="156966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600" dirty="0" smtClean="0">
                <a:solidFill>
                  <a:srgbClr val="7030A0"/>
                </a:solidFill>
              </a:rPr>
              <a:t>Sea</a:t>
            </a:r>
            <a:endParaRPr lang="en-US" sz="9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042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 -0.7629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0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65768" y="1385739"/>
            <a:ext cx="10860464" cy="407238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/>
              <a:t>Headland of Swords</a:t>
            </a:r>
            <a:endParaRPr lang="en-US" sz="9600" dirty="0"/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-12192000" y="-794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-12192000" y="1690688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-12192000" y="3381376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-12192000" y="5072064"/>
            <a:ext cx="12192000" cy="178593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hlinkClick r:id="rId2" action="ppaction://hlinksldjump"/>
          </p:cNvPr>
          <p:cNvSpPr txBox="1"/>
          <p:nvPr/>
        </p:nvSpPr>
        <p:spPr>
          <a:xfrm>
            <a:off x="4484822" y="7829550"/>
            <a:ext cx="3222357" cy="156966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600" dirty="0" smtClean="0">
                <a:solidFill>
                  <a:srgbClr val="7030A0"/>
                </a:solidFill>
              </a:rPr>
              <a:t>Shield</a:t>
            </a:r>
            <a:endParaRPr lang="en-US" sz="9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04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 -0.7629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0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65768" y="1385739"/>
            <a:ext cx="10860464" cy="407238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/>
              <a:t>Sea-Steed</a:t>
            </a:r>
            <a:endParaRPr lang="en-US" sz="9600" dirty="0"/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-12192000" y="-794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-12192000" y="1690688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-12192000" y="3381376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-12192000" y="5072064"/>
            <a:ext cx="12192000" cy="178593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hlinkClick r:id="rId2" action="ppaction://hlinksldjump"/>
          </p:cNvPr>
          <p:cNvSpPr txBox="1"/>
          <p:nvPr/>
        </p:nvSpPr>
        <p:spPr>
          <a:xfrm>
            <a:off x="4932059" y="7829550"/>
            <a:ext cx="2327881" cy="156966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600" dirty="0" smtClean="0">
                <a:solidFill>
                  <a:srgbClr val="7030A0"/>
                </a:solidFill>
              </a:rPr>
              <a:t>Ship</a:t>
            </a:r>
            <a:endParaRPr lang="en-US" sz="9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3779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 -0.7629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0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65768" y="1385739"/>
            <a:ext cx="10860464" cy="407238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err="1" smtClean="0"/>
              <a:t>Ymir’s</a:t>
            </a:r>
            <a:r>
              <a:rPr lang="en-US" sz="9600" dirty="0" smtClean="0"/>
              <a:t> Skull </a:t>
            </a:r>
            <a:endParaRPr lang="en-US" sz="9600" dirty="0"/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-12192000" y="-794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-12192000" y="1690688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-12192000" y="3381376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-12192000" y="5072064"/>
            <a:ext cx="12192000" cy="178593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hlinkClick r:id="rId2" action="ppaction://hlinksldjump"/>
          </p:cNvPr>
          <p:cNvSpPr txBox="1"/>
          <p:nvPr/>
        </p:nvSpPr>
        <p:spPr>
          <a:xfrm>
            <a:off x="5162090" y="7829550"/>
            <a:ext cx="1867819" cy="156966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600" dirty="0" smtClean="0">
                <a:solidFill>
                  <a:srgbClr val="7030A0"/>
                </a:solidFill>
              </a:rPr>
              <a:t>Sky</a:t>
            </a:r>
            <a:endParaRPr lang="en-US" sz="9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347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 -0.7629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0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65768" y="1385739"/>
            <a:ext cx="10860464" cy="407238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/>
              <a:t>Heaven Candle</a:t>
            </a:r>
            <a:endParaRPr lang="en-US" sz="9600" dirty="0"/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-12192000" y="-794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-12192000" y="1690688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-12192000" y="3381376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-12192000" y="5072064"/>
            <a:ext cx="12192000" cy="178593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hlinkClick r:id="rId2" action="ppaction://hlinksldjump"/>
          </p:cNvPr>
          <p:cNvSpPr txBox="1"/>
          <p:nvPr/>
        </p:nvSpPr>
        <p:spPr>
          <a:xfrm>
            <a:off x="5073123" y="7829550"/>
            <a:ext cx="2045753" cy="156966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600" dirty="0" smtClean="0">
                <a:solidFill>
                  <a:srgbClr val="7030A0"/>
                </a:solidFill>
              </a:rPr>
              <a:t>Sun</a:t>
            </a:r>
            <a:endParaRPr lang="en-US" sz="9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564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 -0.7629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hlinkClick r:id="rId2" action="ppaction://hlinksldjump"/>
          </p:cNvPr>
          <p:cNvSpPr/>
          <p:nvPr/>
        </p:nvSpPr>
        <p:spPr>
          <a:xfrm>
            <a:off x="200025" y="123825"/>
            <a:ext cx="1447800" cy="14478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atin typeface="Old English Text MT" panose="03040902040508030806" pitchFamily="66" charset="0"/>
              </a:rPr>
              <a:t>A</a:t>
            </a:r>
            <a:endParaRPr lang="en-US" sz="6000" dirty="0">
              <a:latin typeface="Old English Text MT" panose="03040902040508030806" pitchFamily="66" charset="0"/>
            </a:endParaRPr>
          </a:p>
        </p:txBody>
      </p:sp>
      <p:sp>
        <p:nvSpPr>
          <p:cNvPr id="3" name="Oval 2">
            <a:hlinkClick r:id="rId3" action="ppaction://hlinksldjump"/>
          </p:cNvPr>
          <p:cNvSpPr/>
          <p:nvPr/>
        </p:nvSpPr>
        <p:spPr>
          <a:xfrm>
            <a:off x="1724025" y="923925"/>
            <a:ext cx="1447800" cy="14478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atin typeface="Old English Text MT" panose="03040902040508030806" pitchFamily="66" charset="0"/>
              </a:rPr>
              <a:t>B</a:t>
            </a:r>
            <a:endParaRPr lang="en-US" sz="6000" dirty="0">
              <a:latin typeface="Old English Text MT" panose="03040902040508030806" pitchFamily="66" charset="0"/>
            </a:endParaRPr>
          </a:p>
        </p:txBody>
      </p:sp>
      <p:sp>
        <p:nvSpPr>
          <p:cNvPr id="4" name="Oval 3">
            <a:hlinkClick r:id="rId4" action="ppaction://hlinksldjump"/>
          </p:cNvPr>
          <p:cNvSpPr/>
          <p:nvPr/>
        </p:nvSpPr>
        <p:spPr>
          <a:xfrm>
            <a:off x="3228975" y="85725"/>
            <a:ext cx="1447800" cy="14478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atin typeface="Old English Text MT" panose="03040902040508030806" pitchFamily="66" charset="0"/>
              </a:rPr>
              <a:t>C</a:t>
            </a:r>
            <a:endParaRPr lang="en-US" sz="6000" dirty="0">
              <a:latin typeface="Old English Text MT" panose="03040902040508030806" pitchFamily="66" charset="0"/>
            </a:endParaRPr>
          </a:p>
        </p:txBody>
      </p:sp>
      <p:sp>
        <p:nvSpPr>
          <p:cNvPr id="5" name="Oval 4">
            <a:hlinkClick r:id="rId5" action="ppaction://hlinksldjump"/>
          </p:cNvPr>
          <p:cNvSpPr/>
          <p:nvPr/>
        </p:nvSpPr>
        <p:spPr>
          <a:xfrm>
            <a:off x="6305550" y="85725"/>
            <a:ext cx="1447800" cy="14478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atin typeface="Old English Text MT" panose="03040902040508030806" pitchFamily="66" charset="0"/>
              </a:rPr>
              <a:t>E</a:t>
            </a:r>
            <a:endParaRPr lang="en-US" sz="6000" dirty="0">
              <a:latin typeface="Old English Text MT" panose="03040902040508030806" pitchFamily="66" charset="0"/>
            </a:endParaRPr>
          </a:p>
        </p:txBody>
      </p:sp>
      <p:sp>
        <p:nvSpPr>
          <p:cNvPr id="6" name="Oval 5">
            <a:hlinkClick r:id="rId6" action="ppaction://hlinksldjump"/>
          </p:cNvPr>
          <p:cNvSpPr/>
          <p:nvPr/>
        </p:nvSpPr>
        <p:spPr>
          <a:xfrm>
            <a:off x="4810125" y="795338"/>
            <a:ext cx="1447800" cy="14478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atin typeface="Old English Text MT" panose="03040902040508030806" pitchFamily="66" charset="0"/>
              </a:rPr>
              <a:t>D</a:t>
            </a:r>
            <a:endParaRPr lang="en-US" sz="6000" dirty="0">
              <a:latin typeface="Old English Text MT" panose="03040902040508030806" pitchFamily="66" charset="0"/>
            </a:endParaRPr>
          </a:p>
        </p:txBody>
      </p:sp>
      <p:sp>
        <p:nvSpPr>
          <p:cNvPr id="7" name="Oval 6">
            <a:hlinkClick r:id="rId7" action="ppaction://hlinksldjump"/>
          </p:cNvPr>
          <p:cNvSpPr/>
          <p:nvPr/>
        </p:nvSpPr>
        <p:spPr>
          <a:xfrm>
            <a:off x="7800975" y="973932"/>
            <a:ext cx="1447800" cy="14478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atin typeface="Old English Text MT" panose="03040902040508030806" pitchFamily="66" charset="0"/>
              </a:rPr>
              <a:t>F</a:t>
            </a:r>
            <a:endParaRPr lang="en-US" sz="6000" dirty="0">
              <a:latin typeface="Old English Text MT" panose="03040902040508030806" pitchFamily="66" charset="0"/>
            </a:endParaRPr>
          </a:p>
        </p:txBody>
      </p:sp>
      <p:sp>
        <p:nvSpPr>
          <p:cNvPr id="8" name="Oval 7">
            <a:hlinkClick r:id="rId8" action="ppaction://hlinksldjump"/>
          </p:cNvPr>
          <p:cNvSpPr/>
          <p:nvPr/>
        </p:nvSpPr>
        <p:spPr>
          <a:xfrm>
            <a:off x="9120188" y="59532"/>
            <a:ext cx="1447800" cy="14478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atin typeface="Old English Text MT" panose="03040902040508030806" pitchFamily="66" charset="0"/>
              </a:rPr>
              <a:t>G</a:t>
            </a:r>
            <a:endParaRPr lang="en-US" sz="6000" dirty="0">
              <a:latin typeface="Old English Text MT" panose="03040902040508030806" pitchFamily="66" charset="0"/>
            </a:endParaRPr>
          </a:p>
        </p:txBody>
      </p:sp>
      <p:sp>
        <p:nvSpPr>
          <p:cNvPr id="9" name="Oval 8">
            <a:hlinkClick r:id="rId9" action="ppaction://hlinksldjump"/>
          </p:cNvPr>
          <p:cNvSpPr/>
          <p:nvPr/>
        </p:nvSpPr>
        <p:spPr>
          <a:xfrm>
            <a:off x="238125" y="1921075"/>
            <a:ext cx="1447800" cy="14478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atin typeface="Old English Text MT" panose="03040902040508030806" pitchFamily="66" charset="0"/>
              </a:rPr>
              <a:t>I</a:t>
            </a:r>
            <a:endParaRPr lang="en-US" sz="6000" dirty="0">
              <a:latin typeface="Old English Text MT" panose="03040902040508030806" pitchFamily="66" charset="0"/>
            </a:endParaRPr>
          </a:p>
        </p:txBody>
      </p:sp>
      <p:sp>
        <p:nvSpPr>
          <p:cNvPr id="10" name="Oval 9">
            <a:hlinkClick r:id="rId10" action="ppaction://hlinksldjump"/>
          </p:cNvPr>
          <p:cNvSpPr/>
          <p:nvPr/>
        </p:nvSpPr>
        <p:spPr>
          <a:xfrm>
            <a:off x="3333750" y="1843683"/>
            <a:ext cx="1447800" cy="14478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atin typeface="Old English Text MT" panose="03040902040508030806" pitchFamily="66" charset="0"/>
              </a:rPr>
              <a:t>K</a:t>
            </a:r>
            <a:endParaRPr lang="en-US" sz="6000" dirty="0">
              <a:latin typeface="Old English Text MT" panose="03040902040508030806" pitchFamily="66" charset="0"/>
            </a:endParaRPr>
          </a:p>
        </p:txBody>
      </p:sp>
      <p:sp>
        <p:nvSpPr>
          <p:cNvPr id="11" name="Oval 10">
            <a:hlinkClick r:id="rId11" action="ppaction://hlinksldjump"/>
          </p:cNvPr>
          <p:cNvSpPr/>
          <p:nvPr/>
        </p:nvSpPr>
        <p:spPr>
          <a:xfrm>
            <a:off x="5502027" y="5269707"/>
            <a:ext cx="1447800" cy="14478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atin typeface="Old English Text MT" panose="03040902040508030806" pitchFamily="66" charset="0"/>
              </a:rPr>
              <a:t>V</a:t>
            </a:r>
            <a:endParaRPr lang="en-US" sz="6000" dirty="0">
              <a:latin typeface="Old English Text MT" panose="03040902040508030806" pitchFamily="66" charset="0"/>
            </a:endParaRPr>
          </a:p>
        </p:txBody>
      </p:sp>
      <p:sp>
        <p:nvSpPr>
          <p:cNvPr id="12" name="Oval 11">
            <a:hlinkClick r:id="rId12" action="ppaction://hlinksldjump"/>
          </p:cNvPr>
          <p:cNvSpPr/>
          <p:nvPr/>
        </p:nvSpPr>
        <p:spPr>
          <a:xfrm>
            <a:off x="9198770" y="4191000"/>
            <a:ext cx="1447800" cy="14478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atin typeface="Old English Text MT" panose="03040902040508030806" pitchFamily="66" charset="0"/>
              </a:rPr>
              <a:t>Y</a:t>
            </a:r>
            <a:endParaRPr lang="en-US" sz="6000" dirty="0">
              <a:latin typeface="Old English Text MT" panose="03040902040508030806" pitchFamily="66" charset="0"/>
            </a:endParaRPr>
          </a:p>
        </p:txBody>
      </p:sp>
      <p:sp>
        <p:nvSpPr>
          <p:cNvPr id="13" name="Oval 12">
            <a:hlinkClick r:id="rId13" action="ppaction://hlinksldjump"/>
          </p:cNvPr>
          <p:cNvSpPr/>
          <p:nvPr/>
        </p:nvSpPr>
        <p:spPr>
          <a:xfrm>
            <a:off x="6353175" y="2114550"/>
            <a:ext cx="1447800" cy="14478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atin typeface="Old English Text MT" panose="03040902040508030806" pitchFamily="66" charset="0"/>
              </a:rPr>
              <a:t>M</a:t>
            </a:r>
            <a:endParaRPr lang="en-US" sz="6000" dirty="0">
              <a:latin typeface="Old English Text MT" panose="03040902040508030806" pitchFamily="66" charset="0"/>
            </a:endParaRPr>
          </a:p>
        </p:txBody>
      </p:sp>
      <p:sp>
        <p:nvSpPr>
          <p:cNvPr id="14" name="Oval 13">
            <a:hlinkClick r:id="rId14" action="ppaction://hlinksldjump"/>
          </p:cNvPr>
          <p:cNvSpPr/>
          <p:nvPr/>
        </p:nvSpPr>
        <p:spPr>
          <a:xfrm>
            <a:off x="9215438" y="2206229"/>
            <a:ext cx="1447800" cy="14478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atin typeface="Old English Text MT" panose="03040902040508030806" pitchFamily="66" charset="0"/>
              </a:rPr>
              <a:t>O</a:t>
            </a:r>
            <a:endParaRPr lang="en-US" sz="6000" dirty="0">
              <a:latin typeface="Old English Text MT" panose="03040902040508030806" pitchFamily="66" charset="0"/>
            </a:endParaRPr>
          </a:p>
        </p:txBody>
      </p:sp>
      <p:sp>
        <p:nvSpPr>
          <p:cNvPr id="15" name="Oval 14">
            <a:hlinkClick r:id="rId15" action="ppaction://hlinksldjump"/>
          </p:cNvPr>
          <p:cNvSpPr/>
          <p:nvPr/>
        </p:nvSpPr>
        <p:spPr>
          <a:xfrm>
            <a:off x="10567988" y="973932"/>
            <a:ext cx="1447800" cy="14478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atin typeface="Old English Text MT" panose="03040902040508030806" pitchFamily="66" charset="0"/>
              </a:rPr>
              <a:t>H</a:t>
            </a:r>
            <a:endParaRPr lang="en-US" sz="6000" dirty="0">
              <a:latin typeface="Old English Text MT" panose="03040902040508030806" pitchFamily="66" charset="0"/>
            </a:endParaRPr>
          </a:p>
        </p:txBody>
      </p:sp>
      <p:sp>
        <p:nvSpPr>
          <p:cNvPr id="26" name="Oval 25">
            <a:hlinkClick r:id="rId16" action="ppaction://hlinksldjump"/>
          </p:cNvPr>
          <p:cNvSpPr/>
          <p:nvPr/>
        </p:nvSpPr>
        <p:spPr>
          <a:xfrm>
            <a:off x="1790700" y="2930129"/>
            <a:ext cx="1447800" cy="14478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atin typeface="Old English Text MT" panose="03040902040508030806" pitchFamily="66" charset="0"/>
              </a:rPr>
              <a:t>J</a:t>
            </a:r>
            <a:endParaRPr lang="en-US" sz="6000" dirty="0">
              <a:latin typeface="Old English Text MT" panose="03040902040508030806" pitchFamily="66" charset="0"/>
            </a:endParaRPr>
          </a:p>
        </p:txBody>
      </p:sp>
      <p:sp>
        <p:nvSpPr>
          <p:cNvPr id="27" name="Oval 26">
            <a:hlinkClick r:id="rId17" action="ppaction://hlinksldjump"/>
          </p:cNvPr>
          <p:cNvSpPr/>
          <p:nvPr/>
        </p:nvSpPr>
        <p:spPr>
          <a:xfrm>
            <a:off x="200025" y="3656411"/>
            <a:ext cx="1447800" cy="14478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atin typeface="Old English Text MT" panose="03040902040508030806" pitchFamily="66" charset="0"/>
              </a:rPr>
              <a:t>Q</a:t>
            </a:r>
            <a:endParaRPr lang="en-US" sz="6000" dirty="0">
              <a:latin typeface="Old English Text MT" panose="03040902040508030806" pitchFamily="66" charset="0"/>
            </a:endParaRPr>
          </a:p>
        </p:txBody>
      </p:sp>
      <p:sp>
        <p:nvSpPr>
          <p:cNvPr id="28" name="Oval 27">
            <a:hlinkClick r:id="rId18" action="ppaction://hlinksldjump"/>
          </p:cNvPr>
          <p:cNvSpPr/>
          <p:nvPr/>
        </p:nvSpPr>
        <p:spPr>
          <a:xfrm>
            <a:off x="7975105" y="5291143"/>
            <a:ext cx="1447800" cy="14478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atin typeface="Old English Text MT" panose="03040902040508030806" pitchFamily="66" charset="0"/>
              </a:rPr>
              <a:t>X</a:t>
            </a:r>
            <a:endParaRPr lang="en-US" sz="6000" dirty="0">
              <a:latin typeface="Old English Text MT" panose="03040902040508030806" pitchFamily="66" charset="0"/>
            </a:endParaRPr>
          </a:p>
        </p:txBody>
      </p:sp>
      <p:sp>
        <p:nvSpPr>
          <p:cNvPr id="29" name="Oval 28">
            <a:hlinkClick r:id="rId19" action="ppaction://hlinksldjump"/>
          </p:cNvPr>
          <p:cNvSpPr/>
          <p:nvPr/>
        </p:nvSpPr>
        <p:spPr>
          <a:xfrm>
            <a:off x="7767639" y="3080150"/>
            <a:ext cx="1447800" cy="14478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atin typeface="Old English Text MT" panose="03040902040508030806" pitchFamily="66" charset="0"/>
              </a:rPr>
              <a:t>N</a:t>
            </a:r>
            <a:endParaRPr lang="en-US" sz="6000" dirty="0">
              <a:latin typeface="Old English Text MT" panose="03040902040508030806" pitchFamily="66" charset="0"/>
            </a:endParaRPr>
          </a:p>
        </p:txBody>
      </p:sp>
      <p:sp>
        <p:nvSpPr>
          <p:cNvPr id="30" name="Oval 29">
            <a:hlinkClick r:id="rId20" action="ppaction://hlinksldjump"/>
          </p:cNvPr>
          <p:cNvSpPr/>
          <p:nvPr/>
        </p:nvSpPr>
        <p:spPr>
          <a:xfrm>
            <a:off x="4857750" y="3255168"/>
            <a:ext cx="1447800" cy="14478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atin typeface="Old English Text MT" panose="03040902040508030806" pitchFamily="66" charset="0"/>
              </a:rPr>
              <a:t>L</a:t>
            </a:r>
            <a:endParaRPr lang="en-US" sz="6000" dirty="0">
              <a:latin typeface="Old English Text MT" panose="03040902040508030806" pitchFamily="66" charset="0"/>
            </a:endParaRPr>
          </a:p>
        </p:txBody>
      </p:sp>
      <p:sp>
        <p:nvSpPr>
          <p:cNvPr id="31" name="Oval 30">
            <a:hlinkClick r:id="rId21" action="ppaction://hlinksldjump"/>
          </p:cNvPr>
          <p:cNvSpPr/>
          <p:nvPr/>
        </p:nvSpPr>
        <p:spPr>
          <a:xfrm>
            <a:off x="10544175" y="5279232"/>
            <a:ext cx="1447800" cy="14478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atin typeface="Old English Text MT" panose="03040902040508030806" pitchFamily="66" charset="0"/>
              </a:rPr>
              <a:t>Z</a:t>
            </a:r>
            <a:endParaRPr lang="en-US" sz="6000" dirty="0">
              <a:latin typeface="Old English Text MT" panose="03040902040508030806" pitchFamily="66" charset="0"/>
            </a:endParaRPr>
          </a:p>
        </p:txBody>
      </p:sp>
      <p:sp>
        <p:nvSpPr>
          <p:cNvPr id="32" name="Oval 31">
            <a:hlinkClick r:id="rId22" action="ppaction://hlinksldjump"/>
          </p:cNvPr>
          <p:cNvSpPr/>
          <p:nvPr/>
        </p:nvSpPr>
        <p:spPr>
          <a:xfrm>
            <a:off x="10629901" y="3336132"/>
            <a:ext cx="1447800" cy="14478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atin typeface="Old English Text MT" panose="03040902040508030806" pitchFamily="66" charset="0"/>
              </a:rPr>
              <a:t>P</a:t>
            </a:r>
            <a:endParaRPr lang="en-US" sz="6000" dirty="0">
              <a:latin typeface="Old English Text MT" panose="03040902040508030806" pitchFamily="66" charset="0"/>
            </a:endParaRPr>
          </a:p>
        </p:txBody>
      </p:sp>
      <p:sp>
        <p:nvSpPr>
          <p:cNvPr id="33" name="Oval 32">
            <a:hlinkClick r:id="rId23" action="ppaction://hlinksldjump"/>
          </p:cNvPr>
          <p:cNvSpPr/>
          <p:nvPr/>
        </p:nvSpPr>
        <p:spPr>
          <a:xfrm>
            <a:off x="1870473" y="4669632"/>
            <a:ext cx="1447800" cy="14478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atin typeface="Old English Text MT" panose="03040902040508030806" pitchFamily="66" charset="0"/>
              </a:rPr>
              <a:t>S</a:t>
            </a:r>
            <a:endParaRPr lang="en-US" sz="6000" dirty="0">
              <a:latin typeface="Old English Text MT" panose="03040902040508030806" pitchFamily="66" charset="0"/>
            </a:endParaRPr>
          </a:p>
        </p:txBody>
      </p:sp>
      <p:sp>
        <p:nvSpPr>
          <p:cNvPr id="34" name="Oval 33">
            <a:hlinkClick r:id="rId24" action="ppaction://hlinksldjump"/>
          </p:cNvPr>
          <p:cNvSpPr/>
          <p:nvPr/>
        </p:nvSpPr>
        <p:spPr>
          <a:xfrm>
            <a:off x="3844528" y="5243514"/>
            <a:ext cx="1447800" cy="14478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atin typeface="Old English Text MT" panose="03040902040508030806" pitchFamily="66" charset="0"/>
              </a:rPr>
              <a:t>U</a:t>
            </a:r>
            <a:endParaRPr lang="en-US" sz="6000" dirty="0">
              <a:latin typeface="Old English Text MT" panose="03040902040508030806" pitchFamily="66" charset="0"/>
            </a:endParaRPr>
          </a:p>
        </p:txBody>
      </p:sp>
      <p:sp>
        <p:nvSpPr>
          <p:cNvPr id="35" name="Oval 34">
            <a:hlinkClick r:id="rId25" action="ppaction://hlinksldjump"/>
          </p:cNvPr>
          <p:cNvSpPr/>
          <p:nvPr/>
        </p:nvSpPr>
        <p:spPr>
          <a:xfrm>
            <a:off x="3295650" y="3664747"/>
            <a:ext cx="1447800" cy="14478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atin typeface="Old English Text MT" panose="03040902040508030806" pitchFamily="66" charset="0"/>
              </a:rPr>
              <a:t>T</a:t>
            </a:r>
            <a:endParaRPr lang="en-US" sz="6000" dirty="0">
              <a:latin typeface="Old English Text MT" panose="03040902040508030806" pitchFamily="66" charset="0"/>
            </a:endParaRPr>
          </a:p>
        </p:txBody>
      </p:sp>
      <p:sp>
        <p:nvSpPr>
          <p:cNvPr id="37" name="Oval 36">
            <a:hlinkClick r:id="rId26" action="ppaction://hlinksldjump"/>
          </p:cNvPr>
          <p:cNvSpPr/>
          <p:nvPr/>
        </p:nvSpPr>
        <p:spPr>
          <a:xfrm>
            <a:off x="329210" y="5361386"/>
            <a:ext cx="1447800" cy="14478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atin typeface="Old English Text MT" panose="03040902040508030806" pitchFamily="66" charset="0"/>
              </a:rPr>
              <a:t>R</a:t>
            </a:r>
            <a:endParaRPr lang="en-US" sz="6000" dirty="0">
              <a:latin typeface="Old English Text MT" panose="03040902040508030806" pitchFamily="66" charset="0"/>
            </a:endParaRPr>
          </a:p>
        </p:txBody>
      </p:sp>
      <p:sp>
        <p:nvSpPr>
          <p:cNvPr id="38" name="Oval 37">
            <a:hlinkClick r:id="rId27" action="ppaction://hlinksldjump"/>
          </p:cNvPr>
          <p:cNvSpPr/>
          <p:nvPr/>
        </p:nvSpPr>
        <p:spPr>
          <a:xfrm>
            <a:off x="6398120" y="3968354"/>
            <a:ext cx="1447800" cy="14478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atin typeface="Old English Text MT" panose="03040902040508030806" pitchFamily="66" charset="0"/>
              </a:rPr>
              <a:t>W</a:t>
            </a:r>
            <a:endParaRPr lang="en-US" sz="6000" dirty="0">
              <a:latin typeface="Old English Text MT" panose="030409020405080308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751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7" grpId="0" animBg="1"/>
      <p:bldP spid="3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65768" y="1385739"/>
            <a:ext cx="10860464" cy="407238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/>
              <a:t>Blood Worm</a:t>
            </a:r>
            <a:endParaRPr lang="en-US" sz="9600" dirty="0"/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-12192000" y="-794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-12192000" y="1690688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-12192000" y="3381376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-12192000" y="5072064"/>
            <a:ext cx="12192000" cy="178593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hlinkClick r:id="rId2" action="ppaction://hlinksldjump"/>
          </p:cNvPr>
          <p:cNvSpPr txBox="1"/>
          <p:nvPr/>
        </p:nvSpPr>
        <p:spPr>
          <a:xfrm>
            <a:off x="4436731" y="7829550"/>
            <a:ext cx="3318537" cy="156966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600" dirty="0" smtClean="0">
                <a:solidFill>
                  <a:srgbClr val="7030A0"/>
                </a:solidFill>
              </a:rPr>
              <a:t>Sword</a:t>
            </a:r>
            <a:endParaRPr lang="en-US" sz="9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934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 -0.7629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0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65768" y="1385739"/>
            <a:ext cx="10860464" cy="407238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/>
              <a:t>Leek of Battle</a:t>
            </a:r>
            <a:endParaRPr lang="en-US" sz="9600" dirty="0"/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-12192000" y="-794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-12192000" y="1690688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-12192000" y="3381376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-12192000" y="5072064"/>
            <a:ext cx="12192000" cy="178593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hlinkClick r:id="rId2" action="ppaction://hlinksldjump"/>
          </p:cNvPr>
          <p:cNvSpPr txBox="1"/>
          <p:nvPr/>
        </p:nvSpPr>
        <p:spPr>
          <a:xfrm>
            <a:off x="4436731" y="7829550"/>
            <a:ext cx="3318537" cy="156966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600" dirty="0" smtClean="0">
                <a:solidFill>
                  <a:srgbClr val="7030A0"/>
                </a:solidFill>
              </a:rPr>
              <a:t>Sword</a:t>
            </a:r>
            <a:endParaRPr lang="en-US" sz="9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383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 -0.7629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0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65768" y="1385739"/>
            <a:ext cx="10860464" cy="407238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/>
              <a:t>Slayer of Giants</a:t>
            </a:r>
          </a:p>
          <a:p>
            <a:pPr algn="ctr"/>
            <a:r>
              <a:rPr lang="en-US" sz="9600" dirty="0" smtClean="0"/>
              <a:t>Basher of Trolls</a:t>
            </a:r>
            <a:endParaRPr lang="en-US" sz="9600" dirty="0"/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-12192000" y="-794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-12192000" y="1690688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-12192000" y="3381376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-12192000" y="5072064"/>
            <a:ext cx="12192000" cy="178593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hlinkClick r:id="rId2" action="ppaction://hlinksldjump"/>
          </p:cNvPr>
          <p:cNvSpPr txBox="1"/>
          <p:nvPr/>
        </p:nvSpPr>
        <p:spPr>
          <a:xfrm>
            <a:off x="4840689" y="7829550"/>
            <a:ext cx="2510624" cy="156966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600" dirty="0" smtClean="0">
                <a:solidFill>
                  <a:srgbClr val="7030A0"/>
                </a:solidFill>
              </a:rPr>
              <a:t>Thor</a:t>
            </a:r>
            <a:endParaRPr lang="en-US" sz="9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21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 -0.7629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0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65768" y="1385739"/>
            <a:ext cx="10860464" cy="407238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/>
              <a:t>Weather of Weapons </a:t>
            </a:r>
            <a:endParaRPr lang="en-US" sz="9600" dirty="0"/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-12192000" y="-794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-12192000" y="1690688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-12192000" y="3381376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-12192000" y="5072064"/>
            <a:ext cx="12192000" cy="178593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hlinkClick r:id="rId2" action="ppaction://hlinksldjump"/>
          </p:cNvPr>
          <p:cNvSpPr txBox="1"/>
          <p:nvPr/>
        </p:nvSpPr>
        <p:spPr>
          <a:xfrm>
            <a:off x="4967838" y="7829550"/>
            <a:ext cx="2256323" cy="156966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600" dirty="0" smtClean="0">
                <a:solidFill>
                  <a:srgbClr val="7030A0"/>
                </a:solidFill>
              </a:rPr>
              <a:t>War</a:t>
            </a:r>
            <a:endParaRPr lang="en-US" sz="9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33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 -0.7629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0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65768" y="1385739"/>
            <a:ext cx="10860464" cy="407238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/>
              <a:t>Feeder of Ravens</a:t>
            </a:r>
            <a:endParaRPr lang="en-US" sz="9600" dirty="0"/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-12192000" y="-794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-12192000" y="1690688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-12192000" y="3381376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-12192000" y="5072064"/>
            <a:ext cx="12192000" cy="178593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hlinkClick r:id="rId2" action="ppaction://hlinksldjump"/>
          </p:cNvPr>
          <p:cNvSpPr txBox="1"/>
          <p:nvPr/>
        </p:nvSpPr>
        <p:spPr>
          <a:xfrm>
            <a:off x="4072562" y="7829550"/>
            <a:ext cx="4046878" cy="156966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600" dirty="0" smtClean="0">
                <a:solidFill>
                  <a:srgbClr val="7030A0"/>
                </a:solidFill>
              </a:rPr>
              <a:t>Warrior</a:t>
            </a:r>
            <a:endParaRPr lang="en-US" sz="9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277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 -0.7629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0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65768" y="1385739"/>
            <a:ext cx="10860464" cy="407238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/>
              <a:t>Aegir’s Daughters</a:t>
            </a:r>
            <a:endParaRPr lang="en-US" sz="9600" dirty="0"/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-12192000" y="-794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-12192000" y="1690688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-12192000" y="3381376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-12192000" y="5072064"/>
            <a:ext cx="12192000" cy="178593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hlinkClick r:id="rId2" action="ppaction://hlinksldjump"/>
          </p:cNvPr>
          <p:cNvSpPr txBox="1"/>
          <p:nvPr/>
        </p:nvSpPr>
        <p:spPr>
          <a:xfrm>
            <a:off x="4374151" y="7829550"/>
            <a:ext cx="3443700" cy="156966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600" dirty="0" smtClean="0">
                <a:solidFill>
                  <a:srgbClr val="7030A0"/>
                </a:solidFill>
              </a:rPr>
              <a:t>Waves</a:t>
            </a:r>
            <a:endParaRPr lang="en-US" sz="9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104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 -0.7629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0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65768" y="1385739"/>
            <a:ext cx="10860464" cy="407238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/>
              <a:t>Breaker of Trees</a:t>
            </a:r>
            <a:endParaRPr lang="en-US" sz="9600" dirty="0"/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-12192000" y="-794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-12192000" y="1690688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-12192000" y="3381376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-12192000" y="5072064"/>
            <a:ext cx="12192000" cy="178593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hlinkClick r:id="rId2" action="ppaction://hlinksldjump"/>
          </p:cNvPr>
          <p:cNvSpPr txBox="1"/>
          <p:nvPr/>
        </p:nvSpPr>
        <p:spPr>
          <a:xfrm>
            <a:off x="4667564" y="7829550"/>
            <a:ext cx="2856872" cy="156966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600" dirty="0" smtClean="0">
                <a:solidFill>
                  <a:srgbClr val="7030A0"/>
                </a:solidFill>
              </a:rPr>
              <a:t>Wind</a:t>
            </a:r>
            <a:endParaRPr lang="en-US" sz="9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789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 -0.7629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0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65768" y="1385739"/>
            <a:ext cx="10860464" cy="407238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err="1" smtClean="0"/>
              <a:t>Gunnr’s</a:t>
            </a:r>
            <a:r>
              <a:rPr lang="en-US" sz="9600" dirty="0" smtClean="0"/>
              <a:t> Horse</a:t>
            </a:r>
            <a:endParaRPr lang="en-US" sz="9600" dirty="0"/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-12192000" y="-794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-12192000" y="1690688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-12192000" y="3381376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-12192000" y="5072064"/>
            <a:ext cx="12192000" cy="178593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hlinkClick r:id="rId2" action="ppaction://hlinksldjump"/>
          </p:cNvPr>
          <p:cNvSpPr txBox="1"/>
          <p:nvPr/>
        </p:nvSpPr>
        <p:spPr>
          <a:xfrm>
            <a:off x="4689396" y="7829550"/>
            <a:ext cx="2813206" cy="156966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600" dirty="0" smtClean="0">
                <a:solidFill>
                  <a:srgbClr val="7030A0"/>
                </a:solidFill>
              </a:rPr>
              <a:t>Wolf </a:t>
            </a:r>
            <a:endParaRPr lang="en-US" sz="9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5223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 -0.7629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0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65768" y="1385739"/>
            <a:ext cx="10860464" cy="407238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/>
              <a:t>Serpent’s lair </a:t>
            </a:r>
            <a:endParaRPr lang="en-US" sz="9600" dirty="0"/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-12192000" y="-794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-12192000" y="1690688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-12192000" y="3381376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-12192000" y="5072064"/>
            <a:ext cx="12192000" cy="178593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hlinkClick r:id="rId2" action="ppaction://hlinksldjump"/>
          </p:cNvPr>
          <p:cNvSpPr txBox="1"/>
          <p:nvPr/>
        </p:nvSpPr>
        <p:spPr>
          <a:xfrm>
            <a:off x="4685999" y="7829550"/>
            <a:ext cx="2820003" cy="156966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600" dirty="0" smtClean="0">
                <a:solidFill>
                  <a:srgbClr val="7030A0"/>
                </a:solidFill>
              </a:rPr>
              <a:t>Gold </a:t>
            </a:r>
            <a:endParaRPr lang="en-US" sz="9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699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 -0.7629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65768" y="1385739"/>
            <a:ext cx="10860464" cy="407238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/>
              <a:t>Blood Ember</a:t>
            </a:r>
            <a:endParaRPr lang="en-US" sz="9600" dirty="0"/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-12192000" y="-794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-12192000" y="1690688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-12192000" y="3381376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-12192000" y="5072064"/>
            <a:ext cx="12192000" cy="178593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hlinkClick r:id="rId2" action="ppaction://hlinksldjump"/>
          </p:cNvPr>
          <p:cNvSpPr txBox="1"/>
          <p:nvPr/>
        </p:nvSpPr>
        <p:spPr>
          <a:xfrm>
            <a:off x="4951487" y="7829550"/>
            <a:ext cx="2289025" cy="156966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600" dirty="0" smtClean="0">
                <a:solidFill>
                  <a:srgbClr val="7030A0"/>
                </a:solidFill>
              </a:rPr>
              <a:t>Axe </a:t>
            </a:r>
            <a:endParaRPr lang="en-US" sz="9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338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 -0.7629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65768" y="1385739"/>
            <a:ext cx="10860464" cy="407238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/>
              <a:t>Spear-Din</a:t>
            </a:r>
            <a:endParaRPr lang="en-US" sz="9600" dirty="0"/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-12192000" y="-794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-12192000" y="1690688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-12192000" y="3381376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-12192000" y="5072064"/>
            <a:ext cx="12192000" cy="178593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hlinkClick r:id="rId2" action="ppaction://hlinksldjump"/>
          </p:cNvPr>
          <p:cNvSpPr txBox="1"/>
          <p:nvPr/>
        </p:nvSpPr>
        <p:spPr>
          <a:xfrm>
            <a:off x="4528904" y="7829550"/>
            <a:ext cx="3134192" cy="156966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600" dirty="0" smtClean="0">
                <a:solidFill>
                  <a:srgbClr val="7030A0"/>
                </a:solidFill>
              </a:rPr>
              <a:t>Battle</a:t>
            </a:r>
            <a:endParaRPr lang="en-US" sz="9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965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 -0.7629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65768" y="1385739"/>
            <a:ext cx="10860464" cy="407238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/>
              <a:t>Battle-Sweat</a:t>
            </a:r>
            <a:endParaRPr lang="en-US" sz="9600" dirty="0"/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-12192000" y="-794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-12192000" y="1690688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-12192000" y="3381376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-12192000" y="5072064"/>
            <a:ext cx="12192000" cy="178593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hlinkClick r:id="rId2" action="ppaction://hlinksldjump"/>
          </p:cNvPr>
          <p:cNvSpPr txBox="1"/>
          <p:nvPr/>
        </p:nvSpPr>
        <p:spPr>
          <a:xfrm>
            <a:off x="4415092" y="7829550"/>
            <a:ext cx="3361818" cy="156966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600" dirty="0" smtClean="0">
                <a:solidFill>
                  <a:srgbClr val="7030A0"/>
                </a:solidFill>
              </a:rPr>
              <a:t>Blood </a:t>
            </a:r>
            <a:endParaRPr lang="en-US" sz="9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225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 -0.7629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0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65768" y="1385739"/>
            <a:ext cx="10860464" cy="407238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/>
              <a:t>Wound-Sea</a:t>
            </a:r>
            <a:endParaRPr lang="en-US" sz="9600" dirty="0"/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-12192000" y="-794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-12192000" y="1690688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-12192000" y="3381376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-12192000" y="5072064"/>
            <a:ext cx="12192000" cy="178593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hlinkClick r:id="rId2" action="ppaction://hlinksldjump"/>
          </p:cNvPr>
          <p:cNvSpPr txBox="1"/>
          <p:nvPr/>
        </p:nvSpPr>
        <p:spPr>
          <a:xfrm>
            <a:off x="4554553" y="7829550"/>
            <a:ext cx="3082896" cy="156966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600" dirty="0" smtClean="0">
                <a:solidFill>
                  <a:srgbClr val="7030A0"/>
                </a:solidFill>
              </a:rPr>
              <a:t>Blood</a:t>
            </a:r>
            <a:endParaRPr lang="en-US" sz="9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892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 -0.7629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65768" y="1385739"/>
            <a:ext cx="10860464" cy="407238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/>
              <a:t>Sleep of the Sword</a:t>
            </a:r>
            <a:endParaRPr lang="en-US" sz="9600" dirty="0"/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-12192000" y="-794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-12192000" y="1690688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-12192000" y="3381376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-12192000" y="5072064"/>
            <a:ext cx="12192000" cy="178593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hlinkClick r:id="rId2" action="ppaction://hlinksldjump"/>
          </p:cNvPr>
          <p:cNvSpPr txBox="1"/>
          <p:nvPr/>
        </p:nvSpPr>
        <p:spPr>
          <a:xfrm>
            <a:off x="4499347" y="7829550"/>
            <a:ext cx="3193310" cy="156966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600" dirty="0" smtClean="0">
                <a:solidFill>
                  <a:srgbClr val="7030A0"/>
                </a:solidFill>
              </a:rPr>
              <a:t>Death</a:t>
            </a:r>
            <a:endParaRPr lang="en-US" sz="9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60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 -0.7629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0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65768" y="1385739"/>
            <a:ext cx="10860464" cy="407238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/>
              <a:t>Bane of Wood</a:t>
            </a:r>
            <a:endParaRPr lang="en-US" sz="9600" dirty="0"/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-12192000" y="-794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-12192000" y="1690688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-12192000" y="3381376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-12192000" y="5072064"/>
            <a:ext cx="12192000" cy="178593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hlinkClick r:id="rId2" action="ppaction://hlinksldjump"/>
          </p:cNvPr>
          <p:cNvSpPr txBox="1"/>
          <p:nvPr/>
        </p:nvSpPr>
        <p:spPr>
          <a:xfrm>
            <a:off x="5066808" y="7829550"/>
            <a:ext cx="2058384" cy="156966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600" dirty="0" smtClean="0">
                <a:solidFill>
                  <a:srgbClr val="7030A0"/>
                </a:solidFill>
              </a:rPr>
              <a:t>Fire</a:t>
            </a:r>
            <a:endParaRPr lang="en-US" sz="9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689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 -0.7629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0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65768" y="1385739"/>
            <a:ext cx="10860464" cy="407238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/>
              <a:t>Mind’s Worth</a:t>
            </a:r>
            <a:endParaRPr lang="en-US" sz="9600" dirty="0"/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-12192000" y="-794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-12192000" y="1690688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2" action="ppaction://hlinksldjump"/>
          </p:cNvPr>
          <p:cNvSpPr/>
          <p:nvPr/>
        </p:nvSpPr>
        <p:spPr>
          <a:xfrm>
            <a:off x="-12192000" y="3381376"/>
            <a:ext cx="12192000" cy="16906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-12192000" y="5072064"/>
            <a:ext cx="12192000" cy="178593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hlinkClick r:id="rId2" action="ppaction://hlinksldjump"/>
          </p:cNvPr>
          <p:cNvSpPr txBox="1"/>
          <p:nvPr/>
        </p:nvSpPr>
        <p:spPr>
          <a:xfrm>
            <a:off x="4292462" y="7829550"/>
            <a:ext cx="3607078" cy="156966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600" dirty="0" smtClean="0">
                <a:solidFill>
                  <a:srgbClr val="7030A0"/>
                </a:solidFill>
              </a:rPr>
              <a:t>Honor </a:t>
            </a:r>
            <a:endParaRPr lang="en-US" sz="9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201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0 1.85185E-6 L 1 1.85185E-6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 -0.7629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0" grpId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127</Words>
  <Application>Microsoft Office PowerPoint</Application>
  <PresentationFormat>Widescreen</PresentationFormat>
  <Paragraphs>81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Old English Text MT</vt:lpstr>
      <vt:lpstr>Office Theme</vt:lpstr>
      <vt:lpstr>Kennings Quiz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Kennings Quiz</dc:title>
  <dc:creator>Joseph Moore</dc:creator>
  <cp:lastModifiedBy>Joseph Moore</cp:lastModifiedBy>
  <cp:revision>8</cp:revision>
  <dcterms:created xsi:type="dcterms:W3CDTF">2019-07-03T04:44:41Z</dcterms:created>
  <dcterms:modified xsi:type="dcterms:W3CDTF">2019-07-03T05:40:38Z</dcterms:modified>
</cp:coreProperties>
</file>