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5"/>
  </p:notesMasterIdLst>
  <p:sldIdLst>
    <p:sldId id="256" r:id="rId2"/>
    <p:sldId id="257" r:id="rId3"/>
    <p:sldId id="258" r:id="rId4"/>
    <p:sldId id="259" r:id="rId5"/>
    <p:sldId id="281" r:id="rId6"/>
    <p:sldId id="285" r:id="rId7"/>
    <p:sldId id="261" r:id="rId8"/>
    <p:sldId id="262" r:id="rId9"/>
    <p:sldId id="272" r:id="rId10"/>
    <p:sldId id="264" r:id="rId11"/>
    <p:sldId id="273" r:id="rId12"/>
    <p:sldId id="286" r:id="rId13"/>
    <p:sldId id="265" r:id="rId14"/>
    <p:sldId id="274" r:id="rId15"/>
    <p:sldId id="283" r:id="rId16"/>
    <p:sldId id="266" r:id="rId17"/>
    <p:sldId id="275" r:id="rId18"/>
    <p:sldId id="284" r:id="rId19"/>
    <p:sldId id="267" r:id="rId20"/>
    <p:sldId id="276" r:id="rId21"/>
    <p:sldId id="287" r:id="rId22"/>
    <p:sldId id="268" r:id="rId23"/>
    <p:sldId id="277" r:id="rId24"/>
    <p:sldId id="290" r:id="rId25"/>
    <p:sldId id="269" r:id="rId26"/>
    <p:sldId id="278" r:id="rId27"/>
    <p:sldId id="270" r:id="rId28"/>
    <p:sldId id="279" r:id="rId29"/>
    <p:sldId id="291" r:id="rId30"/>
    <p:sldId id="271" r:id="rId31"/>
    <p:sldId id="280" r:id="rId32"/>
    <p:sldId id="288" r:id="rId33"/>
    <p:sldId id="289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ADE00"/>
    <a:srgbClr val="B51CEA"/>
    <a:srgbClr val="EAA200"/>
    <a:srgbClr val="4CBC44"/>
    <a:srgbClr val="00A0DB"/>
    <a:srgbClr val="EA4300"/>
    <a:srgbClr val="F0DD73"/>
    <a:srgbClr val="27211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4660"/>
  </p:normalViewPr>
  <p:slideViewPr>
    <p:cSldViewPr snapToGrid="0">
      <p:cViewPr varScale="1">
        <p:scale>
          <a:sx n="70" d="100"/>
          <a:sy n="70" d="100"/>
        </p:scale>
        <p:origin x="70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168F44-1B34-4281-8EAF-343E6367A4F2}" type="datetimeFigureOut">
              <a:rPr lang="en-US" smtClean="0"/>
              <a:t>7/7/2019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03D5AC-2052-4F18-966D-2B624BB7F8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79970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https://en.wikipedia.org/wiki/List_of_English_words_with_dual_French_and_Anglo-Saxon_variations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03D5AC-2052-4F18-966D-2B624BB7F8A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06068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https://en.wikipedia.org/wiki/List_of_English_words_with_dual_French_and_Anglo-Saxon_variations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03D5AC-2052-4F18-966D-2B624BB7F8A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08855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https://en.wikipedia.org/wiki/List_of_English_words_with_dual_French_and_Anglo-Saxon_variations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03D5AC-2052-4F18-966D-2B624BB7F8A5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33295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https://en.wikipedia.org/wiki/List_of_English_words_with_dual_French_and_Anglo-Saxon_variations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03D5AC-2052-4F18-966D-2B624BB7F8A5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48154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https://en.wikipedia.org/wiki/List_of_English_words_with_dual_French_and_Anglo-Saxon_variations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03D5AC-2052-4F18-966D-2B624BB7F8A5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05188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https://en.wikipedia.org/wiki/List_of_English_words_with_dual_French_and_Anglo-Saxon_variations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03D5AC-2052-4F18-966D-2B624BB7F8A5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6345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https://en.wikipedia.org/wiki/List_of_English_words_with_dual_French_and_Anglo-Saxon_variations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03D5AC-2052-4F18-966D-2B624BB7F8A5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91393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EE3D8-2837-474C-86EB-90E04DE5C281}" type="datetimeFigureOut">
              <a:rPr lang="en-US" smtClean="0"/>
              <a:t>7/7/2019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0ED613-576A-4BDA-B070-DDE8518802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28496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EE3D8-2837-474C-86EB-90E04DE5C281}" type="datetimeFigureOut">
              <a:rPr lang="en-US" smtClean="0"/>
              <a:t>7/7/2019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0ED613-576A-4BDA-B070-DDE8518802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80094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EE3D8-2837-474C-86EB-90E04DE5C281}" type="datetimeFigureOut">
              <a:rPr lang="en-US" smtClean="0"/>
              <a:t>7/7/2019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0ED613-576A-4BDA-B070-DDE8518802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10170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EE3D8-2837-474C-86EB-90E04DE5C281}" type="datetimeFigureOut">
              <a:rPr lang="en-US" smtClean="0"/>
              <a:t>7/7/2019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0ED613-576A-4BDA-B070-DDE8518802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47833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EE3D8-2837-474C-86EB-90E04DE5C281}" type="datetimeFigureOut">
              <a:rPr lang="en-US" smtClean="0"/>
              <a:t>7/7/2019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0ED613-576A-4BDA-B070-DDE8518802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56731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EE3D8-2837-474C-86EB-90E04DE5C281}" type="datetimeFigureOut">
              <a:rPr lang="en-US" smtClean="0"/>
              <a:t>7/7/2019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0ED613-576A-4BDA-B070-DDE8518802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38701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EE3D8-2837-474C-86EB-90E04DE5C281}" type="datetimeFigureOut">
              <a:rPr lang="en-US" smtClean="0"/>
              <a:t>7/7/2019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0ED613-576A-4BDA-B070-DDE8518802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64116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EE3D8-2837-474C-86EB-90E04DE5C281}" type="datetimeFigureOut">
              <a:rPr lang="en-US" smtClean="0"/>
              <a:t>7/7/2019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0ED613-576A-4BDA-B070-DDE8518802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79460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EE3D8-2837-474C-86EB-90E04DE5C281}" type="datetimeFigureOut">
              <a:rPr lang="en-US" smtClean="0"/>
              <a:t>7/7/2019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0ED613-576A-4BDA-B070-DDE8518802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40887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EE3D8-2837-474C-86EB-90E04DE5C281}" type="datetimeFigureOut">
              <a:rPr lang="en-US" smtClean="0"/>
              <a:t>7/7/2019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0ED613-576A-4BDA-B070-DDE8518802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77924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EE3D8-2837-474C-86EB-90E04DE5C281}" type="datetimeFigureOut">
              <a:rPr lang="en-US" smtClean="0"/>
              <a:t>7/7/2019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0ED613-576A-4BDA-B070-DDE8518802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64424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7211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FEE3D8-2837-474C-86EB-90E04DE5C281}" type="datetimeFigureOut">
              <a:rPr lang="en-US" smtClean="0"/>
              <a:t>7/7/2019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0ED613-576A-4BDA-B070-DDE8518802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25215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925922"/>
            <a:ext cx="9144000" cy="1399164"/>
          </a:xfrm>
        </p:spPr>
        <p:txBody>
          <a:bodyPr anchor="ctr">
            <a:normAutofit/>
          </a:bodyPr>
          <a:lstStyle/>
          <a:p>
            <a:r>
              <a:rPr lang="en-US" sz="7200" b="1" dirty="0" smtClean="0">
                <a:latin typeface="+mn-lt"/>
              </a:rPr>
              <a:t>1066</a:t>
            </a:r>
            <a:endParaRPr lang="en-US" sz="7200" b="1" dirty="0">
              <a:latin typeface="+mn-lt"/>
            </a:endParaRPr>
          </a:p>
        </p:txBody>
      </p:sp>
      <p:pic>
        <p:nvPicPr>
          <p:cNvPr id="4" name="Picture 2" descr="Image result for 106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100734" y="0"/>
            <a:ext cx="2239346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102329"/>
            <a:ext cx="9144000" cy="1655762"/>
          </a:xfrm>
        </p:spPr>
        <p:txBody>
          <a:bodyPr/>
          <a:lstStyle/>
          <a:p>
            <a:r>
              <a:rPr lang="en-US" dirty="0" smtClean="0">
                <a:solidFill>
                  <a:srgbClr val="C00000"/>
                </a:solidFill>
              </a:rPr>
              <a:t>The Norman Conquest </a:t>
            </a:r>
            <a:endParaRPr lang="en-US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8202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60000" y="6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merchant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0361" y="6564"/>
            <a:ext cx="9290083" cy="6851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Freeform 6"/>
          <p:cNvSpPr/>
          <p:nvPr/>
        </p:nvSpPr>
        <p:spPr>
          <a:xfrm>
            <a:off x="0" y="0"/>
            <a:ext cx="12192000" cy="6858000"/>
          </a:xfrm>
          <a:custGeom>
            <a:avLst/>
            <a:gdLst>
              <a:gd name="connsiteX0" fmla="*/ 7767199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7728906 w 12192000"/>
              <a:gd name="connsiteY3" fmla="*/ 6858000 h 6858000"/>
              <a:gd name="connsiteX4" fmla="*/ 7738268 w 12192000"/>
              <a:gd name="connsiteY4" fmla="*/ 6853768 h 6858000"/>
              <a:gd name="connsiteX5" fmla="*/ 9896475 w 12192000"/>
              <a:gd name="connsiteY5" fmla="*/ 3419475 h 6858000"/>
              <a:gd name="connsiteX6" fmla="*/ 7902548 w 12192000"/>
              <a:gd name="connsiteY6" fmla="*/ 69322 h 6858000"/>
              <a:gd name="connsiteX7" fmla="*/ 0 w 12192000"/>
              <a:gd name="connsiteY7" fmla="*/ 0 h 6858000"/>
              <a:gd name="connsiteX8" fmla="*/ 4405752 w 12192000"/>
              <a:gd name="connsiteY8" fmla="*/ 0 h 6858000"/>
              <a:gd name="connsiteX9" fmla="*/ 4270403 w 12192000"/>
              <a:gd name="connsiteY9" fmla="*/ 69322 h 6858000"/>
              <a:gd name="connsiteX10" fmla="*/ 2276475 w 12192000"/>
              <a:gd name="connsiteY10" fmla="*/ 3419475 h 6858000"/>
              <a:gd name="connsiteX11" fmla="*/ 4434683 w 12192000"/>
              <a:gd name="connsiteY11" fmla="*/ 6853768 h 6858000"/>
              <a:gd name="connsiteX12" fmla="*/ 4444045 w 12192000"/>
              <a:gd name="connsiteY12" fmla="*/ 6858000 h 6858000"/>
              <a:gd name="connsiteX13" fmla="*/ 0 w 12192000"/>
              <a:gd name="connsiteY1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2192000" h="6858000">
                <a:moveTo>
                  <a:pt x="7767199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7728906" y="6858000"/>
                </a:lnTo>
                <a:lnTo>
                  <a:pt x="7738268" y="6853768"/>
                </a:lnTo>
                <a:cubicBezTo>
                  <a:pt x="9015259" y="6238451"/>
                  <a:pt x="9896475" y="4931873"/>
                  <a:pt x="9896475" y="3419475"/>
                </a:cubicBezTo>
                <a:cubicBezTo>
                  <a:pt x="9896475" y="1972834"/>
                  <a:pt x="9090220" y="714504"/>
                  <a:pt x="7902548" y="69322"/>
                </a:cubicBezTo>
                <a:close/>
                <a:moveTo>
                  <a:pt x="0" y="0"/>
                </a:moveTo>
                <a:lnTo>
                  <a:pt x="4405752" y="0"/>
                </a:lnTo>
                <a:lnTo>
                  <a:pt x="4270403" y="69322"/>
                </a:lnTo>
                <a:cubicBezTo>
                  <a:pt x="3082730" y="714504"/>
                  <a:pt x="2276475" y="1972834"/>
                  <a:pt x="2276475" y="3419475"/>
                </a:cubicBezTo>
                <a:cubicBezTo>
                  <a:pt x="2276475" y="4931873"/>
                  <a:pt x="3157692" y="6238451"/>
                  <a:pt x="4434683" y="6853768"/>
                </a:cubicBezTo>
                <a:lnTo>
                  <a:pt x="4444045" y="6858000"/>
                </a:lnTo>
                <a:lnTo>
                  <a:pt x="0" y="6858000"/>
                </a:lnTo>
                <a:close/>
              </a:path>
            </a:pathLst>
          </a:custGeom>
          <a:blipFill dpi="0" rotWithShape="1">
            <a:blip r:embed="rId3"/>
            <a:srcRect/>
            <a:stretch>
              <a:fillRect l="-28000" r="-21000"/>
            </a:stretch>
          </a:blipFill>
          <a:ln>
            <a:noFill/>
          </a:ln>
          <a:effectLst>
            <a:outerShdw blurRad="292100" sx="99000" sy="99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05275" y="295275"/>
            <a:ext cx="3981450" cy="633413"/>
          </a:xfrm>
        </p:spPr>
        <p:txBody>
          <a:bodyPr>
            <a:prstTxWarp prst="textStop">
              <a:avLst>
                <a:gd name="adj" fmla="val 18797"/>
              </a:avLst>
            </a:prstTxWarp>
            <a:normAutofit/>
          </a:bodyPr>
          <a:lstStyle/>
          <a:p>
            <a:pPr algn="ctr"/>
            <a:r>
              <a:rPr lang="en-US" sz="3600" dirty="0" smtClean="0">
                <a:effectLst>
                  <a:glow rad="228600">
                    <a:schemeClr val="bg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The Merchants</a:t>
            </a:r>
            <a:endParaRPr lang="en-US" sz="3600" dirty="0">
              <a:effectLst>
                <a:glow rad="228600">
                  <a:schemeClr val="bg1"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774060" y="1459068"/>
            <a:ext cx="6643935" cy="26161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en-US" sz="3600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  <a:p>
            <a:pPr algn="ctr"/>
            <a:r>
              <a:rPr lang="en-US" sz="3200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What languages could you speak? </a:t>
            </a:r>
          </a:p>
          <a:p>
            <a:pPr algn="ctr"/>
            <a:endParaRPr lang="en-US" sz="3200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  <a:p>
            <a:pPr algn="ctr"/>
            <a:r>
              <a:rPr lang="en-US" sz="3200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What language did you use to speak to</a:t>
            </a:r>
            <a:br>
              <a:rPr lang="en-US" sz="3200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</a:br>
            <a:r>
              <a:rPr lang="en-US" sz="3200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farmers?  Lords? </a:t>
            </a:r>
            <a:endParaRPr lang="en-US" sz="3200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9677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merchant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0361" y="6564"/>
            <a:ext cx="9290083" cy="6851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Freeform 6"/>
          <p:cNvSpPr/>
          <p:nvPr/>
        </p:nvSpPr>
        <p:spPr>
          <a:xfrm>
            <a:off x="0" y="0"/>
            <a:ext cx="12192000" cy="6858000"/>
          </a:xfrm>
          <a:custGeom>
            <a:avLst/>
            <a:gdLst>
              <a:gd name="connsiteX0" fmla="*/ 7767199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7728906 w 12192000"/>
              <a:gd name="connsiteY3" fmla="*/ 6858000 h 6858000"/>
              <a:gd name="connsiteX4" fmla="*/ 7738268 w 12192000"/>
              <a:gd name="connsiteY4" fmla="*/ 6853768 h 6858000"/>
              <a:gd name="connsiteX5" fmla="*/ 9896475 w 12192000"/>
              <a:gd name="connsiteY5" fmla="*/ 3419475 h 6858000"/>
              <a:gd name="connsiteX6" fmla="*/ 7902548 w 12192000"/>
              <a:gd name="connsiteY6" fmla="*/ 69322 h 6858000"/>
              <a:gd name="connsiteX7" fmla="*/ 0 w 12192000"/>
              <a:gd name="connsiteY7" fmla="*/ 0 h 6858000"/>
              <a:gd name="connsiteX8" fmla="*/ 4405752 w 12192000"/>
              <a:gd name="connsiteY8" fmla="*/ 0 h 6858000"/>
              <a:gd name="connsiteX9" fmla="*/ 4270403 w 12192000"/>
              <a:gd name="connsiteY9" fmla="*/ 69322 h 6858000"/>
              <a:gd name="connsiteX10" fmla="*/ 2276475 w 12192000"/>
              <a:gd name="connsiteY10" fmla="*/ 3419475 h 6858000"/>
              <a:gd name="connsiteX11" fmla="*/ 4434683 w 12192000"/>
              <a:gd name="connsiteY11" fmla="*/ 6853768 h 6858000"/>
              <a:gd name="connsiteX12" fmla="*/ 4444045 w 12192000"/>
              <a:gd name="connsiteY12" fmla="*/ 6858000 h 6858000"/>
              <a:gd name="connsiteX13" fmla="*/ 0 w 12192000"/>
              <a:gd name="connsiteY1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2192000" h="6858000">
                <a:moveTo>
                  <a:pt x="7767199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7728906" y="6858000"/>
                </a:lnTo>
                <a:lnTo>
                  <a:pt x="7738268" y="6853768"/>
                </a:lnTo>
                <a:cubicBezTo>
                  <a:pt x="9015259" y="6238451"/>
                  <a:pt x="9896475" y="4931873"/>
                  <a:pt x="9896475" y="3419475"/>
                </a:cubicBezTo>
                <a:cubicBezTo>
                  <a:pt x="9896475" y="1972834"/>
                  <a:pt x="9090220" y="714504"/>
                  <a:pt x="7902548" y="69322"/>
                </a:cubicBezTo>
                <a:close/>
                <a:moveTo>
                  <a:pt x="0" y="0"/>
                </a:moveTo>
                <a:lnTo>
                  <a:pt x="4405752" y="0"/>
                </a:lnTo>
                <a:lnTo>
                  <a:pt x="4270403" y="69322"/>
                </a:lnTo>
                <a:cubicBezTo>
                  <a:pt x="3082730" y="714504"/>
                  <a:pt x="2276475" y="1972834"/>
                  <a:pt x="2276475" y="3419475"/>
                </a:cubicBezTo>
                <a:cubicBezTo>
                  <a:pt x="2276475" y="4931873"/>
                  <a:pt x="3157692" y="6238451"/>
                  <a:pt x="4434683" y="6853768"/>
                </a:cubicBezTo>
                <a:lnTo>
                  <a:pt x="4444045" y="6858000"/>
                </a:lnTo>
                <a:lnTo>
                  <a:pt x="0" y="6858000"/>
                </a:lnTo>
                <a:close/>
              </a:path>
            </a:pathLst>
          </a:custGeom>
          <a:blipFill dpi="0" rotWithShape="1">
            <a:blip r:embed="rId3"/>
            <a:srcRect/>
            <a:stretch>
              <a:fillRect l="-28000" r="-21000"/>
            </a:stretch>
          </a:blipFill>
          <a:ln>
            <a:noFill/>
          </a:ln>
          <a:effectLst>
            <a:outerShdw blurRad="292100" sx="99000" sy="99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05275" y="295275"/>
            <a:ext cx="3981450" cy="633413"/>
          </a:xfrm>
        </p:spPr>
        <p:txBody>
          <a:bodyPr>
            <a:prstTxWarp prst="textStop">
              <a:avLst>
                <a:gd name="adj" fmla="val 18797"/>
              </a:avLst>
            </a:prstTxWarp>
            <a:normAutofit/>
          </a:bodyPr>
          <a:lstStyle/>
          <a:p>
            <a:pPr algn="ctr"/>
            <a:r>
              <a:rPr lang="en-US" sz="3600" dirty="0" smtClean="0">
                <a:effectLst>
                  <a:glow rad="228600">
                    <a:schemeClr val="bg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The Merchants</a:t>
            </a:r>
            <a:endParaRPr lang="en-US" sz="3600" dirty="0">
              <a:effectLst>
                <a:glow rad="228600">
                  <a:schemeClr val="bg1"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658512" y="2027471"/>
            <a:ext cx="6875024" cy="286232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36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Bilingual – English to Farmers</a:t>
            </a:r>
          </a:p>
          <a:p>
            <a:pPr algn="ctr"/>
            <a:r>
              <a:rPr lang="en-US" sz="36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Bilingual – French to Nobility</a:t>
            </a:r>
          </a:p>
          <a:p>
            <a:pPr algn="ctr"/>
            <a:endParaRPr lang="en-US" sz="3600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  <a:p>
            <a:pPr algn="ctr"/>
            <a:r>
              <a:rPr lang="en-US" sz="36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They were important </a:t>
            </a:r>
            <a:r>
              <a:rPr lang="en-US" sz="36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in the sharing </a:t>
            </a:r>
            <a:br>
              <a:rPr lang="en-US" sz="36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</a:br>
            <a:r>
              <a:rPr lang="en-US" sz="36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(and development) of languages. </a:t>
            </a:r>
          </a:p>
        </p:txBody>
      </p:sp>
    </p:spTree>
    <p:extLst>
      <p:ext uri="{BB962C8B-B14F-4D97-AF65-F5344CB8AC3E}">
        <p14:creationId xmlns:p14="http://schemas.microsoft.com/office/powerpoint/2010/main" val="4175087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0" y="0"/>
            <a:ext cx="12192000" cy="6858000"/>
          </a:xfrm>
          <a:custGeom>
            <a:avLst/>
            <a:gdLst>
              <a:gd name="connsiteX0" fmla="*/ 7767199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7728906 w 12192000"/>
              <a:gd name="connsiteY3" fmla="*/ 6858000 h 6858000"/>
              <a:gd name="connsiteX4" fmla="*/ 7738268 w 12192000"/>
              <a:gd name="connsiteY4" fmla="*/ 6853768 h 6858000"/>
              <a:gd name="connsiteX5" fmla="*/ 9896475 w 12192000"/>
              <a:gd name="connsiteY5" fmla="*/ 3419475 h 6858000"/>
              <a:gd name="connsiteX6" fmla="*/ 7902548 w 12192000"/>
              <a:gd name="connsiteY6" fmla="*/ 69322 h 6858000"/>
              <a:gd name="connsiteX7" fmla="*/ 0 w 12192000"/>
              <a:gd name="connsiteY7" fmla="*/ 0 h 6858000"/>
              <a:gd name="connsiteX8" fmla="*/ 4405752 w 12192000"/>
              <a:gd name="connsiteY8" fmla="*/ 0 h 6858000"/>
              <a:gd name="connsiteX9" fmla="*/ 4270403 w 12192000"/>
              <a:gd name="connsiteY9" fmla="*/ 69322 h 6858000"/>
              <a:gd name="connsiteX10" fmla="*/ 2276475 w 12192000"/>
              <a:gd name="connsiteY10" fmla="*/ 3419475 h 6858000"/>
              <a:gd name="connsiteX11" fmla="*/ 4434683 w 12192000"/>
              <a:gd name="connsiteY11" fmla="*/ 6853768 h 6858000"/>
              <a:gd name="connsiteX12" fmla="*/ 4444045 w 12192000"/>
              <a:gd name="connsiteY12" fmla="*/ 6858000 h 6858000"/>
              <a:gd name="connsiteX13" fmla="*/ 0 w 12192000"/>
              <a:gd name="connsiteY1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2192000" h="6858000">
                <a:moveTo>
                  <a:pt x="7767199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7728906" y="6858000"/>
                </a:lnTo>
                <a:lnTo>
                  <a:pt x="7738268" y="6853768"/>
                </a:lnTo>
                <a:cubicBezTo>
                  <a:pt x="9015259" y="6238451"/>
                  <a:pt x="9896475" y="4931873"/>
                  <a:pt x="9896475" y="3419475"/>
                </a:cubicBezTo>
                <a:cubicBezTo>
                  <a:pt x="9896475" y="1972834"/>
                  <a:pt x="9090220" y="714504"/>
                  <a:pt x="7902548" y="69322"/>
                </a:cubicBezTo>
                <a:close/>
                <a:moveTo>
                  <a:pt x="0" y="0"/>
                </a:moveTo>
                <a:lnTo>
                  <a:pt x="4405752" y="0"/>
                </a:lnTo>
                <a:lnTo>
                  <a:pt x="4270403" y="69322"/>
                </a:lnTo>
                <a:cubicBezTo>
                  <a:pt x="3082730" y="714504"/>
                  <a:pt x="2276475" y="1972834"/>
                  <a:pt x="2276475" y="3419475"/>
                </a:cubicBezTo>
                <a:cubicBezTo>
                  <a:pt x="2276475" y="4931873"/>
                  <a:pt x="3157692" y="6238451"/>
                  <a:pt x="4434683" y="6853768"/>
                </a:cubicBezTo>
                <a:lnTo>
                  <a:pt x="4444045" y="6858000"/>
                </a:lnTo>
                <a:lnTo>
                  <a:pt x="0" y="6858000"/>
                </a:lnTo>
                <a:close/>
              </a:path>
            </a:pathLst>
          </a:custGeom>
          <a:blipFill dpi="0" rotWithShape="1">
            <a:blip r:embed="rId3"/>
            <a:srcRect/>
            <a:stretch>
              <a:fillRect l="-28000" r="-21000"/>
            </a:stretch>
          </a:blipFill>
          <a:ln>
            <a:noFill/>
          </a:ln>
          <a:effectLst>
            <a:outerShdw blurRad="292100" sx="99000" sy="99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5532437"/>
            <a:ext cx="10515600" cy="1325563"/>
          </a:xfrm>
        </p:spPr>
        <p:txBody>
          <a:bodyPr/>
          <a:lstStyle/>
          <a:p>
            <a:r>
              <a:rPr lang="en-US" dirty="0" smtClean="0"/>
              <a:t>Food Words</a:t>
            </a:r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105275" y="295275"/>
            <a:ext cx="3981450" cy="633413"/>
          </a:xfrm>
          <a:prstGeom prst="rect">
            <a:avLst/>
          </a:prstGeom>
        </p:spPr>
        <p:txBody>
          <a:bodyPr vert="horz" lIns="91440" tIns="45720" rIns="91440" bIns="45720" numCol="1" rtlCol="0" anchor="ctr">
            <a:prstTxWarp prst="textStop">
              <a:avLst>
                <a:gd name="adj" fmla="val 18797"/>
              </a:avLst>
            </a:prstTxWarp>
            <a:normAutofit fontScale="7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 err="1" smtClean="0">
                <a:effectLst>
                  <a:glow rad="228600">
                    <a:schemeClr val="bg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Duboulets</a:t>
            </a:r>
            <a:r>
              <a:rPr lang="en-US" sz="3600" dirty="0" smtClean="0">
                <a:effectLst>
                  <a:glow rad="228600">
                    <a:schemeClr val="bg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 (</a:t>
            </a:r>
            <a:r>
              <a:rPr lang="en-US" sz="3600" dirty="0" err="1" smtClean="0">
                <a:effectLst>
                  <a:glow rad="228600">
                    <a:schemeClr val="bg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twinlings</a:t>
            </a:r>
            <a:r>
              <a:rPr lang="en-US" sz="3600" dirty="0" smtClean="0">
                <a:effectLst>
                  <a:glow rad="228600">
                    <a:schemeClr val="bg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) </a:t>
            </a:r>
            <a:endParaRPr lang="en-US" sz="3600" dirty="0">
              <a:effectLst>
                <a:glow rad="228600">
                  <a:schemeClr val="bg1"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385201" y="1692414"/>
            <a:ext cx="1771191" cy="3970318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sz="360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Beef</a:t>
            </a:r>
          </a:p>
          <a:p>
            <a:r>
              <a:rPr lang="en-US" sz="360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Veal</a:t>
            </a:r>
          </a:p>
          <a:p>
            <a:r>
              <a:rPr lang="en-US" sz="360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Mutton</a:t>
            </a:r>
          </a:p>
          <a:p>
            <a:r>
              <a:rPr lang="en-US" sz="360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Poultry</a:t>
            </a:r>
          </a:p>
          <a:p>
            <a:r>
              <a:rPr lang="en-US" sz="360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Venison </a:t>
            </a:r>
          </a:p>
          <a:p>
            <a:r>
              <a:rPr lang="en-US" sz="360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Escargot</a:t>
            </a:r>
          </a:p>
          <a:p>
            <a:r>
              <a:rPr lang="en-US" sz="360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Pigeon </a:t>
            </a:r>
            <a:endParaRPr lang="en-US" sz="3600" dirty="0" smtClean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274283" y="1692414"/>
            <a:ext cx="1641411" cy="3970318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r"/>
            <a:r>
              <a:rPr lang="en-US" sz="3600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Cow</a:t>
            </a:r>
          </a:p>
          <a:p>
            <a:pPr algn="r"/>
            <a:r>
              <a:rPr lang="en-US" sz="3600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Calf</a:t>
            </a:r>
          </a:p>
          <a:p>
            <a:pPr algn="r"/>
            <a:r>
              <a:rPr lang="en-US" sz="3600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Sheep</a:t>
            </a:r>
          </a:p>
          <a:p>
            <a:pPr algn="r"/>
            <a:r>
              <a:rPr lang="en-US" sz="3600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Chicken</a:t>
            </a:r>
          </a:p>
          <a:p>
            <a:pPr algn="r"/>
            <a:r>
              <a:rPr lang="en-US" sz="3600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Deer</a:t>
            </a:r>
          </a:p>
          <a:p>
            <a:pPr algn="r"/>
            <a:r>
              <a:rPr lang="en-US" sz="3600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Snail</a:t>
            </a:r>
          </a:p>
          <a:p>
            <a:pPr algn="r"/>
            <a:r>
              <a:rPr lang="en-US" sz="3600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Dove</a:t>
            </a:r>
            <a:endParaRPr lang="en-US" sz="3600" dirty="0" smtClean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3878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5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5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5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5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5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5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25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25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42000"/>
                    </a14:imgEffect>
                    <a14:imgEffect>
                      <a14:brightnessContrast bright="-3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443" y="0"/>
            <a:ext cx="879230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Freeform 6"/>
          <p:cNvSpPr/>
          <p:nvPr/>
        </p:nvSpPr>
        <p:spPr>
          <a:xfrm>
            <a:off x="0" y="0"/>
            <a:ext cx="12192000" cy="6858000"/>
          </a:xfrm>
          <a:custGeom>
            <a:avLst/>
            <a:gdLst>
              <a:gd name="connsiteX0" fmla="*/ 7767199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7728906 w 12192000"/>
              <a:gd name="connsiteY3" fmla="*/ 6858000 h 6858000"/>
              <a:gd name="connsiteX4" fmla="*/ 7738268 w 12192000"/>
              <a:gd name="connsiteY4" fmla="*/ 6853768 h 6858000"/>
              <a:gd name="connsiteX5" fmla="*/ 9896475 w 12192000"/>
              <a:gd name="connsiteY5" fmla="*/ 3419475 h 6858000"/>
              <a:gd name="connsiteX6" fmla="*/ 7902548 w 12192000"/>
              <a:gd name="connsiteY6" fmla="*/ 69322 h 6858000"/>
              <a:gd name="connsiteX7" fmla="*/ 0 w 12192000"/>
              <a:gd name="connsiteY7" fmla="*/ 0 h 6858000"/>
              <a:gd name="connsiteX8" fmla="*/ 4405752 w 12192000"/>
              <a:gd name="connsiteY8" fmla="*/ 0 h 6858000"/>
              <a:gd name="connsiteX9" fmla="*/ 4270403 w 12192000"/>
              <a:gd name="connsiteY9" fmla="*/ 69322 h 6858000"/>
              <a:gd name="connsiteX10" fmla="*/ 2276475 w 12192000"/>
              <a:gd name="connsiteY10" fmla="*/ 3419475 h 6858000"/>
              <a:gd name="connsiteX11" fmla="*/ 4434683 w 12192000"/>
              <a:gd name="connsiteY11" fmla="*/ 6853768 h 6858000"/>
              <a:gd name="connsiteX12" fmla="*/ 4444045 w 12192000"/>
              <a:gd name="connsiteY12" fmla="*/ 6858000 h 6858000"/>
              <a:gd name="connsiteX13" fmla="*/ 0 w 12192000"/>
              <a:gd name="connsiteY1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2192000" h="6858000">
                <a:moveTo>
                  <a:pt x="7767199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7728906" y="6858000"/>
                </a:lnTo>
                <a:lnTo>
                  <a:pt x="7738268" y="6853768"/>
                </a:lnTo>
                <a:cubicBezTo>
                  <a:pt x="9015259" y="6238451"/>
                  <a:pt x="9896475" y="4931873"/>
                  <a:pt x="9896475" y="3419475"/>
                </a:cubicBezTo>
                <a:cubicBezTo>
                  <a:pt x="9896475" y="1972834"/>
                  <a:pt x="9090220" y="714504"/>
                  <a:pt x="7902548" y="69322"/>
                </a:cubicBezTo>
                <a:close/>
                <a:moveTo>
                  <a:pt x="0" y="0"/>
                </a:moveTo>
                <a:lnTo>
                  <a:pt x="4405752" y="0"/>
                </a:lnTo>
                <a:lnTo>
                  <a:pt x="4270403" y="69322"/>
                </a:lnTo>
                <a:cubicBezTo>
                  <a:pt x="3082730" y="714504"/>
                  <a:pt x="2276475" y="1972834"/>
                  <a:pt x="2276475" y="3419475"/>
                </a:cubicBezTo>
                <a:cubicBezTo>
                  <a:pt x="2276475" y="4931873"/>
                  <a:pt x="3157692" y="6238451"/>
                  <a:pt x="4434683" y="6853768"/>
                </a:cubicBezTo>
                <a:lnTo>
                  <a:pt x="4444045" y="6858000"/>
                </a:lnTo>
                <a:lnTo>
                  <a:pt x="0" y="6858000"/>
                </a:lnTo>
                <a:close/>
              </a:path>
            </a:pathLst>
          </a:custGeom>
          <a:blipFill dpi="0" rotWithShape="1">
            <a:blip r:embed="rId4"/>
            <a:srcRect/>
            <a:stretch>
              <a:fillRect l="-28000" r="-21000"/>
            </a:stretch>
          </a:blipFill>
          <a:ln>
            <a:noFill/>
          </a:ln>
          <a:effectLst>
            <a:outerShdw blurRad="292100" sx="99000" sy="99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05275" y="295275"/>
            <a:ext cx="3981450" cy="633413"/>
          </a:xfrm>
        </p:spPr>
        <p:txBody>
          <a:bodyPr>
            <a:prstTxWarp prst="textStop">
              <a:avLst>
                <a:gd name="adj" fmla="val 18797"/>
              </a:avLst>
            </a:prstTxWarp>
            <a:normAutofit/>
          </a:bodyPr>
          <a:lstStyle/>
          <a:p>
            <a:pPr algn="ctr"/>
            <a:r>
              <a:rPr lang="en-US" sz="3600" dirty="0" smtClean="0">
                <a:effectLst>
                  <a:glow rad="228600">
                    <a:schemeClr val="bg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The Builders</a:t>
            </a:r>
            <a:endParaRPr lang="en-US" sz="3600" dirty="0">
              <a:effectLst>
                <a:glow rad="228600">
                  <a:schemeClr val="bg1"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40952" y="1459068"/>
            <a:ext cx="7110152" cy="26161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en-US" sz="3600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  <a:p>
            <a:pPr algn="ctr"/>
            <a:r>
              <a:rPr lang="en-US" sz="3200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What languages could you speak? </a:t>
            </a:r>
          </a:p>
          <a:p>
            <a:pPr algn="ctr"/>
            <a:endParaRPr lang="en-US" sz="3200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  <a:p>
            <a:pPr algn="ctr"/>
            <a:r>
              <a:rPr lang="en-US" sz="3200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If you were living at that time, would you </a:t>
            </a:r>
            <a:br>
              <a:rPr lang="en-US" sz="3200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</a:br>
            <a:r>
              <a:rPr lang="en-US" sz="3200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need to learn another language? </a:t>
            </a:r>
            <a:endParaRPr lang="en-US" sz="3200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8693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42000"/>
                    </a14:imgEffect>
                    <a14:imgEffect>
                      <a14:brightnessContrast bright="-3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443" y="0"/>
            <a:ext cx="879230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Freeform 6"/>
          <p:cNvSpPr/>
          <p:nvPr/>
        </p:nvSpPr>
        <p:spPr>
          <a:xfrm>
            <a:off x="0" y="0"/>
            <a:ext cx="12192000" cy="6858000"/>
          </a:xfrm>
          <a:custGeom>
            <a:avLst/>
            <a:gdLst>
              <a:gd name="connsiteX0" fmla="*/ 7767199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7728906 w 12192000"/>
              <a:gd name="connsiteY3" fmla="*/ 6858000 h 6858000"/>
              <a:gd name="connsiteX4" fmla="*/ 7738268 w 12192000"/>
              <a:gd name="connsiteY4" fmla="*/ 6853768 h 6858000"/>
              <a:gd name="connsiteX5" fmla="*/ 9896475 w 12192000"/>
              <a:gd name="connsiteY5" fmla="*/ 3419475 h 6858000"/>
              <a:gd name="connsiteX6" fmla="*/ 7902548 w 12192000"/>
              <a:gd name="connsiteY6" fmla="*/ 69322 h 6858000"/>
              <a:gd name="connsiteX7" fmla="*/ 0 w 12192000"/>
              <a:gd name="connsiteY7" fmla="*/ 0 h 6858000"/>
              <a:gd name="connsiteX8" fmla="*/ 4405752 w 12192000"/>
              <a:gd name="connsiteY8" fmla="*/ 0 h 6858000"/>
              <a:gd name="connsiteX9" fmla="*/ 4270403 w 12192000"/>
              <a:gd name="connsiteY9" fmla="*/ 69322 h 6858000"/>
              <a:gd name="connsiteX10" fmla="*/ 2276475 w 12192000"/>
              <a:gd name="connsiteY10" fmla="*/ 3419475 h 6858000"/>
              <a:gd name="connsiteX11" fmla="*/ 4434683 w 12192000"/>
              <a:gd name="connsiteY11" fmla="*/ 6853768 h 6858000"/>
              <a:gd name="connsiteX12" fmla="*/ 4444045 w 12192000"/>
              <a:gd name="connsiteY12" fmla="*/ 6858000 h 6858000"/>
              <a:gd name="connsiteX13" fmla="*/ 0 w 12192000"/>
              <a:gd name="connsiteY1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2192000" h="6858000">
                <a:moveTo>
                  <a:pt x="7767199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7728906" y="6858000"/>
                </a:lnTo>
                <a:lnTo>
                  <a:pt x="7738268" y="6853768"/>
                </a:lnTo>
                <a:cubicBezTo>
                  <a:pt x="9015259" y="6238451"/>
                  <a:pt x="9896475" y="4931873"/>
                  <a:pt x="9896475" y="3419475"/>
                </a:cubicBezTo>
                <a:cubicBezTo>
                  <a:pt x="9896475" y="1972834"/>
                  <a:pt x="9090220" y="714504"/>
                  <a:pt x="7902548" y="69322"/>
                </a:cubicBezTo>
                <a:close/>
                <a:moveTo>
                  <a:pt x="0" y="0"/>
                </a:moveTo>
                <a:lnTo>
                  <a:pt x="4405752" y="0"/>
                </a:lnTo>
                <a:lnTo>
                  <a:pt x="4270403" y="69322"/>
                </a:lnTo>
                <a:cubicBezTo>
                  <a:pt x="3082730" y="714504"/>
                  <a:pt x="2276475" y="1972834"/>
                  <a:pt x="2276475" y="3419475"/>
                </a:cubicBezTo>
                <a:cubicBezTo>
                  <a:pt x="2276475" y="4931873"/>
                  <a:pt x="3157692" y="6238451"/>
                  <a:pt x="4434683" y="6853768"/>
                </a:cubicBezTo>
                <a:lnTo>
                  <a:pt x="4444045" y="6858000"/>
                </a:lnTo>
                <a:lnTo>
                  <a:pt x="0" y="6858000"/>
                </a:lnTo>
                <a:close/>
              </a:path>
            </a:pathLst>
          </a:custGeom>
          <a:blipFill dpi="0" rotWithShape="1">
            <a:blip r:embed="rId4"/>
            <a:srcRect/>
            <a:stretch>
              <a:fillRect l="-28000" r="-21000"/>
            </a:stretch>
          </a:blipFill>
          <a:ln>
            <a:noFill/>
          </a:ln>
          <a:effectLst>
            <a:outerShdw blurRad="292100" sx="99000" sy="99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05275" y="295275"/>
            <a:ext cx="3981450" cy="633413"/>
          </a:xfrm>
        </p:spPr>
        <p:txBody>
          <a:bodyPr>
            <a:prstTxWarp prst="textStop">
              <a:avLst>
                <a:gd name="adj" fmla="val 18797"/>
              </a:avLst>
            </a:prstTxWarp>
            <a:normAutofit/>
          </a:bodyPr>
          <a:lstStyle/>
          <a:p>
            <a:pPr algn="ctr"/>
            <a:r>
              <a:rPr lang="en-US" sz="3600" dirty="0" smtClean="0">
                <a:effectLst>
                  <a:glow rad="228600">
                    <a:schemeClr val="bg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The Builders</a:t>
            </a:r>
            <a:endParaRPr lang="en-US" sz="3600" dirty="0">
              <a:effectLst>
                <a:glow rad="228600">
                  <a:schemeClr val="bg1"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916141" y="2304470"/>
            <a:ext cx="6359754" cy="2308324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36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The trades people were effected.</a:t>
            </a:r>
          </a:p>
          <a:p>
            <a:pPr algn="ctr"/>
            <a:endParaRPr lang="en-US" sz="3600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  <a:p>
            <a:pPr algn="ctr"/>
            <a:r>
              <a:rPr lang="en-US" sz="36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French terms were important.  </a:t>
            </a:r>
          </a:p>
          <a:p>
            <a:pPr algn="ctr"/>
            <a:r>
              <a:rPr lang="en-US" sz="36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English in daily lives.  </a:t>
            </a:r>
          </a:p>
        </p:txBody>
      </p:sp>
    </p:spTree>
    <p:extLst>
      <p:ext uri="{BB962C8B-B14F-4D97-AF65-F5344CB8AC3E}">
        <p14:creationId xmlns:p14="http://schemas.microsoft.com/office/powerpoint/2010/main" val="3472087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0" y="0"/>
            <a:ext cx="12192000" cy="6858000"/>
          </a:xfrm>
          <a:custGeom>
            <a:avLst/>
            <a:gdLst>
              <a:gd name="connsiteX0" fmla="*/ 7767199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7728906 w 12192000"/>
              <a:gd name="connsiteY3" fmla="*/ 6858000 h 6858000"/>
              <a:gd name="connsiteX4" fmla="*/ 7738268 w 12192000"/>
              <a:gd name="connsiteY4" fmla="*/ 6853768 h 6858000"/>
              <a:gd name="connsiteX5" fmla="*/ 9896475 w 12192000"/>
              <a:gd name="connsiteY5" fmla="*/ 3419475 h 6858000"/>
              <a:gd name="connsiteX6" fmla="*/ 7902548 w 12192000"/>
              <a:gd name="connsiteY6" fmla="*/ 69322 h 6858000"/>
              <a:gd name="connsiteX7" fmla="*/ 0 w 12192000"/>
              <a:gd name="connsiteY7" fmla="*/ 0 h 6858000"/>
              <a:gd name="connsiteX8" fmla="*/ 4405752 w 12192000"/>
              <a:gd name="connsiteY8" fmla="*/ 0 h 6858000"/>
              <a:gd name="connsiteX9" fmla="*/ 4270403 w 12192000"/>
              <a:gd name="connsiteY9" fmla="*/ 69322 h 6858000"/>
              <a:gd name="connsiteX10" fmla="*/ 2276475 w 12192000"/>
              <a:gd name="connsiteY10" fmla="*/ 3419475 h 6858000"/>
              <a:gd name="connsiteX11" fmla="*/ 4434683 w 12192000"/>
              <a:gd name="connsiteY11" fmla="*/ 6853768 h 6858000"/>
              <a:gd name="connsiteX12" fmla="*/ 4444045 w 12192000"/>
              <a:gd name="connsiteY12" fmla="*/ 6858000 h 6858000"/>
              <a:gd name="connsiteX13" fmla="*/ 0 w 12192000"/>
              <a:gd name="connsiteY1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2192000" h="6858000">
                <a:moveTo>
                  <a:pt x="7767199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7728906" y="6858000"/>
                </a:lnTo>
                <a:lnTo>
                  <a:pt x="7738268" y="6853768"/>
                </a:lnTo>
                <a:cubicBezTo>
                  <a:pt x="9015259" y="6238451"/>
                  <a:pt x="9896475" y="4931873"/>
                  <a:pt x="9896475" y="3419475"/>
                </a:cubicBezTo>
                <a:cubicBezTo>
                  <a:pt x="9896475" y="1972834"/>
                  <a:pt x="9090220" y="714504"/>
                  <a:pt x="7902548" y="69322"/>
                </a:cubicBezTo>
                <a:close/>
                <a:moveTo>
                  <a:pt x="0" y="0"/>
                </a:moveTo>
                <a:lnTo>
                  <a:pt x="4405752" y="0"/>
                </a:lnTo>
                <a:lnTo>
                  <a:pt x="4270403" y="69322"/>
                </a:lnTo>
                <a:cubicBezTo>
                  <a:pt x="3082730" y="714504"/>
                  <a:pt x="2276475" y="1972834"/>
                  <a:pt x="2276475" y="3419475"/>
                </a:cubicBezTo>
                <a:cubicBezTo>
                  <a:pt x="2276475" y="4931873"/>
                  <a:pt x="3157692" y="6238451"/>
                  <a:pt x="4434683" y="6853768"/>
                </a:cubicBezTo>
                <a:lnTo>
                  <a:pt x="4444045" y="6858000"/>
                </a:lnTo>
                <a:lnTo>
                  <a:pt x="0" y="6858000"/>
                </a:lnTo>
                <a:close/>
              </a:path>
            </a:pathLst>
          </a:custGeom>
          <a:blipFill dpi="0" rotWithShape="1">
            <a:blip r:embed="rId3"/>
            <a:srcRect/>
            <a:stretch>
              <a:fillRect l="-28000" r="-21000"/>
            </a:stretch>
          </a:blipFill>
          <a:ln>
            <a:noFill/>
          </a:ln>
          <a:effectLst>
            <a:outerShdw blurRad="292100" sx="99000" sy="99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5532437"/>
            <a:ext cx="10515600" cy="1325563"/>
          </a:xfrm>
        </p:spPr>
        <p:txBody>
          <a:bodyPr/>
          <a:lstStyle/>
          <a:p>
            <a:r>
              <a:rPr lang="en-US" dirty="0" smtClean="0"/>
              <a:t>Technical</a:t>
            </a:r>
            <a:br>
              <a:rPr lang="en-US" dirty="0" smtClean="0"/>
            </a:br>
            <a:r>
              <a:rPr lang="en-US" dirty="0" smtClean="0"/>
              <a:t>Trade </a:t>
            </a:r>
            <a:r>
              <a:rPr lang="en-US" dirty="0" smtClean="0"/>
              <a:t>Words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385201" y="1415416"/>
            <a:ext cx="2220160" cy="452431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sz="360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Vend</a:t>
            </a:r>
          </a:p>
          <a:p>
            <a:r>
              <a:rPr lang="en-US" sz="360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Purchase</a:t>
            </a:r>
          </a:p>
          <a:p>
            <a:r>
              <a:rPr lang="en-US" sz="360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Commerce</a:t>
            </a:r>
          </a:p>
          <a:p>
            <a:r>
              <a:rPr lang="en-US" sz="360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Carry</a:t>
            </a:r>
          </a:p>
          <a:p>
            <a:r>
              <a:rPr lang="en-US" sz="360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Attorney</a:t>
            </a:r>
          </a:p>
          <a:p>
            <a:r>
              <a:rPr lang="en-US" sz="360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Chase</a:t>
            </a:r>
          </a:p>
          <a:p>
            <a:r>
              <a:rPr lang="en-US" sz="360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Port</a:t>
            </a:r>
          </a:p>
          <a:p>
            <a:r>
              <a:rPr lang="en-US" sz="360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Carpentry</a:t>
            </a:r>
            <a:endParaRPr lang="en-US" sz="3600" dirty="0" smtClean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670784" y="1415416"/>
            <a:ext cx="2244910" cy="452431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r"/>
            <a:r>
              <a:rPr lang="en-US" sz="3600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Sell</a:t>
            </a:r>
          </a:p>
          <a:p>
            <a:pPr algn="r"/>
            <a:r>
              <a:rPr lang="en-US" sz="3600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Buy</a:t>
            </a:r>
          </a:p>
          <a:p>
            <a:pPr algn="r"/>
            <a:r>
              <a:rPr lang="en-US" sz="3600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Trade</a:t>
            </a:r>
          </a:p>
          <a:p>
            <a:pPr algn="r"/>
            <a:r>
              <a:rPr lang="en-US" sz="3600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Bring</a:t>
            </a:r>
          </a:p>
          <a:p>
            <a:pPr algn="r"/>
            <a:r>
              <a:rPr lang="en-US" sz="3600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Lawyer</a:t>
            </a:r>
          </a:p>
          <a:p>
            <a:pPr algn="r"/>
            <a:r>
              <a:rPr lang="en-US" sz="3600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Hunt</a:t>
            </a:r>
          </a:p>
          <a:p>
            <a:pPr algn="r"/>
            <a:r>
              <a:rPr lang="en-US" sz="3600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Haven</a:t>
            </a:r>
          </a:p>
          <a:p>
            <a:pPr algn="r"/>
            <a:r>
              <a:rPr lang="en-US" sz="3600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Woodwork</a:t>
            </a:r>
            <a:endParaRPr lang="en-US" sz="3600" dirty="0" smtClean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4105275" y="295275"/>
            <a:ext cx="3981450" cy="633413"/>
          </a:xfrm>
          <a:prstGeom prst="rect">
            <a:avLst/>
          </a:prstGeom>
        </p:spPr>
        <p:txBody>
          <a:bodyPr vert="horz" lIns="91440" tIns="45720" rIns="91440" bIns="45720" numCol="1" rtlCol="0" anchor="ctr">
            <a:prstTxWarp prst="textStop">
              <a:avLst>
                <a:gd name="adj" fmla="val 18797"/>
              </a:avLst>
            </a:prstTxWarp>
            <a:normAutofit fontScale="7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 err="1" smtClean="0">
                <a:effectLst>
                  <a:glow rad="228600">
                    <a:schemeClr val="bg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Duboulets</a:t>
            </a:r>
            <a:r>
              <a:rPr lang="en-US" sz="3600" dirty="0" smtClean="0">
                <a:effectLst>
                  <a:glow rad="228600">
                    <a:schemeClr val="bg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 (</a:t>
            </a:r>
            <a:r>
              <a:rPr lang="en-US" sz="3600" dirty="0" err="1" smtClean="0">
                <a:effectLst>
                  <a:glow rad="228600">
                    <a:schemeClr val="bg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twinlings</a:t>
            </a:r>
            <a:r>
              <a:rPr lang="en-US" sz="3600" dirty="0" smtClean="0">
                <a:effectLst>
                  <a:glow rad="228600">
                    <a:schemeClr val="bg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) </a:t>
            </a:r>
            <a:endParaRPr lang="en-US" sz="3600" dirty="0">
              <a:effectLst>
                <a:glow rad="228600">
                  <a:schemeClr val="bg1"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622118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5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5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5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5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5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5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25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25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25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25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Image result for scientist paintin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46000"/>
                    </a14:imgEffect>
                    <a14:imgEffect>
                      <a14:brightnessContrast bright="-1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Freeform 6"/>
          <p:cNvSpPr/>
          <p:nvPr/>
        </p:nvSpPr>
        <p:spPr>
          <a:xfrm>
            <a:off x="0" y="0"/>
            <a:ext cx="12192000" cy="6858000"/>
          </a:xfrm>
          <a:custGeom>
            <a:avLst/>
            <a:gdLst>
              <a:gd name="connsiteX0" fmla="*/ 7767199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7728906 w 12192000"/>
              <a:gd name="connsiteY3" fmla="*/ 6858000 h 6858000"/>
              <a:gd name="connsiteX4" fmla="*/ 7738268 w 12192000"/>
              <a:gd name="connsiteY4" fmla="*/ 6853768 h 6858000"/>
              <a:gd name="connsiteX5" fmla="*/ 9896475 w 12192000"/>
              <a:gd name="connsiteY5" fmla="*/ 3419475 h 6858000"/>
              <a:gd name="connsiteX6" fmla="*/ 7902548 w 12192000"/>
              <a:gd name="connsiteY6" fmla="*/ 69322 h 6858000"/>
              <a:gd name="connsiteX7" fmla="*/ 0 w 12192000"/>
              <a:gd name="connsiteY7" fmla="*/ 0 h 6858000"/>
              <a:gd name="connsiteX8" fmla="*/ 4405752 w 12192000"/>
              <a:gd name="connsiteY8" fmla="*/ 0 h 6858000"/>
              <a:gd name="connsiteX9" fmla="*/ 4270403 w 12192000"/>
              <a:gd name="connsiteY9" fmla="*/ 69322 h 6858000"/>
              <a:gd name="connsiteX10" fmla="*/ 2276475 w 12192000"/>
              <a:gd name="connsiteY10" fmla="*/ 3419475 h 6858000"/>
              <a:gd name="connsiteX11" fmla="*/ 4434683 w 12192000"/>
              <a:gd name="connsiteY11" fmla="*/ 6853768 h 6858000"/>
              <a:gd name="connsiteX12" fmla="*/ 4444045 w 12192000"/>
              <a:gd name="connsiteY12" fmla="*/ 6858000 h 6858000"/>
              <a:gd name="connsiteX13" fmla="*/ 0 w 12192000"/>
              <a:gd name="connsiteY1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2192000" h="6858000">
                <a:moveTo>
                  <a:pt x="7767199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7728906" y="6858000"/>
                </a:lnTo>
                <a:lnTo>
                  <a:pt x="7738268" y="6853768"/>
                </a:lnTo>
                <a:cubicBezTo>
                  <a:pt x="9015259" y="6238451"/>
                  <a:pt x="9896475" y="4931873"/>
                  <a:pt x="9896475" y="3419475"/>
                </a:cubicBezTo>
                <a:cubicBezTo>
                  <a:pt x="9896475" y="1972834"/>
                  <a:pt x="9090220" y="714504"/>
                  <a:pt x="7902548" y="69322"/>
                </a:cubicBezTo>
                <a:close/>
                <a:moveTo>
                  <a:pt x="0" y="0"/>
                </a:moveTo>
                <a:lnTo>
                  <a:pt x="4405752" y="0"/>
                </a:lnTo>
                <a:lnTo>
                  <a:pt x="4270403" y="69322"/>
                </a:lnTo>
                <a:cubicBezTo>
                  <a:pt x="3082730" y="714504"/>
                  <a:pt x="2276475" y="1972834"/>
                  <a:pt x="2276475" y="3419475"/>
                </a:cubicBezTo>
                <a:cubicBezTo>
                  <a:pt x="2276475" y="4931873"/>
                  <a:pt x="3157692" y="6238451"/>
                  <a:pt x="4434683" y="6853768"/>
                </a:cubicBezTo>
                <a:lnTo>
                  <a:pt x="4444045" y="6858000"/>
                </a:lnTo>
                <a:lnTo>
                  <a:pt x="0" y="6858000"/>
                </a:lnTo>
                <a:close/>
              </a:path>
            </a:pathLst>
          </a:custGeom>
          <a:blipFill dpi="0" rotWithShape="1">
            <a:blip r:embed="rId4"/>
            <a:srcRect/>
            <a:stretch>
              <a:fillRect l="-28000" r="-21000"/>
            </a:stretch>
          </a:blipFill>
          <a:ln>
            <a:noFill/>
          </a:ln>
          <a:effectLst>
            <a:outerShdw blurRad="292100" sx="99000" sy="99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05275" y="295275"/>
            <a:ext cx="3981450" cy="633413"/>
          </a:xfrm>
        </p:spPr>
        <p:txBody>
          <a:bodyPr>
            <a:prstTxWarp prst="textStop">
              <a:avLst>
                <a:gd name="adj" fmla="val 18797"/>
              </a:avLst>
            </a:prstTxWarp>
            <a:normAutofit/>
          </a:bodyPr>
          <a:lstStyle/>
          <a:p>
            <a:pPr algn="ctr"/>
            <a:r>
              <a:rPr lang="en-US" sz="3600" dirty="0" smtClean="0">
                <a:effectLst>
                  <a:glow rad="228600">
                    <a:schemeClr val="bg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The Scientists</a:t>
            </a:r>
            <a:endParaRPr lang="en-US" sz="3600" dirty="0">
              <a:effectLst>
                <a:glow rad="228600">
                  <a:schemeClr val="bg1"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670256" y="1459068"/>
            <a:ext cx="6851556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en-US" sz="3600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  <a:p>
            <a:pPr algn="ctr"/>
            <a:r>
              <a:rPr lang="en-US" sz="3200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What languages did you need to know? </a:t>
            </a:r>
          </a:p>
          <a:p>
            <a:pPr algn="ctr"/>
            <a:endParaRPr lang="en-US" sz="3200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  <a:p>
            <a:pPr algn="ctr"/>
            <a:r>
              <a:rPr lang="en-US" sz="3200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How would you improve the system?  </a:t>
            </a:r>
            <a:endParaRPr lang="en-US" sz="3200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1172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Image result for scientist paintin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46000"/>
                    </a14:imgEffect>
                    <a14:imgEffect>
                      <a14:brightnessContrast bright="-1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Freeform 6"/>
          <p:cNvSpPr/>
          <p:nvPr/>
        </p:nvSpPr>
        <p:spPr>
          <a:xfrm>
            <a:off x="0" y="0"/>
            <a:ext cx="12192000" cy="6858000"/>
          </a:xfrm>
          <a:custGeom>
            <a:avLst/>
            <a:gdLst>
              <a:gd name="connsiteX0" fmla="*/ 7767199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7728906 w 12192000"/>
              <a:gd name="connsiteY3" fmla="*/ 6858000 h 6858000"/>
              <a:gd name="connsiteX4" fmla="*/ 7738268 w 12192000"/>
              <a:gd name="connsiteY4" fmla="*/ 6853768 h 6858000"/>
              <a:gd name="connsiteX5" fmla="*/ 9896475 w 12192000"/>
              <a:gd name="connsiteY5" fmla="*/ 3419475 h 6858000"/>
              <a:gd name="connsiteX6" fmla="*/ 7902548 w 12192000"/>
              <a:gd name="connsiteY6" fmla="*/ 69322 h 6858000"/>
              <a:gd name="connsiteX7" fmla="*/ 0 w 12192000"/>
              <a:gd name="connsiteY7" fmla="*/ 0 h 6858000"/>
              <a:gd name="connsiteX8" fmla="*/ 4405752 w 12192000"/>
              <a:gd name="connsiteY8" fmla="*/ 0 h 6858000"/>
              <a:gd name="connsiteX9" fmla="*/ 4270403 w 12192000"/>
              <a:gd name="connsiteY9" fmla="*/ 69322 h 6858000"/>
              <a:gd name="connsiteX10" fmla="*/ 2276475 w 12192000"/>
              <a:gd name="connsiteY10" fmla="*/ 3419475 h 6858000"/>
              <a:gd name="connsiteX11" fmla="*/ 4434683 w 12192000"/>
              <a:gd name="connsiteY11" fmla="*/ 6853768 h 6858000"/>
              <a:gd name="connsiteX12" fmla="*/ 4444045 w 12192000"/>
              <a:gd name="connsiteY12" fmla="*/ 6858000 h 6858000"/>
              <a:gd name="connsiteX13" fmla="*/ 0 w 12192000"/>
              <a:gd name="connsiteY1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2192000" h="6858000">
                <a:moveTo>
                  <a:pt x="7767199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7728906" y="6858000"/>
                </a:lnTo>
                <a:lnTo>
                  <a:pt x="7738268" y="6853768"/>
                </a:lnTo>
                <a:cubicBezTo>
                  <a:pt x="9015259" y="6238451"/>
                  <a:pt x="9896475" y="4931873"/>
                  <a:pt x="9896475" y="3419475"/>
                </a:cubicBezTo>
                <a:cubicBezTo>
                  <a:pt x="9896475" y="1972834"/>
                  <a:pt x="9090220" y="714504"/>
                  <a:pt x="7902548" y="69322"/>
                </a:cubicBezTo>
                <a:close/>
                <a:moveTo>
                  <a:pt x="0" y="0"/>
                </a:moveTo>
                <a:lnTo>
                  <a:pt x="4405752" y="0"/>
                </a:lnTo>
                <a:lnTo>
                  <a:pt x="4270403" y="69322"/>
                </a:lnTo>
                <a:cubicBezTo>
                  <a:pt x="3082730" y="714504"/>
                  <a:pt x="2276475" y="1972834"/>
                  <a:pt x="2276475" y="3419475"/>
                </a:cubicBezTo>
                <a:cubicBezTo>
                  <a:pt x="2276475" y="4931873"/>
                  <a:pt x="3157692" y="6238451"/>
                  <a:pt x="4434683" y="6853768"/>
                </a:cubicBezTo>
                <a:lnTo>
                  <a:pt x="4444045" y="6858000"/>
                </a:lnTo>
                <a:lnTo>
                  <a:pt x="0" y="6858000"/>
                </a:lnTo>
                <a:close/>
              </a:path>
            </a:pathLst>
          </a:custGeom>
          <a:blipFill dpi="0" rotWithShape="1">
            <a:blip r:embed="rId4"/>
            <a:srcRect/>
            <a:stretch>
              <a:fillRect l="-28000" r="-21000"/>
            </a:stretch>
          </a:blipFill>
          <a:ln>
            <a:noFill/>
          </a:ln>
          <a:effectLst>
            <a:outerShdw blurRad="292100" sx="99000" sy="99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05275" y="295275"/>
            <a:ext cx="3981450" cy="633413"/>
          </a:xfrm>
        </p:spPr>
        <p:txBody>
          <a:bodyPr>
            <a:prstTxWarp prst="textStop">
              <a:avLst>
                <a:gd name="adj" fmla="val 18797"/>
              </a:avLst>
            </a:prstTxWarp>
            <a:normAutofit/>
          </a:bodyPr>
          <a:lstStyle/>
          <a:p>
            <a:pPr algn="ctr"/>
            <a:r>
              <a:rPr lang="en-US" sz="3600" dirty="0" smtClean="0">
                <a:effectLst>
                  <a:glow rad="228600">
                    <a:schemeClr val="bg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The Scientists</a:t>
            </a:r>
            <a:endParaRPr lang="en-US" sz="3600" dirty="0">
              <a:effectLst>
                <a:glow rad="228600">
                  <a:schemeClr val="bg1"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84803" y="1750472"/>
            <a:ext cx="7022435" cy="341632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36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Education (university) required Latin</a:t>
            </a:r>
          </a:p>
          <a:p>
            <a:pPr algn="ctr"/>
            <a:endParaRPr lang="en-US" sz="3600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  <a:p>
            <a:pPr algn="ctr"/>
            <a:r>
              <a:rPr lang="en-US" sz="36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Latin was a dying language.  </a:t>
            </a:r>
          </a:p>
          <a:p>
            <a:pPr algn="ctr"/>
            <a:endParaRPr lang="en-US" sz="3600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  <a:p>
            <a:pPr algn="ctr"/>
            <a:r>
              <a:rPr lang="en-US" sz="36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Cambridge University required Latin </a:t>
            </a:r>
            <a:br>
              <a:rPr lang="en-US" sz="36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</a:br>
            <a:r>
              <a:rPr lang="en-US" sz="36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until recently (1960). </a:t>
            </a:r>
          </a:p>
        </p:txBody>
      </p:sp>
    </p:spTree>
    <p:extLst>
      <p:ext uri="{BB962C8B-B14F-4D97-AF65-F5344CB8AC3E}">
        <p14:creationId xmlns:p14="http://schemas.microsoft.com/office/powerpoint/2010/main" val="1461311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0" y="0"/>
            <a:ext cx="12192000" cy="6858000"/>
          </a:xfrm>
          <a:custGeom>
            <a:avLst/>
            <a:gdLst>
              <a:gd name="connsiteX0" fmla="*/ 7767199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7728906 w 12192000"/>
              <a:gd name="connsiteY3" fmla="*/ 6858000 h 6858000"/>
              <a:gd name="connsiteX4" fmla="*/ 7738268 w 12192000"/>
              <a:gd name="connsiteY4" fmla="*/ 6853768 h 6858000"/>
              <a:gd name="connsiteX5" fmla="*/ 9896475 w 12192000"/>
              <a:gd name="connsiteY5" fmla="*/ 3419475 h 6858000"/>
              <a:gd name="connsiteX6" fmla="*/ 7902548 w 12192000"/>
              <a:gd name="connsiteY6" fmla="*/ 69322 h 6858000"/>
              <a:gd name="connsiteX7" fmla="*/ 0 w 12192000"/>
              <a:gd name="connsiteY7" fmla="*/ 0 h 6858000"/>
              <a:gd name="connsiteX8" fmla="*/ 4405752 w 12192000"/>
              <a:gd name="connsiteY8" fmla="*/ 0 h 6858000"/>
              <a:gd name="connsiteX9" fmla="*/ 4270403 w 12192000"/>
              <a:gd name="connsiteY9" fmla="*/ 69322 h 6858000"/>
              <a:gd name="connsiteX10" fmla="*/ 2276475 w 12192000"/>
              <a:gd name="connsiteY10" fmla="*/ 3419475 h 6858000"/>
              <a:gd name="connsiteX11" fmla="*/ 4434683 w 12192000"/>
              <a:gd name="connsiteY11" fmla="*/ 6853768 h 6858000"/>
              <a:gd name="connsiteX12" fmla="*/ 4444045 w 12192000"/>
              <a:gd name="connsiteY12" fmla="*/ 6858000 h 6858000"/>
              <a:gd name="connsiteX13" fmla="*/ 0 w 12192000"/>
              <a:gd name="connsiteY1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2192000" h="6858000">
                <a:moveTo>
                  <a:pt x="7767199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7728906" y="6858000"/>
                </a:lnTo>
                <a:lnTo>
                  <a:pt x="7738268" y="6853768"/>
                </a:lnTo>
                <a:cubicBezTo>
                  <a:pt x="9015259" y="6238451"/>
                  <a:pt x="9896475" y="4931873"/>
                  <a:pt x="9896475" y="3419475"/>
                </a:cubicBezTo>
                <a:cubicBezTo>
                  <a:pt x="9896475" y="1972834"/>
                  <a:pt x="9090220" y="714504"/>
                  <a:pt x="7902548" y="69322"/>
                </a:cubicBezTo>
                <a:close/>
                <a:moveTo>
                  <a:pt x="0" y="0"/>
                </a:moveTo>
                <a:lnTo>
                  <a:pt x="4405752" y="0"/>
                </a:lnTo>
                <a:lnTo>
                  <a:pt x="4270403" y="69322"/>
                </a:lnTo>
                <a:cubicBezTo>
                  <a:pt x="3082730" y="714504"/>
                  <a:pt x="2276475" y="1972834"/>
                  <a:pt x="2276475" y="3419475"/>
                </a:cubicBezTo>
                <a:cubicBezTo>
                  <a:pt x="2276475" y="4931873"/>
                  <a:pt x="3157692" y="6238451"/>
                  <a:pt x="4434683" y="6853768"/>
                </a:cubicBezTo>
                <a:lnTo>
                  <a:pt x="4444045" y="6858000"/>
                </a:lnTo>
                <a:lnTo>
                  <a:pt x="0" y="6858000"/>
                </a:lnTo>
                <a:close/>
              </a:path>
            </a:pathLst>
          </a:custGeom>
          <a:blipFill dpi="0" rotWithShape="1">
            <a:blip r:embed="rId3"/>
            <a:srcRect/>
            <a:stretch>
              <a:fillRect l="-28000" r="-21000"/>
            </a:stretch>
          </a:blipFill>
          <a:ln>
            <a:noFill/>
          </a:ln>
          <a:effectLst>
            <a:outerShdw blurRad="292100" sx="99000" sy="99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5532437"/>
            <a:ext cx="10515600" cy="1325563"/>
          </a:xfrm>
        </p:spPr>
        <p:txBody>
          <a:bodyPr/>
          <a:lstStyle/>
          <a:p>
            <a:r>
              <a:rPr lang="en-US" dirty="0" err="1" smtClean="0"/>
              <a:t>Opticks</a:t>
            </a:r>
            <a:r>
              <a:rPr lang="en-US" dirty="0" smtClean="0"/>
              <a:t> </a:t>
            </a:r>
            <a:br>
              <a:rPr lang="en-US" dirty="0" smtClean="0"/>
            </a:br>
            <a:r>
              <a:rPr lang="en-US" dirty="0" smtClean="0"/>
              <a:t>(Newton 1704)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385201" y="1138417"/>
            <a:ext cx="3297890" cy="5078313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sz="360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Science</a:t>
            </a:r>
          </a:p>
          <a:p>
            <a:r>
              <a:rPr lang="en-US" sz="360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Enquire</a:t>
            </a:r>
          </a:p>
          <a:p>
            <a:r>
              <a:rPr lang="en-US" sz="360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Response (reply)</a:t>
            </a:r>
          </a:p>
          <a:p>
            <a:r>
              <a:rPr lang="en-US" sz="360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Reason (cause)</a:t>
            </a:r>
          </a:p>
          <a:p>
            <a:r>
              <a:rPr lang="en-US" sz="360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Gender</a:t>
            </a:r>
          </a:p>
          <a:p>
            <a:r>
              <a:rPr lang="en-US" sz="360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Odor</a:t>
            </a:r>
          </a:p>
          <a:p>
            <a:r>
              <a:rPr lang="en-US" sz="360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Color</a:t>
            </a:r>
          </a:p>
          <a:p>
            <a:r>
              <a:rPr lang="en-US" sz="360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Flower</a:t>
            </a:r>
          </a:p>
          <a:p>
            <a:endParaRPr lang="en-US" sz="3600" dirty="0" smtClean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92934" y="1138417"/>
            <a:ext cx="2822760" cy="5078313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r"/>
            <a:r>
              <a:rPr lang="en-US" sz="3600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Knowledge</a:t>
            </a:r>
          </a:p>
          <a:p>
            <a:pPr algn="r"/>
            <a:r>
              <a:rPr lang="en-US" sz="3600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Ask</a:t>
            </a:r>
          </a:p>
          <a:p>
            <a:pPr algn="r"/>
            <a:r>
              <a:rPr lang="en-US" sz="3600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Answer</a:t>
            </a:r>
            <a:endParaRPr lang="en-US" sz="3600" dirty="0" smtClean="0">
              <a:solidFill>
                <a:schemeClr val="accent2">
                  <a:lumMod val="20000"/>
                  <a:lumOff val="80000"/>
                </a:schemeClr>
              </a:solidFill>
            </a:endParaRPr>
          </a:p>
          <a:p>
            <a:pPr algn="r"/>
            <a:r>
              <a:rPr lang="en-US" sz="3600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Sake</a:t>
            </a:r>
            <a:endParaRPr lang="en-US" sz="3600" dirty="0" smtClean="0">
              <a:solidFill>
                <a:schemeClr val="accent2">
                  <a:lumMod val="20000"/>
                  <a:lumOff val="80000"/>
                </a:schemeClr>
              </a:solidFill>
            </a:endParaRPr>
          </a:p>
          <a:p>
            <a:pPr algn="r"/>
            <a:r>
              <a:rPr lang="en-US" sz="3600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Sex</a:t>
            </a:r>
          </a:p>
          <a:p>
            <a:pPr algn="r"/>
            <a:r>
              <a:rPr lang="en-US" sz="3600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Smell (stench)</a:t>
            </a:r>
          </a:p>
          <a:p>
            <a:pPr algn="r"/>
            <a:r>
              <a:rPr lang="en-US" sz="3600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Hue</a:t>
            </a:r>
          </a:p>
          <a:p>
            <a:pPr algn="r"/>
            <a:r>
              <a:rPr lang="en-US" sz="3600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Blossom</a:t>
            </a:r>
          </a:p>
          <a:p>
            <a:pPr algn="r"/>
            <a:endParaRPr lang="en-US" sz="3600" dirty="0" smtClean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4105275" y="295275"/>
            <a:ext cx="3981450" cy="633413"/>
          </a:xfrm>
          <a:prstGeom prst="rect">
            <a:avLst/>
          </a:prstGeom>
        </p:spPr>
        <p:txBody>
          <a:bodyPr vert="horz" lIns="91440" tIns="45720" rIns="91440" bIns="45720" numCol="1" rtlCol="0" anchor="ctr">
            <a:prstTxWarp prst="textStop">
              <a:avLst>
                <a:gd name="adj" fmla="val 18797"/>
              </a:avLst>
            </a:prstTxWarp>
            <a:normAutofit fontScale="7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 err="1" smtClean="0">
                <a:effectLst>
                  <a:glow rad="228600">
                    <a:schemeClr val="bg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Duboulets</a:t>
            </a:r>
            <a:r>
              <a:rPr lang="en-US" sz="3600" dirty="0" smtClean="0">
                <a:effectLst>
                  <a:glow rad="228600">
                    <a:schemeClr val="bg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 (</a:t>
            </a:r>
            <a:r>
              <a:rPr lang="en-US" sz="3600" dirty="0" err="1" smtClean="0">
                <a:effectLst>
                  <a:glow rad="228600">
                    <a:schemeClr val="bg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twinlings</a:t>
            </a:r>
            <a:r>
              <a:rPr lang="en-US" sz="3600" dirty="0" smtClean="0">
                <a:effectLst>
                  <a:glow rad="228600">
                    <a:schemeClr val="bg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) </a:t>
            </a:r>
            <a:endParaRPr lang="en-US" sz="3600" dirty="0">
              <a:effectLst>
                <a:glow rad="228600">
                  <a:schemeClr val="bg1"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821686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5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5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5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5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5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5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25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25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25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25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Image result for priest painti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7559" y="0"/>
            <a:ext cx="880171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Freeform 6"/>
          <p:cNvSpPr/>
          <p:nvPr/>
        </p:nvSpPr>
        <p:spPr>
          <a:xfrm>
            <a:off x="0" y="0"/>
            <a:ext cx="12192000" cy="6858000"/>
          </a:xfrm>
          <a:custGeom>
            <a:avLst/>
            <a:gdLst>
              <a:gd name="connsiteX0" fmla="*/ 7767199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7728906 w 12192000"/>
              <a:gd name="connsiteY3" fmla="*/ 6858000 h 6858000"/>
              <a:gd name="connsiteX4" fmla="*/ 7738268 w 12192000"/>
              <a:gd name="connsiteY4" fmla="*/ 6853768 h 6858000"/>
              <a:gd name="connsiteX5" fmla="*/ 9896475 w 12192000"/>
              <a:gd name="connsiteY5" fmla="*/ 3419475 h 6858000"/>
              <a:gd name="connsiteX6" fmla="*/ 7902548 w 12192000"/>
              <a:gd name="connsiteY6" fmla="*/ 69322 h 6858000"/>
              <a:gd name="connsiteX7" fmla="*/ 0 w 12192000"/>
              <a:gd name="connsiteY7" fmla="*/ 0 h 6858000"/>
              <a:gd name="connsiteX8" fmla="*/ 4405752 w 12192000"/>
              <a:gd name="connsiteY8" fmla="*/ 0 h 6858000"/>
              <a:gd name="connsiteX9" fmla="*/ 4270403 w 12192000"/>
              <a:gd name="connsiteY9" fmla="*/ 69322 h 6858000"/>
              <a:gd name="connsiteX10" fmla="*/ 2276475 w 12192000"/>
              <a:gd name="connsiteY10" fmla="*/ 3419475 h 6858000"/>
              <a:gd name="connsiteX11" fmla="*/ 4434683 w 12192000"/>
              <a:gd name="connsiteY11" fmla="*/ 6853768 h 6858000"/>
              <a:gd name="connsiteX12" fmla="*/ 4444045 w 12192000"/>
              <a:gd name="connsiteY12" fmla="*/ 6858000 h 6858000"/>
              <a:gd name="connsiteX13" fmla="*/ 0 w 12192000"/>
              <a:gd name="connsiteY1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2192000" h="6858000">
                <a:moveTo>
                  <a:pt x="7767199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7728906" y="6858000"/>
                </a:lnTo>
                <a:lnTo>
                  <a:pt x="7738268" y="6853768"/>
                </a:lnTo>
                <a:cubicBezTo>
                  <a:pt x="9015259" y="6238451"/>
                  <a:pt x="9896475" y="4931873"/>
                  <a:pt x="9896475" y="3419475"/>
                </a:cubicBezTo>
                <a:cubicBezTo>
                  <a:pt x="9896475" y="1972834"/>
                  <a:pt x="9090220" y="714504"/>
                  <a:pt x="7902548" y="69322"/>
                </a:cubicBezTo>
                <a:close/>
                <a:moveTo>
                  <a:pt x="0" y="0"/>
                </a:moveTo>
                <a:lnTo>
                  <a:pt x="4405752" y="0"/>
                </a:lnTo>
                <a:lnTo>
                  <a:pt x="4270403" y="69322"/>
                </a:lnTo>
                <a:cubicBezTo>
                  <a:pt x="3082730" y="714504"/>
                  <a:pt x="2276475" y="1972834"/>
                  <a:pt x="2276475" y="3419475"/>
                </a:cubicBezTo>
                <a:cubicBezTo>
                  <a:pt x="2276475" y="4931873"/>
                  <a:pt x="3157692" y="6238451"/>
                  <a:pt x="4434683" y="6853768"/>
                </a:cubicBezTo>
                <a:lnTo>
                  <a:pt x="4444045" y="6858000"/>
                </a:lnTo>
                <a:lnTo>
                  <a:pt x="0" y="6858000"/>
                </a:lnTo>
                <a:close/>
              </a:path>
            </a:pathLst>
          </a:custGeom>
          <a:blipFill dpi="0" rotWithShape="1">
            <a:blip r:embed="rId3"/>
            <a:srcRect/>
            <a:stretch>
              <a:fillRect l="-28000" r="-21000"/>
            </a:stretch>
          </a:blipFill>
          <a:ln>
            <a:noFill/>
          </a:ln>
          <a:effectLst>
            <a:outerShdw blurRad="292100" sx="99000" sy="99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05275" y="295275"/>
            <a:ext cx="3981450" cy="633413"/>
          </a:xfrm>
        </p:spPr>
        <p:txBody>
          <a:bodyPr>
            <a:prstTxWarp prst="textStop">
              <a:avLst>
                <a:gd name="adj" fmla="val 18797"/>
              </a:avLst>
            </a:prstTxWarp>
            <a:normAutofit/>
          </a:bodyPr>
          <a:lstStyle/>
          <a:p>
            <a:pPr algn="ctr"/>
            <a:r>
              <a:rPr lang="en-US" sz="3600" dirty="0" smtClean="0">
                <a:effectLst>
                  <a:glow rad="228600">
                    <a:schemeClr val="bg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The Priests</a:t>
            </a:r>
            <a:endParaRPr lang="en-US" sz="3600" dirty="0">
              <a:effectLst>
                <a:glow rad="228600">
                  <a:schemeClr val="bg1"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794965" y="1459068"/>
            <a:ext cx="6602127" cy="26161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en-US" sz="3600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  <a:p>
            <a:pPr algn="ctr"/>
            <a:r>
              <a:rPr lang="en-US" sz="3200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What languages could you speak? </a:t>
            </a:r>
          </a:p>
          <a:p>
            <a:pPr algn="ctr"/>
            <a:endParaRPr lang="en-US" sz="3200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  <a:p>
            <a:pPr algn="ctr"/>
            <a:r>
              <a:rPr lang="en-US" sz="3200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Are there any problems with the bible </a:t>
            </a:r>
            <a:br>
              <a:rPr lang="en-US" sz="3200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</a:br>
            <a:r>
              <a:rPr lang="en-US" sz="3200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being written ONLY in Chinese?</a:t>
            </a:r>
            <a:endParaRPr lang="en-US" sz="3200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5103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Image result for viking age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4938" y="-3877"/>
            <a:ext cx="9896475" cy="6861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Freeform 6"/>
          <p:cNvSpPr/>
          <p:nvPr/>
        </p:nvSpPr>
        <p:spPr>
          <a:xfrm>
            <a:off x="0" y="0"/>
            <a:ext cx="12192000" cy="6858000"/>
          </a:xfrm>
          <a:custGeom>
            <a:avLst/>
            <a:gdLst>
              <a:gd name="connsiteX0" fmla="*/ 7767199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7728906 w 12192000"/>
              <a:gd name="connsiteY3" fmla="*/ 6858000 h 6858000"/>
              <a:gd name="connsiteX4" fmla="*/ 7738268 w 12192000"/>
              <a:gd name="connsiteY4" fmla="*/ 6853768 h 6858000"/>
              <a:gd name="connsiteX5" fmla="*/ 9896475 w 12192000"/>
              <a:gd name="connsiteY5" fmla="*/ 3419475 h 6858000"/>
              <a:gd name="connsiteX6" fmla="*/ 7902548 w 12192000"/>
              <a:gd name="connsiteY6" fmla="*/ 69322 h 6858000"/>
              <a:gd name="connsiteX7" fmla="*/ 0 w 12192000"/>
              <a:gd name="connsiteY7" fmla="*/ 0 h 6858000"/>
              <a:gd name="connsiteX8" fmla="*/ 4405752 w 12192000"/>
              <a:gd name="connsiteY8" fmla="*/ 0 h 6858000"/>
              <a:gd name="connsiteX9" fmla="*/ 4270403 w 12192000"/>
              <a:gd name="connsiteY9" fmla="*/ 69322 h 6858000"/>
              <a:gd name="connsiteX10" fmla="*/ 2276475 w 12192000"/>
              <a:gd name="connsiteY10" fmla="*/ 3419475 h 6858000"/>
              <a:gd name="connsiteX11" fmla="*/ 4434683 w 12192000"/>
              <a:gd name="connsiteY11" fmla="*/ 6853768 h 6858000"/>
              <a:gd name="connsiteX12" fmla="*/ 4444045 w 12192000"/>
              <a:gd name="connsiteY12" fmla="*/ 6858000 h 6858000"/>
              <a:gd name="connsiteX13" fmla="*/ 0 w 12192000"/>
              <a:gd name="connsiteY1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2192000" h="6858000">
                <a:moveTo>
                  <a:pt x="7767199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7728906" y="6858000"/>
                </a:lnTo>
                <a:lnTo>
                  <a:pt x="7738268" y="6853768"/>
                </a:lnTo>
                <a:cubicBezTo>
                  <a:pt x="9015259" y="6238451"/>
                  <a:pt x="9896475" y="4931873"/>
                  <a:pt x="9896475" y="3419475"/>
                </a:cubicBezTo>
                <a:cubicBezTo>
                  <a:pt x="9896475" y="1972834"/>
                  <a:pt x="9090220" y="714504"/>
                  <a:pt x="7902548" y="69322"/>
                </a:cubicBezTo>
                <a:close/>
                <a:moveTo>
                  <a:pt x="0" y="0"/>
                </a:moveTo>
                <a:lnTo>
                  <a:pt x="4405752" y="0"/>
                </a:lnTo>
                <a:lnTo>
                  <a:pt x="4270403" y="69322"/>
                </a:lnTo>
                <a:cubicBezTo>
                  <a:pt x="3082730" y="714504"/>
                  <a:pt x="2276475" y="1972834"/>
                  <a:pt x="2276475" y="3419475"/>
                </a:cubicBezTo>
                <a:cubicBezTo>
                  <a:pt x="2276475" y="4931873"/>
                  <a:pt x="3157692" y="6238451"/>
                  <a:pt x="4434683" y="6853768"/>
                </a:cubicBezTo>
                <a:lnTo>
                  <a:pt x="4444045" y="6858000"/>
                </a:lnTo>
                <a:lnTo>
                  <a:pt x="0" y="6858000"/>
                </a:lnTo>
                <a:close/>
              </a:path>
            </a:pathLst>
          </a:custGeom>
          <a:blipFill dpi="0" rotWithShape="1">
            <a:blip r:embed="rId4"/>
            <a:srcRect/>
            <a:stretch>
              <a:fillRect l="-28000" r="-21000"/>
            </a:stretch>
          </a:blipFill>
          <a:ln>
            <a:noFill/>
          </a:ln>
          <a:effectLst>
            <a:outerShdw blurRad="292100" sx="99000" sy="99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05275" y="295275"/>
            <a:ext cx="3981450" cy="633413"/>
          </a:xfrm>
        </p:spPr>
        <p:txBody>
          <a:bodyPr>
            <a:prstTxWarp prst="textStop">
              <a:avLst>
                <a:gd name="adj" fmla="val 18797"/>
              </a:avLst>
            </a:prstTxWarp>
            <a:normAutofit/>
          </a:bodyPr>
          <a:lstStyle/>
          <a:p>
            <a:pPr algn="ctr"/>
            <a:r>
              <a:rPr lang="en-US" sz="3600" dirty="0" smtClean="0">
                <a:effectLst>
                  <a:glow rad="228600">
                    <a:schemeClr val="bg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The Normans</a:t>
            </a:r>
            <a:endParaRPr lang="en-US" sz="3600" dirty="0">
              <a:effectLst>
                <a:glow rad="228600">
                  <a:schemeClr val="bg1"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00100" y="4286934"/>
            <a:ext cx="8867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911</a:t>
            </a:r>
            <a:endParaRPr lang="en-US" sz="3600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18863" y="4933265"/>
            <a:ext cx="264286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Conquered “Normandy”</a:t>
            </a:r>
            <a:endParaRPr lang="en-US" sz="3600" dirty="0"/>
          </a:p>
        </p:txBody>
      </p:sp>
      <p:sp>
        <p:nvSpPr>
          <p:cNvPr id="10" name="TextBox 9"/>
          <p:cNvSpPr txBox="1"/>
          <p:nvPr/>
        </p:nvSpPr>
        <p:spPr>
          <a:xfrm>
            <a:off x="8535386" y="5667370"/>
            <a:ext cx="360418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dirty="0" smtClean="0">
                <a:solidFill>
                  <a:srgbClr val="F0DD73"/>
                </a:solidFill>
              </a:rPr>
              <a:t>Rollo</a:t>
            </a:r>
          </a:p>
          <a:p>
            <a:pPr algn="r"/>
            <a:r>
              <a:rPr lang="en-US" sz="2800" dirty="0" smtClean="0">
                <a:solidFill>
                  <a:srgbClr val="F0DD73"/>
                </a:solidFill>
              </a:rPr>
              <a:t>Charles III</a:t>
            </a:r>
          </a:p>
        </p:txBody>
      </p:sp>
    </p:spTree>
    <p:extLst>
      <p:ext uri="{BB962C8B-B14F-4D97-AF65-F5344CB8AC3E}">
        <p14:creationId xmlns:p14="http://schemas.microsoft.com/office/powerpoint/2010/main" val="2656243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Image result for priest painti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7559" y="0"/>
            <a:ext cx="880171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Freeform 6"/>
          <p:cNvSpPr/>
          <p:nvPr/>
        </p:nvSpPr>
        <p:spPr>
          <a:xfrm>
            <a:off x="0" y="0"/>
            <a:ext cx="12192000" cy="6858000"/>
          </a:xfrm>
          <a:custGeom>
            <a:avLst/>
            <a:gdLst>
              <a:gd name="connsiteX0" fmla="*/ 7767199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7728906 w 12192000"/>
              <a:gd name="connsiteY3" fmla="*/ 6858000 h 6858000"/>
              <a:gd name="connsiteX4" fmla="*/ 7738268 w 12192000"/>
              <a:gd name="connsiteY4" fmla="*/ 6853768 h 6858000"/>
              <a:gd name="connsiteX5" fmla="*/ 9896475 w 12192000"/>
              <a:gd name="connsiteY5" fmla="*/ 3419475 h 6858000"/>
              <a:gd name="connsiteX6" fmla="*/ 7902548 w 12192000"/>
              <a:gd name="connsiteY6" fmla="*/ 69322 h 6858000"/>
              <a:gd name="connsiteX7" fmla="*/ 0 w 12192000"/>
              <a:gd name="connsiteY7" fmla="*/ 0 h 6858000"/>
              <a:gd name="connsiteX8" fmla="*/ 4405752 w 12192000"/>
              <a:gd name="connsiteY8" fmla="*/ 0 h 6858000"/>
              <a:gd name="connsiteX9" fmla="*/ 4270403 w 12192000"/>
              <a:gd name="connsiteY9" fmla="*/ 69322 h 6858000"/>
              <a:gd name="connsiteX10" fmla="*/ 2276475 w 12192000"/>
              <a:gd name="connsiteY10" fmla="*/ 3419475 h 6858000"/>
              <a:gd name="connsiteX11" fmla="*/ 4434683 w 12192000"/>
              <a:gd name="connsiteY11" fmla="*/ 6853768 h 6858000"/>
              <a:gd name="connsiteX12" fmla="*/ 4444045 w 12192000"/>
              <a:gd name="connsiteY12" fmla="*/ 6858000 h 6858000"/>
              <a:gd name="connsiteX13" fmla="*/ 0 w 12192000"/>
              <a:gd name="connsiteY1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2192000" h="6858000">
                <a:moveTo>
                  <a:pt x="7767199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7728906" y="6858000"/>
                </a:lnTo>
                <a:lnTo>
                  <a:pt x="7738268" y="6853768"/>
                </a:lnTo>
                <a:cubicBezTo>
                  <a:pt x="9015259" y="6238451"/>
                  <a:pt x="9896475" y="4931873"/>
                  <a:pt x="9896475" y="3419475"/>
                </a:cubicBezTo>
                <a:cubicBezTo>
                  <a:pt x="9896475" y="1972834"/>
                  <a:pt x="9090220" y="714504"/>
                  <a:pt x="7902548" y="69322"/>
                </a:cubicBezTo>
                <a:close/>
                <a:moveTo>
                  <a:pt x="0" y="0"/>
                </a:moveTo>
                <a:lnTo>
                  <a:pt x="4405752" y="0"/>
                </a:lnTo>
                <a:lnTo>
                  <a:pt x="4270403" y="69322"/>
                </a:lnTo>
                <a:cubicBezTo>
                  <a:pt x="3082730" y="714504"/>
                  <a:pt x="2276475" y="1972834"/>
                  <a:pt x="2276475" y="3419475"/>
                </a:cubicBezTo>
                <a:cubicBezTo>
                  <a:pt x="2276475" y="4931873"/>
                  <a:pt x="3157692" y="6238451"/>
                  <a:pt x="4434683" y="6853768"/>
                </a:cubicBezTo>
                <a:lnTo>
                  <a:pt x="4444045" y="6858000"/>
                </a:lnTo>
                <a:lnTo>
                  <a:pt x="0" y="6858000"/>
                </a:lnTo>
                <a:close/>
              </a:path>
            </a:pathLst>
          </a:custGeom>
          <a:blipFill dpi="0" rotWithShape="1">
            <a:blip r:embed="rId3"/>
            <a:srcRect/>
            <a:stretch>
              <a:fillRect l="-28000" r="-21000"/>
            </a:stretch>
          </a:blipFill>
          <a:ln>
            <a:noFill/>
          </a:ln>
          <a:effectLst>
            <a:outerShdw blurRad="292100" sx="99000" sy="99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05275" y="295275"/>
            <a:ext cx="3981450" cy="633413"/>
          </a:xfrm>
        </p:spPr>
        <p:txBody>
          <a:bodyPr>
            <a:prstTxWarp prst="textStop">
              <a:avLst>
                <a:gd name="adj" fmla="val 18797"/>
              </a:avLst>
            </a:prstTxWarp>
            <a:normAutofit/>
          </a:bodyPr>
          <a:lstStyle/>
          <a:p>
            <a:pPr algn="ctr"/>
            <a:r>
              <a:rPr lang="en-US" sz="3600" dirty="0" smtClean="0">
                <a:effectLst>
                  <a:glow rad="228600">
                    <a:schemeClr val="bg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The Priests</a:t>
            </a:r>
            <a:endParaRPr lang="en-US" sz="3600" dirty="0">
              <a:effectLst>
                <a:glow rad="228600">
                  <a:schemeClr val="bg1"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743594" y="2027471"/>
            <a:ext cx="6704849" cy="286232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36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Main educators</a:t>
            </a:r>
          </a:p>
          <a:p>
            <a:pPr algn="ctr"/>
            <a:endParaRPr lang="en-US" sz="3600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  <a:p>
            <a:pPr algn="ctr"/>
            <a:r>
              <a:rPr lang="en-US" sz="36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Over time, they couldn’t read Latin</a:t>
            </a:r>
          </a:p>
          <a:p>
            <a:pPr algn="ctr"/>
            <a:endParaRPr lang="en-US" sz="3600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  <a:p>
            <a:pPr algn="ctr"/>
            <a:r>
              <a:rPr lang="en-US" sz="36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Could make up stories.  </a:t>
            </a:r>
          </a:p>
        </p:txBody>
      </p:sp>
    </p:spTree>
    <p:extLst>
      <p:ext uri="{BB962C8B-B14F-4D97-AF65-F5344CB8AC3E}">
        <p14:creationId xmlns:p14="http://schemas.microsoft.com/office/powerpoint/2010/main" val="318791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0" y="0"/>
            <a:ext cx="12192000" cy="6858000"/>
          </a:xfrm>
          <a:custGeom>
            <a:avLst/>
            <a:gdLst>
              <a:gd name="connsiteX0" fmla="*/ 7767199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7728906 w 12192000"/>
              <a:gd name="connsiteY3" fmla="*/ 6858000 h 6858000"/>
              <a:gd name="connsiteX4" fmla="*/ 7738268 w 12192000"/>
              <a:gd name="connsiteY4" fmla="*/ 6853768 h 6858000"/>
              <a:gd name="connsiteX5" fmla="*/ 9896475 w 12192000"/>
              <a:gd name="connsiteY5" fmla="*/ 3419475 h 6858000"/>
              <a:gd name="connsiteX6" fmla="*/ 7902548 w 12192000"/>
              <a:gd name="connsiteY6" fmla="*/ 69322 h 6858000"/>
              <a:gd name="connsiteX7" fmla="*/ 0 w 12192000"/>
              <a:gd name="connsiteY7" fmla="*/ 0 h 6858000"/>
              <a:gd name="connsiteX8" fmla="*/ 4405752 w 12192000"/>
              <a:gd name="connsiteY8" fmla="*/ 0 h 6858000"/>
              <a:gd name="connsiteX9" fmla="*/ 4270403 w 12192000"/>
              <a:gd name="connsiteY9" fmla="*/ 69322 h 6858000"/>
              <a:gd name="connsiteX10" fmla="*/ 2276475 w 12192000"/>
              <a:gd name="connsiteY10" fmla="*/ 3419475 h 6858000"/>
              <a:gd name="connsiteX11" fmla="*/ 4434683 w 12192000"/>
              <a:gd name="connsiteY11" fmla="*/ 6853768 h 6858000"/>
              <a:gd name="connsiteX12" fmla="*/ 4444045 w 12192000"/>
              <a:gd name="connsiteY12" fmla="*/ 6858000 h 6858000"/>
              <a:gd name="connsiteX13" fmla="*/ 0 w 12192000"/>
              <a:gd name="connsiteY1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2192000" h="6858000">
                <a:moveTo>
                  <a:pt x="7767199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7728906" y="6858000"/>
                </a:lnTo>
                <a:lnTo>
                  <a:pt x="7738268" y="6853768"/>
                </a:lnTo>
                <a:cubicBezTo>
                  <a:pt x="9015259" y="6238451"/>
                  <a:pt x="9896475" y="4931873"/>
                  <a:pt x="9896475" y="3419475"/>
                </a:cubicBezTo>
                <a:cubicBezTo>
                  <a:pt x="9896475" y="1972834"/>
                  <a:pt x="9090220" y="714504"/>
                  <a:pt x="7902548" y="69322"/>
                </a:cubicBezTo>
                <a:close/>
                <a:moveTo>
                  <a:pt x="0" y="0"/>
                </a:moveTo>
                <a:lnTo>
                  <a:pt x="4405752" y="0"/>
                </a:lnTo>
                <a:lnTo>
                  <a:pt x="4270403" y="69322"/>
                </a:lnTo>
                <a:cubicBezTo>
                  <a:pt x="3082730" y="714504"/>
                  <a:pt x="2276475" y="1972834"/>
                  <a:pt x="2276475" y="3419475"/>
                </a:cubicBezTo>
                <a:cubicBezTo>
                  <a:pt x="2276475" y="4931873"/>
                  <a:pt x="3157692" y="6238451"/>
                  <a:pt x="4434683" y="6853768"/>
                </a:cubicBezTo>
                <a:lnTo>
                  <a:pt x="4444045" y="6858000"/>
                </a:lnTo>
                <a:lnTo>
                  <a:pt x="0" y="6858000"/>
                </a:lnTo>
                <a:close/>
              </a:path>
            </a:pathLst>
          </a:custGeom>
          <a:blipFill dpi="0" rotWithShape="1">
            <a:blip r:embed="rId3"/>
            <a:srcRect/>
            <a:stretch>
              <a:fillRect l="-28000" r="-21000"/>
            </a:stretch>
          </a:blipFill>
          <a:ln>
            <a:noFill/>
          </a:ln>
          <a:effectLst>
            <a:outerShdw blurRad="292100" sx="99000" sy="99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5108735"/>
            <a:ext cx="10515600" cy="1749265"/>
          </a:xfrm>
        </p:spPr>
        <p:txBody>
          <a:bodyPr>
            <a:normAutofit/>
          </a:bodyPr>
          <a:lstStyle/>
          <a:p>
            <a:r>
              <a:rPr lang="en-US" sz="3600" dirty="0"/>
              <a:t>W</a:t>
            </a:r>
            <a:r>
              <a:rPr lang="en-US" sz="3600" dirty="0" smtClean="0"/>
              <a:t>ycliffe Bible (1380)</a:t>
            </a:r>
            <a:br>
              <a:rPr lang="en-US" sz="3600" dirty="0" smtClean="0"/>
            </a:br>
            <a:r>
              <a:rPr lang="en-US" sz="3600" dirty="0" err="1" smtClean="0"/>
              <a:t>Tinsdale</a:t>
            </a:r>
            <a:r>
              <a:rPr lang="en-US" sz="3600" dirty="0" smtClean="0"/>
              <a:t> Bible (1526)</a:t>
            </a:r>
            <a:br>
              <a:rPr lang="en-US" sz="3600" dirty="0" smtClean="0"/>
            </a:br>
            <a:r>
              <a:rPr lang="en-US" sz="3600" dirty="0" smtClean="0"/>
              <a:t>King James Bible (1611)</a:t>
            </a:r>
            <a:endParaRPr lang="en-US" sz="3600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105275" y="295275"/>
            <a:ext cx="3981450" cy="633413"/>
          </a:xfrm>
          <a:prstGeom prst="rect">
            <a:avLst/>
          </a:prstGeom>
        </p:spPr>
        <p:txBody>
          <a:bodyPr vert="horz" lIns="91440" tIns="45720" rIns="91440" bIns="45720" numCol="1" rtlCol="0" anchor="ctr">
            <a:prstTxWarp prst="textStop">
              <a:avLst>
                <a:gd name="adj" fmla="val 18797"/>
              </a:avLst>
            </a:prstTxWarp>
            <a:normAutofit fontScale="7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 err="1" smtClean="0">
                <a:effectLst>
                  <a:glow rad="228600">
                    <a:schemeClr val="bg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Duboulets</a:t>
            </a:r>
            <a:r>
              <a:rPr lang="en-US" sz="3600" dirty="0" smtClean="0">
                <a:effectLst>
                  <a:glow rad="228600">
                    <a:schemeClr val="bg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 (</a:t>
            </a:r>
            <a:r>
              <a:rPr lang="en-US" sz="3600" dirty="0" err="1" smtClean="0">
                <a:effectLst>
                  <a:glow rad="228600">
                    <a:schemeClr val="bg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twinlings</a:t>
            </a:r>
            <a:r>
              <a:rPr lang="en-US" sz="3600" dirty="0" smtClean="0">
                <a:effectLst>
                  <a:glow rad="228600">
                    <a:schemeClr val="bg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) </a:t>
            </a:r>
            <a:endParaRPr lang="en-US" sz="3600" dirty="0">
              <a:effectLst>
                <a:glow rad="228600">
                  <a:schemeClr val="bg1"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385201" y="2246413"/>
            <a:ext cx="2567113" cy="286232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sz="360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Faith</a:t>
            </a:r>
          </a:p>
          <a:p>
            <a:r>
              <a:rPr lang="en-US" sz="360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Ponder</a:t>
            </a:r>
          </a:p>
          <a:p>
            <a:r>
              <a:rPr lang="en-US" sz="360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Omnipotent </a:t>
            </a:r>
          </a:p>
          <a:p>
            <a:r>
              <a:rPr lang="en-US" sz="360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Incredible</a:t>
            </a:r>
          </a:p>
          <a:p>
            <a:endParaRPr lang="en-US" sz="3600" dirty="0" smtClean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885138" y="2246413"/>
            <a:ext cx="2030556" cy="286232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r"/>
            <a:r>
              <a:rPr lang="en-US" sz="3600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Belief</a:t>
            </a:r>
          </a:p>
          <a:p>
            <a:pPr algn="r"/>
            <a:r>
              <a:rPr lang="en-US" sz="3600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Wonder</a:t>
            </a:r>
          </a:p>
          <a:p>
            <a:pPr algn="r"/>
            <a:r>
              <a:rPr lang="en-US" sz="3600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Almighty</a:t>
            </a:r>
          </a:p>
          <a:p>
            <a:pPr algn="r"/>
            <a:r>
              <a:rPr lang="en-US" sz="3600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Awesome</a:t>
            </a:r>
          </a:p>
          <a:p>
            <a:pPr algn="r"/>
            <a:endParaRPr lang="en-US" sz="3600" dirty="0" smtClean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633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5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5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5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Image result for maid  painti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1543" y="-533453"/>
            <a:ext cx="7853052" cy="8739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Freeform 6"/>
          <p:cNvSpPr/>
          <p:nvPr/>
        </p:nvSpPr>
        <p:spPr>
          <a:xfrm>
            <a:off x="0" y="0"/>
            <a:ext cx="12192000" cy="6858000"/>
          </a:xfrm>
          <a:custGeom>
            <a:avLst/>
            <a:gdLst>
              <a:gd name="connsiteX0" fmla="*/ 7767199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7728906 w 12192000"/>
              <a:gd name="connsiteY3" fmla="*/ 6858000 h 6858000"/>
              <a:gd name="connsiteX4" fmla="*/ 7738268 w 12192000"/>
              <a:gd name="connsiteY4" fmla="*/ 6853768 h 6858000"/>
              <a:gd name="connsiteX5" fmla="*/ 9896475 w 12192000"/>
              <a:gd name="connsiteY5" fmla="*/ 3419475 h 6858000"/>
              <a:gd name="connsiteX6" fmla="*/ 7902548 w 12192000"/>
              <a:gd name="connsiteY6" fmla="*/ 69322 h 6858000"/>
              <a:gd name="connsiteX7" fmla="*/ 0 w 12192000"/>
              <a:gd name="connsiteY7" fmla="*/ 0 h 6858000"/>
              <a:gd name="connsiteX8" fmla="*/ 4405752 w 12192000"/>
              <a:gd name="connsiteY8" fmla="*/ 0 h 6858000"/>
              <a:gd name="connsiteX9" fmla="*/ 4270403 w 12192000"/>
              <a:gd name="connsiteY9" fmla="*/ 69322 h 6858000"/>
              <a:gd name="connsiteX10" fmla="*/ 2276475 w 12192000"/>
              <a:gd name="connsiteY10" fmla="*/ 3419475 h 6858000"/>
              <a:gd name="connsiteX11" fmla="*/ 4434683 w 12192000"/>
              <a:gd name="connsiteY11" fmla="*/ 6853768 h 6858000"/>
              <a:gd name="connsiteX12" fmla="*/ 4444045 w 12192000"/>
              <a:gd name="connsiteY12" fmla="*/ 6858000 h 6858000"/>
              <a:gd name="connsiteX13" fmla="*/ 0 w 12192000"/>
              <a:gd name="connsiteY1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2192000" h="6858000">
                <a:moveTo>
                  <a:pt x="7767199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7728906" y="6858000"/>
                </a:lnTo>
                <a:lnTo>
                  <a:pt x="7738268" y="6853768"/>
                </a:lnTo>
                <a:cubicBezTo>
                  <a:pt x="9015259" y="6238451"/>
                  <a:pt x="9896475" y="4931873"/>
                  <a:pt x="9896475" y="3419475"/>
                </a:cubicBezTo>
                <a:cubicBezTo>
                  <a:pt x="9896475" y="1972834"/>
                  <a:pt x="9090220" y="714504"/>
                  <a:pt x="7902548" y="69322"/>
                </a:cubicBezTo>
                <a:close/>
                <a:moveTo>
                  <a:pt x="0" y="0"/>
                </a:moveTo>
                <a:lnTo>
                  <a:pt x="4405752" y="0"/>
                </a:lnTo>
                <a:lnTo>
                  <a:pt x="4270403" y="69322"/>
                </a:lnTo>
                <a:cubicBezTo>
                  <a:pt x="3082730" y="714504"/>
                  <a:pt x="2276475" y="1972834"/>
                  <a:pt x="2276475" y="3419475"/>
                </a:cubicBezTo>
                <a:cubicBezTo>
                  <a:pt x="2276475" y="4931873"/>
                  <a:pt x="3157692" y="6238451"/>
                  <a:pt x="4434683" y="6853768"/>
                </a:cubicBezTo>
                <a:lnTo>
                  <a:pt x="4444045" y="6858000"/>
                </a:lnTo>
                <a:lnTo>
                  <a:pt x="0" y="6858000"/>
                </a:lnTo>
                <a:close/>
              </a:path>
            </a:pathLst>
          </a:custGeom>
          <a:blipFill dpi="0" rotWithShape="1">
            <a:blip r:embed="rId3"/>
            <a:srcRect/>
            <a:stretch>
              <a:fillRect l="-28000" r="-21000"/>
            </a:stretch>
          </a:blipFill>
          <a:ln>
            <a:noFill/>
          </a:ln>
          <a:effectLst>
            <a:outerShdw blurRad="292100" sx="99000" sy="99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05275" y="295275"/>
            <a:ext cx="3981450" cy="633413"/>
          </a:xfrm>
        </p:spPr>
        <p:txBody>
          <a:bodyPr>
            <a:prstTxWarp prst="textStop">
              <a:avLst>
                <a:gd name="adj" fmla="val 18797"/>
              </a:avLst>
            </a:prstTxWarp>
            <a:normAutofit/>
          </a:bodyPr>
          <a:lstStyle/>
          <a:p>
            <a:pPr algn="ctr"/>
            <a:r>
              <a:rPr lang="en-US" sz="3600" dirty="0" smtClean="0">
                <a:effectLst>
                  <a:glow rad="228600">
                    <a:schemeClr val="bg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The Maids</a:t>
            </a:r>
            <a:endParaRPr lang="en-US" sz="3600" dirty="0">
              <a:effectLst>
                <a:glow rad="228600">
                  <a:schemeClr val="bg1"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620429" y="1459068"/>
            <a:ext cx="6951197" cy="36009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en-US" sz="3600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  <a:p>
            <a:pPr algn="ctr"/>
            <a:r>
              <a:rPr lang="en-US" sz="3200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What languages could you speak? </a:t>
            </a:r>
          </a:p>
          <a:p>
            <a:pPr algn="ctr"/>
            <a:endParaRPr lang="en-US" sz="3200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  <a:p>
            <a:pPr algn="ctr"/>
            <a:r>
              <a:rPr lang="en-US" sz="3200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What languages would you have spoken </a:t>
            </a:r>
            <a:br>
              <a:rPr lang="en-US" sz="3200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</a:br>
            <a:r>
              <a:rPr lang="en-US" sz="3200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to your clients?</a:t>
            </a:r>
          </a:p>
          <a:p>
            <a:pPr algn="ctr"/>
            <a:endParaRPr lang="en-US" sz="3200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  <a:p>
            <a:pPr algn="ctr"/>
            <a:r>
              <a:rPr lang="en-US" sz="3200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How would this effect nobility?  </a:t>
            </a:r>
            <a:endParaRPr lang="en-US" sz="3200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7056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Image result for maid  painti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1543" y="-533453"/>
            <a:ext cx="7853052" cy="8739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Freeform 6"/>
          <p:cNvSpPr/>
          <p:nvPr/>
        </p:nvSpPr>
        <p:spPr>
          <a:xfrm>
            <a:off x="0" y="0"/>
            <a:ext cx="12192000" cy="6858000"/>
          </a:xfrm>
          <a:custGeom>
            <a:avLst/>
            <a:gdLst>
              <a:gd name="connsiteX0" fmla="*/ 7767199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7728906 w 12192000"/>
              <a:gd name="connsiteY3" fmla="*/ 6858000 h 6858000"/>
              <a:gd name="connsiteX4" fmla="*/ 7738268 w 12192000"/>
              <a:gd name="connsiteY4" fmla="*/ 6853768 h 6858000"/>
              <a:gd name="connsiteX5" fmla="*/ 9896475 w 12192000"/>
              <a:gd name="connsiteY5" fmla="*/ 3419475 h 6858000"/>
              <a:gd name="connsiteX6" fmla="*/ 7902548 w 12192000"/>
              <a:gd name="connsiteY6" fmla="*/ 69322 h 6858000"/>
              <a:gd name="connsiteX7" fmla="*/ 0 w 12192000"/>
              <a:gd name="connsiteY7" fmla="*/ 0 h 6858000"/>
              <a:gd name="connsiteX8" fmla="*/ 4405752 w 12192000"/>
              <a:gd name="connsiteY8" fmla="*/ 0 h 6858000"/>
              <a:gd name="connsiteX9" fmla="*/ 4270403 w 12192000"/>
              <a:gd name="connsiteY9" fmla="*/ 69322 h 6858000"/>
              <a:gd name="connsiteX10" fmla="*/ 2276475 w 12192000"/>
              <a:gd name="connsiteY10" fmla="*/ 3419475 h 6858000"/>
              <a:gd name="connsiteX11" fmla="*/ 4434683 w 12192000"/>
              <a:gd name="connsiteY11" fmla="*/ 6853768 h 6858000"/>
              <a:gd name="connsiteX12" fmla="*/ 4444045 w 12192000"/>
              <a:gd name="connsiteY12" fmla="*/ 6858000 h 6858000"/>
              <a:gd name="connsiteX13" fmla="*/ 0 w 12192000"/>
              <a:gd name="connsiteY1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2192000" h="6858000">
                <a:moveTo>
                  <a:pt x="7767199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7728906" y="6858000"/>
                </a:lnTo>
                <a:lnTo>
                  <a:pt x="7738268" y="6853768"/>
                </a:lnTo>
                <a:cubicBezTo>
                  <a:pt x="9015259" y="6238451"/>
                  <a:pt x="9896475" y="4931873"/>
                  <a:pt x="9896475" y="3419475"/>
                </a:cubicBezTo>
                <a:cubicBezTo>
                  <a:pt x="9896475" y="1972834"/>
                  <a:pt x="9090220" y="714504"/>
                  <a:pt x="7902548" y="69322"/>
                </a:cubicBezTo>
                <a:close/>
                <a:moveTo>
                  <a:pt x="0" y="0"/>
                </a:moveTo>
                <a:lnTo>
                  <a:pt x="4405752" y="0"/>
                </a:lnTo>
                <a:lnTo>
                  <a:pt x="4270403" y="69322"/>
                </a:lnTo>
                <a:cubicBezTo>
                  <a:pt x="3082730" y="714504"/>
                  <a:pt x="2276475" y="1972834"/>
                  <a:pt x="2276475" y="3419475"/>
                </a:cubicBezTo>
                <a:cubicBezTo>
                  <a:pt x="2276475" y="4931873"/>
                  <a:pt x="3157692" y="6238451"/>
                  <a:pt x="4434683" y="6853768"/>
                </a:cubicBezTo>
                <a:lnTo>
                  <a:pt x="4444045" y="6858000"/>
                </a:lnTo>
                <a:lnTo>
                  <a:pt x="0" y="6858000"/>
                </a:lnTo>
                <a:close/>
              </a:path>
            </a:pathLst>
          </a:custGeom>
          <a:blipFill dpi="0" rotWithShape="1">
            <a:blip r:embed="rId3"/>
            <a:srcRect/>
            <a:stretch>
              <a:fillRect l="-28000" r="-21000"/>
            </a:stretch>
          </a:blipFill>
          <a:ln>
            <a:noFill/>
          </a:ln>
          <a:effectLst>
            <a:outerShdw blurRad="292100" sx="99000" sy="99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05275" y="295275"/>
            <a:ext cx="3981450" cy="633413"/>
          </a:xfrm>
        </p:spPr>
        <p:txBody>
          <a:bodyPr>
            <a:prstTxWarp prst="textStop">
              <a:avLst>
                <a:gd name="adj" fmla="val 18797"/>
              </a:avLst>
            </a:prstTxWarp>
            <a:normAutofit/>
          </a:bodyPr>
          <a:lstStyle/>
          <a:p>
            <a:pPr algn="ctr"/>
            <a:r>
              <a:rPr lang="en-US" sz="3600" dirty="0" smtClean="0">
                <a:effectLst>
                  <a:glow rad="228600">
                    <a:schemeClr val="bg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The Maids</a:t>
            </a:r>
            <a:endParaRPr lang="en-US" sz="3600" dirty="0">
              <a:effectLst>
                <a:glow rad="228600">
                  <a:schemeClr val="bg1"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493654" y="2304470"/>
            <a:ext cx="7204729" cy="2308324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36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Taught English to the sons/daughters </a:t>
            </a:r>
            <a:br>
              <a:rPr lang="en-US" sz="36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</a:br>
            <a:r>
              <a:rPr lang="en-US" sz="36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of nobility.  </a:t>
            </a:r>
          </a:p>
          <a:p>
            <a:pPr algn="ctr"/>
            <a:endParaRPr lang="en-US" sz="3600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  <a:p>
            <a:pPr algn="ctr"/>
            <a:r>
              <a:rPr lang="en-US" sz="36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Made English acceptable to nobles.</a:t>
            </a:r>
          </a:p>
        </p:txBody>
      </p:sp>
    </p:spTree>
    <p:extLst>
      <p:ext uri="{BB962C8B-B14F-4D97-AF65-F5344CB8AC3E}">
        <p14:creationId xmlns:p14="http://schemas.microsoft.com/office/powerpoint/2010/main" val="3112926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0" y="0"/>
            <a:ext cx="12192000" cy="6858000"/>
          </a:xfrm>
          <a:custGeom>
            <a:avLst/>
            <a:gdLst>
              <a:gd name="connsiteX0" fmla="*/ 7767199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7728906 w 12192000"/>
              <a:gd name="connsiteY3" fmla="*/ 6858000 h 6858000"/>
              <a:gd name="connsiteX4" fmla="*/ 7738268 w 12192000"/>
              <a:gd name="connsiteY4" fmla="*/ 6853768 h 6858000"/>
              <a:gd name="connsiteX5" fmla="*/ 9896475 w 12192000"/>
              <a:gd name="connsiteY5" fmla="*/ 3419475 h 6858000"/>
              <a:gd name="connsiteX6" fmla="*/ 7902548 w 12192000"/>
              <a:gd name="connsiteY6" fmla="*/ 69322 h 6858000"/>
              <a:gd name="connsiteX7" fmla="*/ 0 w 12192000"/>
              <a:gd name="connsiteY7" fmla="*/ 0 h 6858000"/>
              <a:gd name="connsiteX8" fmla="*/ 4405752 w 12192000"/>
              <a:gd name="connsiteY8" fmla="*/ 0 h 6858000"/>
              <a:gd name="connsiteX9" fmla="*/ 4270403 w 12192000"/>
              <a:gd name="connsiteY9" fmla="*/ 69322 h 6858000"/>
              <a:gd name="connsiteX10" fmla="*/ 2276475 w 12192000"/>
              <a:gd name="connsiteY10" fmla="*/ 3419475 h 6858000"/>
              <a:gd name="connsiteX11" fmla="*/ 4434683 w 12192000"/>
              <a:gd name="connsiteY11" fmla="*/ 6853768 h 6858000"/>
              <a:gd name="connsiteX12" fmla="*/ 4444045 w 12192000"/>
              <a:gd name="connsiteY12" fmla="*/ 6858000 h 6858000"/>
              <a:gd name="connsiteX13" fmla="*/ 0 w 12192000"/>
              <a:gd name="connsiteY1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2192000" h="6858000">
                <a:moveTo>
                  <a:pt x="7767199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7728906" y="6858000"/>
                </a:lnTo>
                <a:lnTo>
                  <a:pt x="7738268" y="6853768"/>
                </a:lnTo>
                <a:cubicBezTo>
                  <a:pt x="9015259" y="6238451"/>
                  <a:pt x="9896475" y="4931873"/>
                  <a:pt x="9896475" y="3419475"/>
                </a:cubicBezTo>
                <a:cubicBezTo>
                  <a:pt x="9896475" y="1972834"/>
                  <a:pt x="9090220" y="714504"/>
                  <a:pt x="7902548" y="69322"/>
                </a:cubicBezTo>
                <a:close/>
                <a:moveTo>
                  <a:pt x="0" y="0"/>
                </a:moveTo>
                <a:lnTo>
                  <a:pt x="4405752" y="0"/>
                </a:lnTo>
                <a:lnTo>
                  <a:pt x="4270403" y="69322"/>
                </a:lnTo>
                <a:cubicBezTo>
                  <a:pt x="3082730" y="714504"/>
                  <a:pt x="2276475" y="1972834"/>
                  <a:pt x="2276475" y="3419475"/>
                </a:cubicBezTo>
                <a:cubicBezTo>
                  <a:pt x="2276475" y="4931873"/>
                  <a:pt x="3157692" y="6238451"/>
                  <a:pt x="4434683" y="6853768"/>
                </a:cubicBezTo>
                <a:lnTo>
                  <a:pt x="4444045" y="6858000"/>
                </a:lnTo>
                <a:lnTo>
                  <a:pt x="0" y="6858000"/>
                </a:lnTo>
                <a:close/>
              </a:path>
            </a:pathLst>
          </a:custGeom>
          <a:blipFill dpi="0" rotWithShape="1">
            <a:blip r:embed="rId3"/>
            <a:srcRect/>
            <a:stretch>
              <a:fillRect l="-28000" r="-21000"/>
            </a:stretch>
          </a:blipFill>
          <a:ln>
            <a:noFill/>
          </a:ln>
          <a:effectLst>
            <a:outerShdw blurRad="292100" sx="99000" sy="99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105275" y="295275"/>
            <a:ext cx="3981450" cy="633413"/>
          </a:xfrm>
          <a:prstGeom prst="rect">
            <a:avLst/>
          </a:prstGeom>
        </p:spPr>
        <p:txBody>
          <a:bodyPr vert="horz" lIns="91440" tIns="45720" rIns="91440" bIns="45720" numCol="1" rtlCol="0" anchor="ctr">
            <a:prstTxWarp prst="textStop">
              <a:avLst>
                <a:gd name="adj" fmla="val 18797"/>
              </a:avLst>
            </a:prstTxWarp>
            <a:normAutofit fontScale="7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 err="1" smtClean="0">
                <a:effectLst>
                  <a:glow rad="228600">
                    <a:schemeClr val="bg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Duboulets</a:t>
            </a:r>
            <a:r>
              <a:rPr lang="en-US" sz="3600" dirty="0" smtClean="0">
                <a:effectLst>
                  <a:glow rad="228600">
                    <a:schemeClr val="bg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 (</a:t>
            </a:r>
            <a:r>
              <a:rPr lang="en-US" sz="3600" dirty="0" err="1" smtClean="0">
                <a:effectLst>
                  <a:glow rad="228600">
                    <a:schemeClr val="bg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twinlings</a:t>
            </a:r>
            <a:r>
              <a:rPr lang="en-US" sz="3600" dirty="0" smtClean="0">
                <a:effectLst>
                  <a:glow rad="228600">
                    <a:schemeClr val="bg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) </a:t>
            </a:r>
            <a:endParaRPr lang="en-US" sz="3600" dirty="0">
              <a:effectLst>
                <a:glow rad="228600">
                  <a:schemeClr val="bg1"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385201" y="2246413"/>
            <a:ext cx="1981633" cy="286232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sz="360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Maternal</a:t>
            </a:r>
          </a:p>
          <a:p>
            <a:r>
              <a:rPr lang="en-US" sz="360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Paternal</a:t>
            </a:r>
          </a:p>
          <a:p>
            <a:r>
              <a:rPr lang="en-US" sz="3600" dirty="0" err="1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Sororal</a:t>
            </a:r>
            <a:endParaRPr lang="en-US" sz="3600" dirty="0" smtClean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r>
              <a:rPr lang="en-US" sz="360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Fraternal</a:t>
            </a:r>
          </a:p>
          <a:p>
            <a:r>
              <a:rPr lang="en-US" sz="360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Beautiful </a:t>
            </a:r>
            <a:endParaRPr lang="en-US" sz="3600" dirty="0" smtClean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983177" y="2246413"/>
            <a:ext cx="1932517" cy="286232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r"/>
            <a:r>
              <a:rPr lang="en-US" sz="3600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Motherly</a:t>
            </a:r>
          </a:p>
          <a:p>
            <a:pPr algn="r"/>
            <a:r>
              <a:rPr lang="en-US" sz="3600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Fatherly</a:t>
            </a:r>
          </a:p>
          <a:p>
            <a:pPr algn="r"/>
            <a:r>
              <a:rPr lang="en-US" sz="3600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Sisterly</a:t>
            </a:r>
          </a:p>
          <a:p>
            <a:pPr algn="r"/>
            <a:r>
              <a:rPr lang="en-US" sz="3600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Brotherly</a:t>
            </a:r>
          </a:p>
          <a:p>
            <a:pPr algn="r"/>
            <a:r>
              <a:rPr lang="en-US" sz="3600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Lovely  </a:t>
            </a:r>
            <a:endParaRPr lang="en-US" sz="3600" dirty="0" smtClean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8876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5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5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5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5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Image result for nobles painti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5873" y="-332180"/>
            <a:ext cx="7875758" cy="10041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Freeform 6"/>
          <p:cNvSpPr/>
          <p:nvPr/>
        </p:nvSpPr>
        <p:spPr>
          <a:xfrm>
            <a:off x="0" y="0"/>
            <a:ext cx="12192000" cy="6858000"/>
          </a:xfrm>
          <a:custGeom>
            <a:avLst/>
            <a:gdLst>
              <a:gd name="connsiteX0" fmla="*/ 7767199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7728906 w 12192000"/>
              <a:gd name="connsiteY3" fmla="*/ 6858000 h 6858000"/>
              <a:gd name="connsiteX4" fmla="*/ 7738268 w 12192000"/>
              <a:gd name="connsiteY4" fmla="*/ 6853768 h 6858000"/>
              <a:gd name="connsiteX5" fmla="*/ 9896475 w 12192000"/>
              <a:gd name="connsiteY5" fmla="*/ 3419475 h 6858000"/>
              <a:gd name="connsiteX6" fmla="*/ 7902548 w 12192000"/>
              <a:gd name="connsiteY6" fmla="*/ 69322 h 6858000"/>
              <a:gd name="connsiteX7" fmla="*/ 0 w 12192000"/>
              <a:gd name="connsiteY7" fmla="*/ 0 h 6858000"/>
              <a:gd name="connsiteX8" fmla="*/ 4405752 w 12192000"/>
              <a:gd name="connsiteY8" fmla="*/ 0 h 6858000"/>
              <a:gd name="connsiteX9" fmla="*/ 4270403 w 12192000"/>
              <a:gd name="connsiteY9" fmla="*/ 69322 h 6858000"/>
              <a:gd name="connsiteX10" fmla="*/ 2276475 w 12192000"/>
              <a:gd name="connsiteY10" fmla="*/ 3419475 h 6858000"/>
              <a:gd name="connsiteX11" fmla="*/ 4434683 w 12192000"/>
              <a:gd name="connsiteY11" fmla="*/ 6853768 h 6858000"/>
              <a:gd name="connsiteX12" fmla="*/ 4444045 w 12192000"/>
              <a:gd name="connsiteY12" fmla="*/ 6858000 h 6858000"/>
              <a:gd name="connsiteX13" fmla="*/ 0 w 12192000"/>
              <a:gd name="connsiteY1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2192000" h="6858000">
                <a:moveTo>
                  <a:pt x="7767199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7728906" y="6858000"/>
                </a:lnTo>
                <a:lnTo>
                  <a:pt x="7738268" y="6853768"/>
                </a:lnTo>
                <a:cubicBezTo>
                  <a:pt x="9015259" y="6238451"/>
                  <a:pt x="9896475" y="4931873"/>
                  <a:pt x="9896475" y="3419475"/>
                </a:cubicBezTo>
                <a:cubicBezTo>
                  <a:pt x="9896475" y="1972834"/>
                  <a:pt x="9090220" y="714504"/>
                  <a:pt x="7902548" y="69322"/>
                </a:cubicBezTo>
                <a:close/>
                <a:moveTo>
                  <a:pt x="0" y="0"/>
                </a:moveTo>
                <a:lnTo>
                  <a:pt x="4405752" y="0"/>
                </a:lnTo>
                <a:lnTo>
                  <a:pt x="4270403" y="69322"/>
                </a:lnTo>
                <a:cubicBezTo>
                  <a:pt x="3082730" y="714504"/>
                  <a:pt x="2276475" y="1972834"/>
                  <a:pt x="2276475" y="3419475"/>
                </a:cubicBezTo>
                <a:cubicBezTo>
                  <a:pt x="2276475" y="4931873"/>
                  <a:pt x="3157692" y="6238451"/>
                  <a:pt x="4434683" y="6853768"/>
                </a:cubicBezTo>
                <a:lnTo>
                  <a:pt x="4444045" y="6858000"/>
                </a:lnTo>
                <a:lnTo>
                  <a:pt x="0" y="6858000"/>
                </a:lnTo>
                <a:close/>
              </a:path>
            </a:pathLst>
          </a:custGeom>
          <a:blipFill dpi="0" rotWithShape="1">
            <a:blip r:embed="rId3"/>
            <a:srcRect/>
            <a:stretch>
              <a:fillRect l="-28000" r="-21000"/>
            </a:stretch>
          </a:blipFill>
          <a:ln>
            <a:noFill/>
          </a:ln>
          <a:effectLst>
            <a:outerShdw blurRad="292100" sx="99000" sy="99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6064" y="388042"/>
            <a:ext cx="5019872" cy="633413"/>
          </a:xfrm>
        </p:spPr>
        <p:txBody>
          <a:bodyPr>
            <a:prstTxWarp prst="textStop">
              <a:avLst>
                <a:gd name="adj" fmla="val 18797"/>
              </a:avLst>
            </a:prstTxWarp>
            <a:normAutofit fontScale="90000"/>
          </a:bodyPr>
          <a:lstStyle/>
          <a:p>
            <a:pPr algn="ctr"/>
            <a:r>
              <a:rPr lang="en-US" sz="3600" dirty="0" smtClean="0">
                <a:effectLst>
                  <a:glow rad="228600">
                    <a:schemeClr val="bg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Noble Sons/Daughters</a:t>
            </a:r>
            <a:endParaRPr lang="en-US" sz="3600" dirty="0">
              <a:effectLst>
                <a:glow rad="228600">
                  <a:schemeClr val="bg1"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693878" y="1459068"/>
            <a:ext cx="6804299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en-US" sz="3600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  <a:p>
            <a:pPr algn="ctr"/>
            <a:r>
              <a:rPr lang="en-US" sz="3200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What languages could you speak? </a:t>
            </a:r>
          </a:p>
          <a:p>
            <a:pPr algn="ctr"/>
            <a:endParaRPr lang="en-US" sz="3200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  <a:p>
            <a:pPr algn="ctr"/>
            <a:r>
              <a:rPr lang="en-US" sz="3200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How would you learn those languages? </a:t>
            </a:r>
            <a:endParaRPr lang="en-US" sz="3200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4448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Image result for nobles painti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5873" y="-332180"/>
            <a:ext cx="7875758" cy="10041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Freeform 6"/>
          <p:cNvSpPr/>
          <p:nvPr/>
        </p:nvSpPr>
        <p:spPr>
          <a:xfrm>
            <a:off x="0" y="0"/>
            <a:ext cx="12192000" cy="6858000"/>
          </a:xfrm>
          <a:custGeom>
            <a:avLst/>
            <a:gdLst>
              <a:gd name="connsiteX0" fmla="*/ 7767199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7728906 w 12192000"/>
              <a:gd name="connsiteY3" fmla="*/ 6858000 h 6858000"/>
              <a:gd name="connsiteX4" fmla="*/ 7738268 w 12192000"/>
              <a:gd name="connsiteY4" fmla="*/ 6853768 h 6858000"/>
              <a:gd name="connsiteX5" fmla="*/ 9896475 w 12192000"/>
              <a:gd name="connsiteY5" fmla="*/ 3419475 h 6858000"/>
              <a:gd name="connsiteX6" fmla="*/ 7902548 w 12192000"/>
              <a:gd name="connsiteY6" fmla="*/ 69322 h 6858000"/>
              <a:gd name="connsiteX7" fmla="*/ 0 w 12192000"/>
              <a:gd name="connsiteY7" fmla="*/ 0 h 6858000"/>
              <a:gd name="connsiteX8" fmla="*/ 4405752 w 12192000"/>
              <a:gd name="connsiteY8" fmla="*/ 0 h 6858000"/>
              <a:gd name="connsiteX9" fmla="*/ 4270403 w 12192000"/>
              <a:gd name="connsiteY9" fmla="*/ 69322 h 6858000"/>
              <a:gd name="connsiteX10" fmla="*/ 2276475 w 12192000"/>
              <a:gd name="connsiteY10" fmla="*/ 3419475 h 6858000"/>
              <a:gd name="connsiteX11" fmla="*/ 4434683 w 12192000"/>
              <a:gd name="connsiteY11" fmla="*/ 6853768 h 6858000"/>
              <a:gd name="connsiteX12" fmla="*/ 4444045 w 12192000"/>
              <a:gd name="connsiteY12" fmla="*/ 6858000 h 6858000"/>
              <a:gd name="connsiteX13" fmla="*/ 0 w 12192000"/>
              <a:gd name="connsiteY1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2192000" h="6858000">
                <a:moveTo>
                  <a:pt x="7767199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7728906" y="6858000"/>
                </a:lnTo>
                <a:lnTo>
                  <a:pt x="7738268" y="6853768"/>
                </a:lnTo>
                <a:cubicBezTo>
                  <a:pt x="9015259" y="6238451"/>
                  <a:pt x="9896475" y="4931873"/>
                  <a:pt x="9896475" y="3419475"/>
                </a:cubicBezTo>
                <a:cubicBezTo>
                  <a:pt x="9896475" y="1972834"/>
                  <a:pt x="9090220" y="714504"/>
                  <a:pt x="7902548" y="69322"/>
                </a:cubicBezTo>
                <a:close/>
                <a:moveTo>
                  <a:pt x="0" y="0"/>
                </a:moveTo>
                <a:lnTo>
                  <a:pt x="4405752" y="0"/>
                </a:lnTo>
                <a:lnTo>
                  <a:pt x="4270403" y="69322"/>
                </a:lnTo>
                <a:cubicBezTo>
                  <a:pt x="3082730" y="714504"/>
                  <a:pt x="2276475" y="1972834"/>
                  <a:pt x="2276475" y="3419475"/>
                </a:cubicBezTo>
                <a:cubicBezTo>
                  <a:pt x="2276475" y="4931873"/>
                  <a:pt x="3157692" y="6238451"/>
                  <a:pt x="4434683" y="6853768"/>
                </a:cubicBezTo>
                <a:lnTo>
                  <a:pt x="4444045" y="6858000"/>
                </a:lnTo>
                <a:lnTo>
                  <a:pt x="0" y="6858000"/>
                </a:lnTo>
                <a:close/>
              </a:path>
            </a:pathLst>
          </a:custGeom>
          <a:blipFill dpi="0" rotWithShape="1">
            <a:blip r:embed="rId3"/>
            <a:srcRect/>
            <a:stretch>
              <a:fillRect l="-28000" r="-21000"/>
            </a:stretch>
          </a:blipFill>
          <a:ln>
            <a:noFill/>
          </a:ln>
          <a:effectLst>
            <a:outerShdw blurRad="292100" sx="99000" sy="99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6064" y="388042"/>
            <a:ext cx="5019872" cy="633413"/>
          </a:xfrm>
        </p:spPr>
        <p:txBody>
          <a:bodyPr>
            <a:prstTxWarp prst="textStop">
              <a:avLst>
                <a:gd name="adj" fmla="val 18797"/>
              </a:avLst>
            </a:prstTxWarp>
            <a:normAutofit fontScale="90000"/>
          </a:bodyPr>
          <a:lstStyle/>
          <a:p>
            <a:pPr algn="ctr"/>
            <a:r>
              <a:rPr lang="en-US" sz="3600" dirty="0" smtClean="0">
                <a:effectLst>
                  <a:glow rad="228600">
                    <a:schemeClr val="bg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Noble Sons/Daughters</a:t>
            </a:r>
            <a:endParaRPr lang="en-US" sz="3600" dirty="0">
              <a:effectLst>
                <a:glow rad="228600">
                  <a:schemeClr val="bg1"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854106" y="1750472"/>
            <a:ext cx="6483826" cy="341632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36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Learned French from parents.</a:t>
            </a:r>
          </a:p>
          <a:p>
            <a:pPr algn="ctr"/>
            <a:endParaRPr lang="en-US" sz="3600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  <a:p>
            <a:pPr algn="ctr"/>
            <a:r>
              <a:rPr lang="en-US" sz="36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Learned English from maids. </a:t>
            </a:r>
          </a:p>
          <a:p>
            <a:pPr algn="ctr"/>
            <a:endParaRPr lang="en-US" sz="3600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  <a:p>
            <a:pPr algn="ctr"/>
            <a:r>
              <a:rPr lang="en-US" sz="36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When they got older, they used a </a:t>
            </a:r>
            <a:br>
              <a:rPr lang="en-US" sz="36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</a:br>
            <a:r>
              <a:rPr lang="en-US" sz="36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hybrid language.  </a:t>
            </a:r>
          </a:p>
        </p:txBody>
      </p:sp>
    </p:spTree>
    <p:extLst>
      <p:ext uri="{BB962C8B-B14F-4D97-AF65-F5344CB8AC3E}">
        <p14:creationId xmlns:p14="http://schemas.microsoft.com/office/powerpoint/2010/main" val="4097700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Image result for nobility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7000"/>
                    </a14:imgEffect>
                    <a14:imgEffect>
                      <a14:brightnessContrast bright="-3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476" y="-1"/>
            <a:ext cx="10402446" cy="6888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Freeform 6"/>
          <p:cNvSpPr/>
          <p:nvPr/>
        </p:nvSpPr>
        <p:spPr>
          <a:xfrm>
            <a:off x="0" y="0"/>
            <a:ext cx="12192000" cy="6858000"/>
          </a:xfrm>
          <a:custGeom>
            <a:avLst/>
            <a:gdLst>
              <a:gd name="connsiteX0" fmla="*/ 7767199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7728906 w 12192000"/>
              <a:gd name="connsiteY3" fmla="*/ 6858000 h 6858000"/>
              <a:gd name="connsiteX4" fmla="*/ 7738268 w 12192000"/>
              <a:gd name="connsiteY4" fmla="*/ 6853768 h 6858000"/>
              <a:gd name="connsiteX5" fmla="*/ 9896475 w 12192000"/>
              <a:gd name="connsiteY5" fmla="*/ 3419475 h 6858000"/>
              <a:gd name="connsiteX6" fmla="*/ 7902548 w 12192000"/>
              <a:gd name="connsiteY6" fmla="*/ 69322 h 6858000"/>
              <a:gd name="connsiteX7" fmla="*/ 0 w 12192000"/>
              <a:gd name="connsiteY7" fmla="*/ 0 h 6858000"/>
              <a:gd name="connsiteX8" fmla="*/ 4405752 w 12192000"/>
              <a:gd name="connsiteY8" fmla="*/ 0 h 6858000"/>
              <a:gd name="connsiteX9" fmla="*/ 4270403 w 12192000"/>
              <a:gd name="connsiteY9" fmla="*/ 69322 h 6858000"/>
              <a:gd name="connsiteX10" fmla="*/ 2276475 w 12192000"/>
              <a:gd name="connsiteY10" fmla="*/ 3419475 h 6858000"/>
              <a:gd name="connsiteX11" fmla="*/ 4434683 w 12192000"/>
              <a:gd name="connsiteY11" fmla="*/ 6853768 h 6858000"/>
              <a:gd name="connsiteX12" fmla="*/ 4444045 w 12192000"/>
              <a:gd name="connsiteY12" fmla="*/ 6858000 h 6858000"/>
              <a:gd name="connsiteX13" fmla="*/ 0 w 12192000"/>
              <a:gd name="connsiteY1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2192000" h="6858000">
                <a:moveTo>
                  <a:pt x="7767199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7728906" y="6858000"/>
                </a:lnTo>
                <a:lnTo>
                  <a:pt x="7738268" y="6853768"/>
                </a:lnTo>
                <a:cubicBezTo>
                  <a:pt x="9015259" y="6238451"/>
                  <a:pt x="9896475" y="4931873"/>
                  <a:pt x="9896475" y="3419475"/>
                </a:cubicBezTo>
                <a:cubicBezTo>
                  <a:pt x="9896475" y="1972834"/>
                  <a:pt x="9090220" y="714504"/>
                  <a:pt x="7902548" y="69322"/>
                </a:cubicBezTo>
                <a:close/>
                <a:moveTo>
                  <a:pt x="0" y="0"/>
                </a:moveTo>
                <a:lnTo>
                  <a:pt x="4405752" y="0"/>
                </a:lnTo>
                <a:lnTo>
                  <a:pt x="4270403" y="69322"/>
                </a:lnTo>
                <a:cubicBezTo>
                  <a:pt x="3082730" y="714504"/>
                  <a:pt x="2276475" y="1972834"/>
                  <a:pt x="2276475" y="3419475"/>
                </a:cubicBezTo>
                <a:cubicBezTo>
                  <a:pt x="2276475" y="4931873"/>
                  <a:pt x="3157692" y="6238451"/>
                  <a:pt x="4434683" y="6853768"/>
                </a:cubicBezTo>
                <a:lnTo>
                  <a:pt x="4444045" y="6858000"/>
                </a:lnTo>
                <a:lnTo>
                  <a:pt x="0" y="6858000"/>
                </a:lnTo>
                <a:close/>
              </a:path>
            </a:pathLst>
          </a:custGeom>
          <a:blipFill dpi="0" rotWithShape="1">
            <a:blip r:embed="rId4"/>
            <a:srcRect/>
            <a:stretch>
              <a:fillRect l="-28000" r="-21000"/>
            </a:stretch>
          </a:blipFill>
          <a:ln>
            <a:noFill/>
          </a:ln>
          <a:effectLst>
            <a:outerShdw blurRad="292100" sx="99000" sy="99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05275" y="295275"/>
            <a:ext cx="3981450" cy="633413"/>
          </a:xfrm>
        </p:spPr>
        <p:txBody>
          <a:bodyPr>
            <a:prstTxWarp prst="textStop">
              <a:avLst>
                <a:gd name="adj" fmla="val 18797"/>
              </a:avLst>
            </a:prstTxWarp>
            <a:normAutofit/>
          </a:bodyPr>
          <a:lstStyle/>
          <a:p>
            <a:pPr algn="ctr"/>
            <a:r>
              <a:rPr lang="en-US" sz="3600" dirty="0" smtClean="0">
                <a:effectLst>
                  <a:glow rad="228600">
                    <a:schemeClr val="bg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The Lords</a:t>
            </a:r>
            <a:endParaRPr lang="en-US" sz="3600" dirty="0">
              <a:effectLst>
                <a:glow rad="228600">
                  <a:schemeClr val="bg1"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052391" y="1459068"/>
            <a:ext cx="8087279" cy="40934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en-US" sz="3600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  <a:p>
            <a:pPr algn="ctr"/>
            <a:r>
              <a:rPr lang="en-US" sz="3200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What languages could you speak? </a:t>
            </a:r>
          </a:p>
          <a:p>
            <a:pPr algn="ctr"/>
            <a:endParaRPr lang="en-US" sz="3200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  <a:p>
            <a:pPr algn="ctr"/>
            <a:r>
              <a:rPr lang="en-US" sz="3200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How was your relationship with the farmers?</a:t>
            </a:r>
          </a:p>
          <a:p>
            <a:pPr algn="ctr"/>
            <a:endParaRPr lang="en-US" sz="3200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  <a:p>
            <a:pPr algn="ctr"/>
            <a:r>
              <a:rPr lang="en-US" sz="3200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How did you communicate with them? </a:t>
            </a:r>
          </a:p>
          <a:p>
            <a:pPr algn="ctr"/>
            <a:endParaRPr lang="en-US" sz="3200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  <a:p>
            <a:pPr algn="ctr"/>
            <a:r>
              <a:rPr lang="en-US" sz="3200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How many jobs / responsibilities did you have? </a:t>
            </a:r>
            <a:endParaRPr lang="en-US" sz="3200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8327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Image result for nobility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7000"/>
                    </a14:imgEffect>
                    <a14:imgEffect>
                      <a14:brightnessContrast bright="-3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476" y="-1"/>
            <a:ext cx="10402446" cy="6888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Freeform 6"/>
          <p:cNvSpPr/>
          <p:nvPr/>
        </p:nvSpPr>
        <p:spPr>
          <a:xfrm>
            <a:off x="0" y="0"/>
            <a:ext cx="12192000" cy="6858000"/>
          </a:xfrm>
          <a:custGeom>
            <a:avLst/>
            <a:gdLst>
              <a:gd name="connsiteX0" fmla="*/ 7767199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7728906 w 12192000"/>
              <a:gd name="connsiteY3" fmla="*/ 6858000 h 6858000"/>
              <a:gd name="connsiteX4" fmla="*/ 7738268 w 12192000"/>
              <a:gd name="connsiteY4" fmla="*/ 6853768 h 6858000"/>
              <a:gd name="connsiteX5" fmla="*/ 9896475 w 12192000"/>
              <a:gd name="connsiteY5" fmla="*/ 3419475 h 6858000"/>
              <a:gd name="connsiteX6" fmla="*/ 7902548 w 12192000"/>
              <a:gd name="connsiteY6" fmla="*/ 69322 h 6858000"/>
              <a:gd name="connsiteX7" fmla="*/ 0 w 12192000"/>
              <a:gd name="connsiteY7" fmla="*/ 0 h 6858000"/>
              <a:gd name="connsiteX8" fmla="*/ 4405752 w 12192000"/>
              <a:gd name="connsiteY8" fmla="*/ 0 h 6858000"/>
              <a:gd name="connsiteX9" fmla="*/ 4270403 w 12192000"/>
              <a:gd name="connsiteY9" fmla="*/ 69322 h 6858000"/>
              <a:gd name="connsiteX10" fmla="*/ 2276475 w 12192000"/>
              <a:gd name="connsiteY10" fmla="*/ 3419475 h 6858000"/>
              <a:gd name="connsiteX11" fmla="*/ 4434683 w 12192000"/>
              <a:gd name="connsiteY11" fmla="*/ 6853768 h 6858000"/>
              <a:gd name="connsiteX12" fmla="*/ 4444045 w 12192000"/>
              <a:gd name="connsiteY12" fmla="*/ 6858000 h 6858000"/>
              <a:gd name="connsiteX13" fmla="*/ 0 w 12192000"/>
              <a:gd name="connsiteY1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2192000" h="6858000">
                <a:moveTo>
                  <a:pt x="7767199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7728906" y="6858000"/>
                </a:lnTo>
                <a:lnTo>
                  <a:pt x="7738268" y="6853768"/>
                </a:lnTo>
                <a:cubicBezTo>
                  <a:pt x="9015259" y="6238451"/>
                  <a:pt x="9896475" y="4931873"/>
                  <a:pt x="9896475" y="3419475"/>
                </a:cubicBezTo>
                <a:cubicBezTo>
                  <a:pt x="9896475" y="1972834"/>
                  <a:pt x="9090220" y="714504"/>
                  <a:pt x="7902548" y="69322"/>
                </a:cubicBezTo>
                <a:close/>
                <a:moveTo>
                  <a:pt x="0" y="0"/>
                </a:moveTo>
                <a:lnTo>
                  <a:pt x="4405752" y="0"/>
                </a:lnTo>
                <a:lnTo>
                  <a:pt x="4270403" y="69322"/>
                </a:lnTo>
                <a:cubicBezTo>
                  <a:pt x="3082730" y="714504"/>
                  <a:pt x="2276475" y="1972834"/>
                  <a:pt x="2276475" y="3419475"/>
                </a:cubicBezTo>
                <a:cubicBezTo>
                  <a:pt x="2276475" y="4931873"/>
                  <a:pt x="3157692" y="6238451"/>
                  <a:pt x="4434683" y="6853768"/>
                </a:cubicBezTo>
                <a:lnTo>
                  <a:pt x="4444045" y="6858000"/>
                </a:lnTo>
                <a:lnTo>
                  <a:pt x="0" y="6858000"/>
                </a:lnTo>
                <a:close/>
              </a:path>
            </a:pathLst>
          </a:custGeom>
          <a:blipFill dpi="0" rotWithShape="1">
            <a:blip r:embed="rId4"/>
            <a:srcRect/>
            <a:stretch>
              <a:fillRect l="-28000" r="-21000"/>
            </a:stretch>
          </a:blipFill>
          <a:ln>
            <a:noFill/>
          </a:ln>
          <a:effectLst>
            <a:outerShdw blurRad="292100" sx="99000" sy="99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05275" y="295275"/>
            <a:ext cx="3981450" cy="633413"/>
          </a:xfrm>
        </p:spPr>
        <p:txBody>
          <a:bodyPr>
            <a:prstTxWarp prst="textStop">
              <a:avLst>
                <a:gd name="adj" fmla="val 18797"/>
              </a:avLst>
            </a:prstTxWarp>
            <a:normAutofit/>
          </a:bodyPr>
          <a:lstStyle/>
          <a:p>
            <a:pPr algn="ctr"/>
            <a:r>
              <a:rPr lang="en-US" sz="3600" dirty="0" smtClean="0">
                <a:effectLst>
                  <a:glow rad="228600">
                    <a:schemeClr val="bg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The Lords</a:t>
            </a:r>
            <a:endParaRPr lang="en-US" sz="3600" dirty="0">
              <a:effectLst>
                <a:glow rad="228600">
                  <a:schemeClr val="bg1"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72656" y="1750472"/>
            <a:ext cx="7046736" cy="341632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36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Originally they only spoke French</a:t>
            </a:r>
          </a:p>
          <a:p>
            <a:pPr algn="ctr"/>
            <a:endParaRPr lang="en-US" sz="3600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  <a:p>
            <a:pPr algn="ctr"/>
            <a:r>
              <a:rPr lang="en-US" sz="36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Over time they took on more English</a:t>
            </a:r>
          </a:p>
          <a:p>
            <a:pPr algn="ctr"/>
            <a:endParaRPr lang="en-US" sz="3600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  <a:p>
            <a:pPr algn="ctr"/>
            <a:r>
              <a:rPr lang="en-US" sz="36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Developed a separate identity from </a:t>
            </a:r>
            <a:br>
              <a:rPr lang="en-US" sz="36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</a:br>
            <a:r>
              <a:rPr lang="en-US" sz="36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French Normans.  </a:t>
            </a:r>
          </a:p>
        </p:txBody>
      </p:sp>
    </p:spTree>
    <p:extLst>
      <p:ext uri="{BB962C8B-B14F-4D97-AF65-F5344CB8AC3E}">
        <p14:creationId xmlns:p14="http://schemas.microsoft.com/office/powerpoint/2010/main" val="2808592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0" y="0"/>
            <a:ext cx="12192000" cy="6858000"/>
          </a:xfrm>
          <a:custGeom>
            <a:avLst/>
            <a:gdLst>
              <a:gd name="connsiteX0" fmla="*/ 7767199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7728906 w 12192000"/>
              <a:gd name="connsiteY3" fmla="*/ 6858000 h 6858000"/>
              <a:gd name="connsiteX4" fmla="*/ 7738268 w 12192000"/>
              <a:gd name="connsiteY4" fmla="*/ 6853768 h 6858000"/>
              <a:gd name="connsiteX5" fmla="*/ 9896475 w 12192000"/>
              <a:gd name="connsiteY5" fmla="*/ 3419475 h 6858000"/>
              <a:gd name="connsiteX6" fmla="*/ 7902548 w 12192000"/>
              <a:gd name="connsiteY6" fmla="*/ 69322 h 6858000"/>
              <a:gd name="connsiteX7" fmla="*/ 0 w 12192000"/>
              <a:gd name="connsiteY7" fmla="*/ 0 h 6858000"/>
              <a:gd name="connsiteX8" fmla="*/ 4405752 w 12192000"/>
              <a:gd name="connsiteY8" fmla="*/ 0 h 6858000"/>
              <a:gd name="connsiteX9" fmla="*/ 4270403 w 12192000"/>
              <a:gd name="connsiteY9" fmla="*/ 69322 h 6858000"/>
              <a:gd name="connsiteX10" fmla="*/ 2276475 w 12192000"/>
              <a:gd name="connsiteY10" fmla="*/ 3419475 h 6858000"/>
              <a:gd name="connsiteX11" fmla="*/ 4434683 w 12192000"/>
              <a:gd name="connsiteY11" fmla="*/ 6853768 h 6858000"/>
              <a:gd name="connsiteX12" fmla="*/ 4444045 w 12192000"/>
              <a:gd name="connsiteY12" fmla="*/ 6858000 h 6858000"/>
              <a:gd name="connsiteX13" fmla="*/ 0 w 12192000"/>
              <a:gd name="connsiteY1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2192000" h="6858000">
                <a:moveTo>
                  <a:pt x="7767199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7728906" y="6858000"/>
                </a:lnTo>
                <a:lnTo>
                  <a:pt x="7738268" y="6853768"/>
                </a:lnTo>
                <a:cubicBezTo>
                  <a:pt x="9015259" y="6238451"/>
                  <a:pt x="9896475" y="4931873"/>
                  <a:pt x="9896475" y="3419475"/>
                </a:cubicBezTo>
                <a:cubicBezTo>
                  <a:pt x="9896475" y="1972834"/>
                  <a:pt x="9090220" y="714504"/>
                  <a:pt x="7902548" y="69322"/>
                </a:cubicBezTo>
                <a:close/>
                <a:moveTo>
                  <a:pt x="0" y="0"/>
                </a:moveTo>
                <a:lnTo>
                  <a:pt x="4405752" y="0"/>
                </a:lnTo>
                <a:lnTo>
                  <a:pt x="4270403" y="69322"/>
                </a:lnTo>
                <a:cubicBezTo>
                  <a:pt x="3082730" y="714504"/>
                  <a:pt x="2276475" y="1972834"/>
                  <a:pt x="2276475" y="3419475"/>
                </a:cubicBezTo>
                <a:cubicBezTo>
                  <a:pt x="2276475" y="4931873"/>
                  <a:pt x="3157692" y="6238451"/>
                  <a:pt x="4434683" y="6853768"/>
                </a:cubicBezTo>
                <a:lnTo>
                  <a:pt x="4444045" y="6858000"/>
                </a:lnTo>
                <a:lnTo>
                  <a:pt x="0" y="6858000"/>
                </a:lnTo>
                <a:close/>
              </a:path>
            </a:pathLst>
          </a:custGeom>
          <a:blipFill dpi="0" rotWithShape="1">
            <a:blip r:embed="rId3"/>
            <a:srcRect/>
            <a:stretch>
              <a:fillRect l="-28000" r="-21000"/>
            </a:stretch>
          </a:blipFill>
          <a:ln>
            <a:noFill/>
          </a:ln>
          <a:effectLst>
            <a:outerShdw blurRad="292100" sx="99000" sy="99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105275" y="295275"/>
            <a:ext cx="3981450" cy="633413"/>
          </a:xfrm>
          <a:prstGeom prst="rect">
            <a:avLst/>
          </a:prstGeom>
        </p:spPr>
        <p:txBody>
          <a:bodyPr vert="horz" lIns="91440" tIns="45720" rIns="91440" bIns="45720" numCol="1" rtlCol="0" anchor="ctr">
            <a:prstTxWarp prst="textStop">
              <a:avLst>
                <a:gd name="adj" fmla="val 18797"/>
              </a:avLst>
            </a:prstTxWarp>
            <a:normAutofit fontScale="7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 err="1" smtClean="0">
                <a:effectLst>
                  <a:glow rad="228600">
                    <a:schemeClr val="bg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Duboulets</a:t>
            </a:r>
            <a:r>
              <a:rPr lang="en-US" sz="3600" dirty="0" smtClean="0">
                <a:effectLst>
                  <a:glow rad="228600">
                    <a:schemeClr val="bg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 (</a:t>
            </a:r>
            <a:r>
              <a:rPr lang="en-US" sz="3600" dirty="0" err="1" smtClean="0">
                <a:effectLst>
                  <a:glow rad="228600">
                    <a:schemeClr val="bg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twinlings</a:t>
            </a:r>
            <a:r>
              <a:rPr lang="en-US" sz="3600" dirty="0" smtClean="0">
                <a:effectLst>
                  <a:glow rad="228600">
                    <a:schemeClr val="bg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) </a:t>
            </a:r>
            <a:endParaRPr lang="en-US" sz="3600" dirty="0">
              <a:effectLst>
                <a:glow rad="228600">
                  <a:schemeClr val="bg1"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385201" y="2246413"/>
            <a:ext cx="1814920" cy="286232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sz="360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Liege  </a:t>
            </a:r>
            <a:endParaRPr lang="en-US" sz="3600" dirty="0" smtClean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r>
              <a:rPr lang="en-US" sz="360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Mansion</a:t>
            </a:r>
          </a:p>
          <a:p>
            <a:r>
              <a:rPr lang="en-US" sz="360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Valuable</a:t>
            </a:r>
          </a:p>
          <a:p>
            <a:r>
              <a:rPr lang="en-US" sz="360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Property</a:t>
            </a:r>
          </a:p>
          <a:p>
            <a:r>
              <a:rPr lang="en-US" sz="360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Noble</a:t>
            </a:r>
            <a:endParaRPr lang="en-US" sz="3600" dirty="0" smtClean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693547" y="2246413"/>
            <a:ext cx="2222147" cy="286232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r"/>
            <a:r>
              <a:rPr lang="en-US" sz="3600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Lord</a:t>
            </a:r>
          </a:p>
          <a:p>
            <a:pPr algn="r"/>
            <a:r>
              <a:rPr lang="en-US" sz="3600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House</a:t>
            </a:r>
          </a:p>
          <a:p>
            <a:pPr algn="r"/>
            <a:r>
              <a:rPr lang="en-US" sz="3600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Worthy</a:t>
            </a:r>
          </a:p>
          <a:p>
            <a:pPr algn="r"/>
            <a:r>
              <a:rPr lang="en-US" sz="3600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Belongings</a:t>
            </a:r>
          </a:p>
          <a:p>
            <a:pPr algn="r"/>
            <a:r>
              <a:rPr lang="en-US" sz="3600" dirty="0" err="1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Athel</a:t>
            </a:r>
            <a:endParaRPr lang="en-US" sz="3600" dirty="0" smtClean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052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5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5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5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5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39283" y="2078281"/>
            <a:ext cx="12254678" cy="3393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8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493961" y="2078281"/>
            <a:ext cx="12254678" cy="3393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Freeform 6"/>
          <p:cNvSpPr/>
          <p:nvPr/>
        </p:nvSpPr>
        <p:spPr>
          <a:xfrm>
            <a:off x="0" y="0"/>
            <a:ext cx="12192000" cy="6858000"/>
          </a:xfrm>
          <a:custGeom>
            <a:avLst/>
            <a:gdLst>
              <a:gd name="connsiteX0" fmla="*/ 7767199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7728906 w 12192000"/>
              <a:gd name="connsiteY3" fmla="*/ 6858000 h 6858000"/>
              <a:gd name="connsiteX4" fmla="*/ 7738268 w 12192000"/>
              <a:gd name="connsiteY4" fmla="*/ 6853768 h 6858000"/>
              <a:gd name="connsiteX5" fmla="*/ 9896475 w 12192000"/>
              <a:gd name="connsiteY5" fmla="*/ 3419475 h 6858000"/>
              <a:gd name="connsiteX6" fmla="*/ 7902548 w 12192000"/>
              <a:gd name="connsiteY6" fmla="*/ 69322 h 6858000"/>
              <a:gd name="connsiteX7" fmla="*/ 0 w 12192000"/>
              <a:gd name="connsiteY7" fmla="*/ 0 h 6858000"/>
              <a:gd name="connsiteX8" fmla="*/ 4405752 w 12192000"/>
              <a:gd name="connsiteY8" fmla="*/ 0 h 6858000"/>
              <a:gd name="connsiteX9" fmla="*/ 4270403 w 12192000"/>
              <a:gd name="connsiteY9" fmla="*/ 69322 h 6858000"/>
              <a:gd name="connsiteX10" fmla="*/ 2276475 w 12192000"/>
              <a:gd name="connsiteY10" fmla="*/ 3419475 h 6858000"/>
              <a:gd name="connsiteX11" fmla="*/ 4434683 w 12192000"/>
              <a:gd name="connsiteY11" fmla="*/ 6853768 h 6858000"/>
              <a:gd name="connsiteX12" fmla="*/ 4444045 w 12192000"/>
              <a:gd name="connsiteY12" fmla="*/ 6858000 h 6858000"/>
              <a:gd name="connsiteX13" fmla="*/ 0 w 12192000"/>
              <a:gd name="connsiteY1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2192000" h="6858000">
                <a:moveTo>
                  <a:pt x="7767199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7728906" y="6858000"/>
                </a:lnTo>
                <a:lnTo>
                  <a:pt x="7738268" y="6853768"/>
                </a:lnTo>
                <a:cubicBezTo>
                  <a:pt x="9015259" y="6238451"/>
                  <a:pt x="9896475" y="4931873"/>
                  <a:pt x="9896475" y="3419475"/>
                </a:cubicBezTo>
                <a:cubicBezTo>
                  <a:pt x="9896475" y="1972834"/>
                  <a:pt x="9090220" y="714504"/>
                  <a:pt x="7902548" y="69322"/>
                </a:cubicBezTo>
                <a:close/>
                <a:moveTo>
                  <a:pt x="0" y="0"/>
                </a:moveTo>
                <a:lnTo>
                  <a:pt x="4405752" y="0"/>
                </a:lnTo>
                <a:lnTo>
                  <a:pt x="4270403" y="69322"/>
                </a:lnTo>
                <a:cubicBezTo>
                  <a:pt x="3082730" y="714504"/>
                  <a:pt x="2276475" y="1972834"/>
                  <a:pt x="2276475" y="3419475"/>
                </a:cubicBezTo>
                <a:cubicBezTo>
                  <a:pt x="2276475" y="4931873"/>
                  <a:pt x="3157692" y="6238451"/>
                  <a:pt x="4434683" y="6853768"/>
                </a:cubicBezTo>
                <a:lnTo>
                  <a:pt x="4444045" y="6858000"/>
                </a:lnTo>
                <a:lnTo>
                  <a:pt x="0" y="6858000"/>
                </a:lnTo>
                <a:close/>
              </a:path>
            </a:pathLst>
          </a:custGeom>
          <a:blipFill dpi="0" rotWithShape="1">
            <a:blip r:embed="rId3"/>
            <a:srcRect/>
            <a:stretch>
              <a:fillRect l="-28000" r="-21000"/>
            </a:stretch>
          </a:blipFill>
          <a:ln>
            <a:noFill/>
          </a:ln>
          <a:effectLst>
            <a:outerShdw blurRad="292100" sx="99000" sy="99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05275" y="295275"/>
            <a:ext cx="3981450" cy="633413"/>
          </a:xfrm>
        </p:spPr>
        <p:txBody>
          <a:bodyPr>
            <a:prstTxWarp prst="textStop">
              <a:avLst>
                <a:gd name="adj" fmla="val 18797"/>
              </a:avLst>
            </a:prstTxWarp>
            <a:normAutofit/>
          </a:bodyPr>
          <a:lstStyle/>
          <a:p>
            <a:pPr algn="ctr"/>
            <a:r>
              <a:rPr lang="en-US" sz="3600" dirty="0" smtClean="0">
                <a:effectLst>
                  <a:glow rad="228600">
                    <a:schemeClr val="bg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The Normans</a:t>
            </a:r>
            <a:endParaRPr lang="en-US" sz="3600" dirty="0">
              <a:effectLst>
                <a:glow rad="228600">
                  <a:schemeClr val="bg1"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00100" y="4286934"/>
            <a:ext cx="11208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1066</a:t>
            </a:r>
            <a:endParaRPr lang="en-US" sz="3600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09776" y="5090948"/>
            <a:ext cx="236026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Conquered </a:t>
            </a:r>
            <a:br>
              <a:rPr lang="en-US" sz="3600" dirty="0" smtClean="0"/>
            </a:br>
            <a:r>
              <a:rPr lang="en-US" sz="3600" dirty="0" smtClean="0"/>
              <a:t>“England”</a:t>
            </a:r>
            <a:endParaRPr lang="en-US" sz="3600" dirty="0"/>
          </a:p>
        </p:txBody>
      </p:sp>
      <p:sp>
        <p:nvSpPr>
          <p:cNvPr id="9" name="TextBox 8"/>
          <p:cNvSpPr txBox="1"/>
          <p:nvPr/>
        </p:nvSpPr>
        <p:spPr>
          <a:xfrm>
            <a:off x="8535386" y="5667370"/>
            <a:ext cx="360418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dirty="0" smtClean="0">
                <a:solidFill>
                  <a:srgbClr val="F0DD73"/>
                </a:solidFill>
              </a:rPr>
              <a:t>William the Conqueror</a:t>
            </a:r>
          </a:p>
          <a:p>
            <a:pPr algn="r"/>
            <a:r>
              <a:rPr lang="en-US" sz="2800" dirty="0" smtClean="0">
                <a:solidFill>
                  <a:srgbClr val="F0DD73"/>
                </a:solidFill>
              </a:rPr>
              <a:t>Battle of Hastings</a:t>
            </a:r>
          </a:p>
        </p:txBody>
      </p:sp>
    </p:spTree>
    <p:extLst>
      <p:ext uri="{BB962C8B-B14F-4D97-AF65-F5344CB8AC3E}">
        <p14:creationId xmlns:p14="http://schemas.microsoft.com/office/powerpoint/2010/main" val="2388898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2.96296E-6 L 1.00508 -2.96296E-6 " pathEditMode="relative" rAng="0" ptsTypes="AA">
                                      <p:cBhvr>
                                        <p:cTn id="6" dur="8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260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2.96296E-6 L 1.00378 -2.96296E-6 " pathEditMode="relative" rAng="0" ptsTypes="AA">
                                      <p:cBhvr>
                                        <p:cTn id="8" dur="8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18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Image result for queen paintin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  <a14:imgEffect>
                      <a14:brightnessContrast bright="-4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8900" y="-1412705"/>
            <a:ext cx="7739946" cy="9751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Freeform 6"/>
          <p:cNvSpPr/>
          <p:nvPr/>
        </p:nvSpPr>
        <p:spPr>
          <a:xfrm>
            <a:off x="0" y="0"/>
            <a:ext cx="12192000" cy="6858000"/>
          </a:xfrm>
          <a:custGeom>
            <a:avLst/>
            <a:gdLst>
              <a:gd name="connsiteX0" fmla="*/ 7767199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7728906 w 12192000"/>
              <a:gd name="connsiteY3" fmla="*/ 6858000 h 6858000"/>
              <a:gd name="connsiteX4" fmla="*/ 7738268 w 12192000"/>
              <a:gd name="connsiteY4" fmla="*/ 6853768 h 6858000"/>
              <a:gd name="connsiteX5" fmla="*/ 9896475 w 12192000"/>
              <a:gd name="connsiteY5" fmla="*/ 3419475 h 6858000"/>
              <a:gd name="connsiteX6" fmla="*/ 7902548 w 12192000"/>
              <a:gd name="connsiteY6" fmla="*/ 69322 h 6858000"/>
              <a:gd name="connsiteX7" fmla="*/ 0 w 12192000"/>
              <a:gd name="connsiteY7" fmla="*/ 0 h 6858000"/>
              <a:gd name="connsiteX8" fmla="*/ 4405752 w 12192000"/>
              <a:gd name="connsiteY8" fmla="*/ 0 h 6858000"/>
              <a:gd name="connsiteX9" fmla="*/ 4270403 w 12192000"/>
              <a:gd name="connsiteY9" fmla="*/ 69322 h 6858000"/>
              <a:gd name="connsiteX10" fmla="*/ 2276475 w 12192000"/>
              <a:gd name="connsiteY10" fmla="*/ 3419475 h 6858000"/>
              <a:gd name="connsiteX11" fmla="*/ 4434683 w 12192000"/>
              <a:gd name="connsiteY11" fmla="*/ 6853768 h 6858000"/>
              <a:gd name="connsiteX12" fmla="*/ 4444045 w 12192000"/>
              <a:gd name="connsiteY12" fmla="*/ 6858000 h 6858000"/>
              <a:gd name="connsiteX13" fmla="*/ 0 w 12192000"/>
              <a:gd name="connsiteY1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2192000" h="6858000">
                <a:moveTo>
                  <a:pt x="7767199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7728906" y="6858000"/>
                </a:lnTo>
                <a:lnTo>
                  <a:pt x="7738268" y="6853768"/>
                </a:lnTo>
                <a:cubicBezTo>
                  <a:pt x="9015259" y="6238451"/>
                  <a:pt x="9896475" y="4931873"/>
                  <a:pt x="9896475" y="3419475"/>
                </a:cubicBezTo>
                <a:cubicBezTo>
                  <a:pt x="9896475" y="1972834"/>
                  <a:pt x="9090220" y="714504"/>
                  <a:pt x="7902548" y="69322"/>
                </a:cubicBezTo>
                <a:close/>
                <a:moveTo>
                  <a:pt x="0" y="0"/>
                </a:moveTo>
                <a:lnTo>
                  <a:pt x="4405752" y="0"/>
                </a:lnTo>
                <a:lnTo>
                  <a:pt x="4270403" y="69322"/>
                </a:lnTo>
                <a:cubicBezTo>
                  <a:pt x="3082730" y="714504"/>
                  <a:pt x="2276475" y="1972834"/>
                  <a:pt x="2276475" y="3419475"/>
                </a:cubicBezTo>
                <a:cubicBezTo>
                  <a:pt x="2276475" y="4931873"/>
                  <a:pt x="3157692" y="6238451"/>
                  <a:pt x="4434683" y="6853768"/>
                </a:cubicBezTo>
                <a:lnTo>
                  <a:pt x="4444045" y="6858000"/>
                </a:lnTo>
                <a:lnTo>
                  <a:pt x="0" y="6858000"/>
                </a:lnTo>
                <a:close/>
              </a:path>
            </a:pathLst>
          </a:custGeom>
          <a:blipFill dpi="0" rotWithShape="1">
            <a:blip r:embed="rId4"/>
            <a:srcRect/>
            <a:stretch>
              <a:fillRect l="-28000" r="-21000"/>
            </a:stretch>
          </a:blipFill>
          <a:ln>
            <a:noFill/>
          </a:ln>
          <a:effectLst>
            <a:outerShdw blurRad="292100" sx="99000" sy="99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05275" y="295275"/>
            <a:ext cx="3981450" cy="633413"/>
          </a:xfrm>
        </p:spPr>
        <p:txBody>
          <a:bodyPr>
            <a:prstTxWarp prst="textStop">
              <a:avLst>
                <a:gd name="adj" fmla="val 18797"/>
              </a:avLst>
            </a:prstTxWarp>
            <a:normAutofit/>
          </a:bodyPr>
          <a:lstStyle/>
          <a:p>
            <a:pPr algn="ctr"/>
            <a:r>
              <a:rPr lang="en-US" sz="3600" dirty="0" smtClean="0">
                <a:effectLst>
                  <a:glow rad="228600">
                    <a:schemeClr val="bg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Queen Mercury</a:t>
            </a:r>
            <a:endParaRPr lang="en-US" sz="3600" dirty="0">
              <a:effectLst>
                <a:glow rad="228600">
                  <a:schemeClr val="bg1"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345200" y="1459068"/>
            <a:ext cx="7501669" cy="31085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en-US" sz="3600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  <a:p>
            <a:pPr algn="ctr"/>
            <a:r>
              <a:rPr lang="en-US" sz="3200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What languages could you speak? </a:t>
            </a:r>
          </a:p>
          <a:p>
            <a:pPr algn="ctr"/>
            <a:endParaRPr lang="en-US" sz="3200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  <a:p>
            <a:pPr algn="ctr"/>
            <a:r>
              <a:rPr lang="en-US" sz="3200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How did you use your power? </a:t>
            </a:r>
          </a:p>
          <a:p>
            <a:pPr algn="ctr"/>
            <a:endParaRPr lang="en-US" sz="3200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  <a:p>
            <a:pPr algn="ctr"/>
            <a:r>
              <a:rPr lang="en-US" sz="3200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How would you change for communicating?</a:t>
            </a:r>
            <a:endParaRPr lang="en-US" sz="3200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2223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Image result for queen paintin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  <a14:imgEffect>
                      <a14:brightnessContrast bright="-4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8900" y="-1412705"/>
            <a:ext cx="7739946" cy="9751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Freeform 6"/>
          <p:cNvSpPr/>
          <p:nvPr/>
        </p:nvSpPr>
        <p:spPr>
          <a:xfrm>
            <a:off x="0" y="0"/>
            <a:ext cx="12192000" cy="6858000"/>
          </a:xfrm>
          <a:custGeom>
            <a:avLst/>
            <a:gdLst>
              <a:gd name="connsiteX0" fmla="*/ 7767199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7728906 w 12192000"/>
              <a:gd name="connsiteY3" fmla="*/ 6858000 h 6858000"/>
              <a:gd name="connsiteX4" fmla="*/ 7738268 w 12192000"/>
              <a:gd name="connsiteY4" fmla="*/ 6853768 h 6858000"/>
              <a:gd name="connsiteX5" fmla="*/ 9896475 w 12192000"/>
              <a:gd name="connsiteY5" fmla="*/ 3419475 h 6858000"/>
              <a:gd name="connsiteX6" fmla="*/ 7902548 w 12192000"/>
              <a:gd name="connsiteY6" fmla="*/ 69322 h 6858000"/>
              <a:gd name="connsiteX7" fmla="*/ 0 w 12192000"/>
              <a:gd name="connsiteY7" fmla="*/ 0 h 6858000"/>
              <a:gd name="connsiteX8" fmla="*/ 4405752 w 12192000"/>
              <a:gd name="connsiteY8" fmla="*/ 0 h 6858000"/>
              <a:gd name="connsiteX9" fmla="*/ 4270403 w 12192000"/>
              <a:gd name="connsiteY9" fmla="*/ 69322 h 6858000"/>
              <a:gd name="connsiteX10" fmla="*/ 2276475 w 12192000"/>
              <a:gd name="connsiteY10" fmla="*/ 3419475 h 6858000"/>
              <a:gd name="connsiteX11" fmla="*/ 4434683 w 12192000"/>
              <a:gd name="connsiteY11" fmla="*/ 6853768 h 6858000"/>
              <a:gd name="connsiteX12" fmla="*/ 4444045 w 12192000"/>
              <a:gd name="connsiteY12" fmla="*/ 6858000 h 6858000"/>
              <a:gd name="connsiteX13" fmla="*/ 0 w 12192000"/>
              <a:gd name="connsiteY1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2192000" h="6858000">
                <a:moveTo>
                  <a:pt x="7767199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7728906" y="6858000"/>
                </a:lnTo>
                <a:lnTo>
                  <a:pt x="7738268" y="6853768"/>
                </a:lnTo>
                <a:cubicBezTo>
                  <a:pt x="9015259" y="6238451"/>
                  <a:pt x="9896475" y="4931873"/>
                  <a:pt x="9896475" y="3419475"/>
                </a:cubicBezTo>
                <a:cubicBezTo>
                  <a:pt x="9896475" y="1972834"/>
                  <a:pt x="9090220" y="714504"/>
                  <a:pt x="7902548" y="69322"/>
                </a:cubicBezTo>
                <a:close/>
                <a:moveTo>
                  <a:pt x="0" y="0"/>
                </a:moveTo>
                <a:lnTo>
                  <a:pt x="4405752" y="0"/>
                </a:lnTo>
                <a:lnTo>
                  <a:pt x="4270403" y="69322"/>
                </a:lnTo>
                <a:cubicBezTo>
                  <a:pt x="3082730" y="714504"/>
                  <a:pt x="2276475" y="1972834"/>
                  <a:pt x="2276475" y="3419475"/>
                </a:cubicBezTo>
                <a:cubicBezTo>
                  <a:pt x="2276475" y="4931873"/>
                  <a:pt x="3157692" y="6238451"/>
                  <a:pt x="4434683" y="6853768"/>
                </a:cubicBezTo>
                <a:lnTo>
                  <a:pt x="4444045" y="6858000"/>
                </a:lnTo>
                <a:lnTo>
                  <a:pt x="0" y="6858000"/>
                </a:lnTo>
                <a:close/>
              </a:path>
            </a:pathLst>
          </a:custGeom>
          <a:blipFill dpi="0" rotWithShape="1">
            <a:blip r:embed="rId4"/>
            <a:srcRect/>
            <a:stretch>
              <a:fillRect l="-28000" r="-21000"/>
            </a:stretch>
          </a:blipFill>
          <a:ln>
            <a:noFill/>
          </a:ln>
          <a:effectLst>
            <a:outerShdw blurRad="292100" sx="99000" sy="99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05275" y="295275"/>
            <a:ext cx="3981450" cy="633413"/>
          </a:xfrm>
        </p:spPr>
        <p:txBody>
          <a:bodyPr>
            <a:prstTxWarp prst="textStop">
              <a:avLst>
                <a:gd name="adj" fmla="val 18797"/>
              </a:avLst>
            </a:prstTxWarp>
            <a:normAutofit/>
          </a:bodyPr>
          <a:lstStyle/>
          <a:p>
            <a:pPr algn="ctr"/>
            <a:r>
              <a:rPr lang="en-US" sz="3600" dirty="0" smtClean="0">
                <a:effectLst>
                  <a:glow rad="228600">
                    <a:schemeClr val="bg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Queen Mercury</a:t>
            </a:r>
            <a:endParaRPr lang="en-US" sz="3600" dirty="0">
              <a:effectLst>
                <a:glow rad="228600">
                  <a:schemeClr val="bg1"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441145" y="1750472"/>
            <a:ext cx="7309758" cy="341632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36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They didn’t care about English. </a:t>
            </a:r>
          </a:p>
          <a:p>
            <a:pPr algn="ctr"/>
            <a:endParaRPr lang="en-US" sz="3600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  <a:p>
            <a:pPr algn="ctr"/>
            <a:r>
              <a:rPr lang="en-US" sz="36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The first English speaking crown was…</a:t>
            </a:r>
          </a:p>
          <a:p>
            <a:pPr algn="ctr"/>
            <a:r>
              <a:rPr lang="en-US" sz="36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Henry </a:t>
            </a:r>
            <a:r>
              <a:rPr lang="en-US" sz="36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IV (1399)</a:t>
            </a:r>
            <a:endParaRPr lang="en-US" sz="3600" dirty="0" smtClean="0">
              <a:solidFill>
                <a:schemeClr val="accent4">
                  <a:lumMod val="20000"/>
                  <a:lumOff val="80000"/>
                </a:schemeClr>
              </a:solidFill>
            </a:endParaRPr>
          </a:p>
          <a:p>
            <a:pPr algn="ctr"/>
            <a:endParaRPr lang="en-US" sz="3600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  <a:p>
            <a:pPr algn="ctr"/>
            <a:r>
              <a:rPr lang="en-US" sz="36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Pleading in English Act (1362)</a:t>
            </a:r>
          </a:p>
        </p:txBody>
      </p:sp>
    </p:spTree>
    <p:extLst>
      <p:ext uri="{BB962C8B-B14F-4D97-AF65-F5344CB8AC3E}">
        <p14:creationId xmlns:p14="http://schemas.microsoft.com/office/powerpoint/2010/main" val="2527705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0" y="0"/>
            <a:ext cx="12192000" cy="6858000"/>
          </a:xfrm>
          <a:custGeom>
            <a:avLst/>
            <a:gdLst>
              <a:gd name="connsiteX0" fmla="*/ 7767199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7728906 w 12192000"/>
              <a:gd name="connsiteY3" fmla="*/ 6858000 h 6858000"/>
              <a:gd name="connsiteX4" fmla="*/ 7738268 w 12192000"/>
              <a:gd name="connsiteY4" fmla="*/ 6853768 h 6858000"/>
              <a:gd name="connsiteX5" fmla="*/ 9896475 w 12192000"/>
              <a:gd name="connsiteY5" fmla="*/ 3419475 h 6858000"/>
              <a:gd name="connsiteX6" fmla="*/ 7902548 w 12192000"/>
              <a:gd name="connsiteY6" fmla="*/ 69322 h 6858000"/>
              <a:gd name="connsiteX7" fmla="*/ 0 w 12192000"/>
              <a:gd name="connsiteY7" fmla="*/ 0 h 6858000"/>
              <a:gd name="connsiteX8" fmla="*/ 4405752 w 12192000"/>
              <a:gd name="connsiteY8" fmla="*/ 0 h 6858000"/>
              <a:gd name="connsiteX9" fmla="*/ 4270403 w 12192000"/>
              <a:gd name="connsiteY9" fmla="*/ 69322 h 6858000"/>
              <a:gd name="connsiteX10" fmla="*/ 2276475 w 12192000"/>
              <a:gd name="connsiteY10" fmla="*/ 3419475 h 6858000"/>
              <a:gd name="connsiteX11" fmla="*/ 4434683 w 12192000"/>
              <a:gd name="connsiteY11" fmla="*/ 6853768 h 6858000"/>
              <a:gd name="connsiteX12" fmla="*/ 4444045 w 12192000"/>
              <a:gd name="connsiteY12" fmla="*/ 6858000 h 6858000"/>
              <a:gd name="connsiteX13" fmla="*/ 0 w 12192000"/>
              <a:gd name="connsiteY1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2192000" h="6858000">
                <a:moveTo>
                  <a:pt x="7767199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7728906" y="6858000"/>
                </a:lnTo>
                <a:lnTo>
                  <a:pt x="7738268" y="6853768"/>
                </a:lnTo>
                <a:cubicBezTo>
                  <a:pt x="9015259" y="6238451"/>
                  <a:pt x="9896475" y="4931873"/>
                  <a:pt x="9896475" y="3419475"/>
                </a:cubicBezTo>
                <a:cubicBezTo>
                  <a:pt x="9896475" y="1972834"/>
                  <a:pt x="9090220" y="714504"/>
                  <a:pt x="7902548" y="69322"/>
                </a:cubicBezTo>
                <a:close/>
                <a:moveTo>
                  <a:pt x="0" y="0"/>
                </a:moveTo>
                <a:lnTo>
                  <a:pt x="4405752" y="0"/>
                </a:lnTo>
                <a:lnTo>
                  <a:pt x="4270403" y="69322"/>
                </a:lnTo>
                <a:cubicBezTo>
                  <a:pt x="3082730" y="714504"/>
                  <a:pt x="2276475" y="1972834"/>
                  <a:pt x="2276475" y="3419475"/>
                </a:cubicBezTo>
                <a:cubicBezTo>
                  <a:pt x="2276475" y="4931873"/>
                  <a:pt x="3157692" y="6238451"/>
                  <a:pt x="4434683" y="6853768"/>
                </a:cubicBezTo>
                <a:lnTo>
                  <a:pt x="4444045" y="6858000"/>
                </a:lnTo>
                <a:lnTo>
                  <a:pt x="0" y="6858000"/>
                </a:lnTo>
                <a:close/>
              </a:path>
            </a:pathLst>
          </a:custGeom>
          <a:blipFill dpi="0" rotWithShape="1">
            <a:blip r:embed="rId3"/>
            <a:srcRect/>
            <a:stretch>
              <a:fillRect l="-28000" r="-21000"/>
            </a:stretch>
          </a:blipFill>
          <a:ln>
            <a:noFill/>
          </a:ln>
          <a:effectLst>
            <a:outerShdw blurRad="292100" sx="99000" sy="99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5532437"/>
            <a:ext cx="10515600" cy="1325563"/>
          </a:xfrm>
        </p:spPr>
        <p:txBody>
          <a:bodyPr/>
          <a:lstStyle/>
          <a:p>
            <a:r>
              <a:rPr lang="en-US" dirty="0" smtClean="0"/>
              <a:t>Royal Words 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385201" y="1969413"/>
            <a:ext cx="2076915" cy="341632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sz="360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Royal</a:t>
            </a:r>
          </a:p>
          <a:p>
            <a:r>
              <a:rPr lang="en-US" sz="360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Monarchy</a:t>
            </a:r>
          </a:p>
          <a:p>
            <a:r>
              <a:rPr lang="en-US" sz="360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Liberty </a:t>
            </a:r>
          </a:p>
          <a:p>
            <a:r>
              <a:rPr lang="en-US" sz="360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Justice</a:t>
            </a:r>
            <a:endParaRPr lang="en-US" sz="3600" dirty="0" smtClean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r>
              <a:rPr lang="en-US" sz="360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Prince</a:t>
            </a:r>
          </a:p>
          <a:p>
            <a:r>
              <a:rPr lang="en-US" sz="360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Peace</a:t>
            </a:r>
            <a:endParaRPr lang="en-US" sz="3600" dirty="0" smtClean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95472" y="1969413"/>
            <a:ext cx="3620222" cy="341632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r"/>
            <a:r>
              <a:rPr lang="en-US" sz="3600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Kingly</a:t>
            </a:r>
          </a:p>
          <a:p>
            <a:pPr algn="r"/>
            <a:r>
              <a:rPr lang="en-US" sz="3600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Kingship</a:t>
            </a:r>
          </a:p>
          <a:p>
            <a:pPr algn="r"/>
            <a:r>
              <a:rPr lang="en-US" sz="3600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Freedom</a:t>
            </a:r>
          </a:p>
          <a:p>
            <a:pPr algn="r"/>
            <a:r>
              <a:rPr lang="en-US" sz="3600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Fairness</a:t>
            </a:r>
            <a:endParaRPr lang="en-US" sz="3600" dirty="0" smtClean="0">
              <a:solidFill>
                <a:schemeClr val="accent2">
                  <a:lumMod val="20000"/>
                  <a:lumOff val="80000"/>
                </a:schemeClr>
              </a:solidFill>
            </a:endParaRPr>
          </a:p>
          <a:p>
            <a:pPr algn="r"/>
            <a:r>
              <a:rPr lang="en-US" sz="3600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Atheling/ </a:t>
            </a:r>
            <a:r>
              <a:rPr lang="en-US" sz="3600" dirty="0" err="1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drighten</a:t>
            </a:r>
            <a:endParaRPr lang="en-US" sz="3600" dirty="0" smtClean="0">
              <a:solidFill>
                <a:schemeClr val="accent2">
                  <a:lumMod val="20000"/>
                  <a:lumOff val="80000"/>
                </a:schemeClr>
              </a:solidFill>
            </a:endParaRPr>
          </a:p>
          <a:p>
            <a:pPr algn="r"/>
            <a:r>
              <a:rPr lang="en-US" sz="3600" dirty="0" err="1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Frith</a:t>
            </a:r>
            <a:endParaRPr lang="en-US" sz="3600" dirty="0" smtClean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4105275" y="295275"/>
            <a:ext cx="3981450" cy="633413"/>
          </a:xfrm>
          <a:prstGeom prst="rect">
            <a:avLst/>
          </a:prstGeom>
        </p:spPr>
        <p:txBody>
          <a:bodyPr vert="horz" lIns="91440" tIns="45720" rIns="91440" bIns="45720" numCol="1" rtlCol="0" anchor="ctr">
            <a:prstTxWarp prst="textStop">
              <a:avLst>
                <a:gd name="adj" fmla="val 18797"/>
              </a:avLst>
            </a:prstTxWarp>
            <a:normAutofit fontScale="7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 err="1" smtClean="0">
                <a:effectLst>
                  <a:glow rad="228600">
                    <a:schemeClr val="bg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Duboulets</a:t>
            </a:r>
            <a:r>
              <a:rPr lang="en-US" sz="3600" dirty="0" smtClean="0">
                <a:effectLst>
                  <a:glow rad="228600">
                    <a:schemeClr val="bg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 (</a:t>
            </a:r>
            <a:r>
              <a:rPr lang="en-US" sz="3600" dirty="0" err="1" smtClean="0">
                <a:effectLst>
                  <a:glow rad="228600">
                    <a:schemeClr val="bg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twinlings</a:t>
            </a:r>
            <a:r>
              <a:rPr lang="en-US" sz="3600" dirty="0" smtClean="0">
                <a:effectLst>
                  <a:glow rad="228600">
                    <a:schemeClr val="bg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) </a:t>
            </a:r>
            <a:endParaRPr lang="en-US" sz="3600" dirty="0">
              <a:effectLst>
                <a:glow rad="228600">
                  <a:schemeClr val="bg1"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422315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5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5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5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5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5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5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278" y="160020"/>
            <a:ext cx="6508511" cy="6492240"/>
          </a:xfrm>
        </p:spPr>
      </p:pic>
      <p:sp>
        <p:nvSpPr>
          <p:cNvPr id="5" name="Rectangle 4"/>
          <p:cNvSpPr/>
          <p:nvPr/>
        </p:nvSpPr>
        <p:spPr>
          <a:xfrm>
            <a:off x="7902054" y="1310184"/>
            <a:ext cx="491320" cy="491320"/>
          </a:xfrm>
          <a:prstGeom prst="rect">
            <a:avLst/>
          </a:prstGeom>
          <a:solidFill>
            <a:srgbClr val="EA4300"/>
          </a:solidFill>
          <a:ln w="381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7902054" y="2063085"/>
            <a:ext cx="491320" cy="491320"/>
          </a:xfrm>
          <a:prstGeom prst="rect">
            <a:avLst/>
          </a:prstGeom>
          <a:solidFill>
            <a:srgbClr val="00A0DB"/>
          </a:solidFill>
          <a:ln w="381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7902054" y="2815986"/>
            <a:ext cx="491320" cy="491320"/>
          </a:xfrm>
          <a:prstGeom prst="rect">
            <a:avLst/>
          </a:prstGeom>
          <a:solidFill>
            <a:srgbClr val="4CBC44"/>
          </a:solidFill>
          <a:ln w="381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902054" y="3568887"/>
            <a:ext cx="491320" cy="491320"/>
          </a:xfrm>
          <a:prstGeom prst="rect">
            <a:avLst/>
          </a:prstGeom>
          <a:solidFill>
            <a:srgbClr val="EAA200"/>
          </a:solidFill>
          <a:ln w="381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7902054" y="4321788"/>
            <a:ext cx="491320" cy="491320"/>
          </a:xfrm>
          <a:prstGeom prst="rect">
            <a:avLst/>
          </a:prstGeom>
          <a:solidFill>
            <a:srgbClr val="B51CEA"/>
          </a:solidFill>
          <a:ln w="381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7902054" y="5074689"/>
            <a:ext cx="491320" cy="491320"/>
          </a:xfrm>
          <a:prstGeom prst="rect">
            <a:avLst/>
          </a:prstGeom>
          <a:solidFill>
            <a:srgbClr val="EADE00"/>
          </a:solidFill>
          <a:ln w="381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634970" y="1294234"/>
            <a:ext cx="8946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Latin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634970" y="2063085"/>
            <a:ext cx="11785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French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634970" y="2818288"/>
            <a:ext cx="32017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Germanic Languages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634970" y="3587139"/>
            <a:ext cx="10503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Greek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650890" y="4326316"/>
            <a:ext cx="26407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Other Languages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650890" y="5095167"/>
            <a:ext cx="22627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Proper Names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1161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0" y="0"/>
            <a:ext cx="12192000" cy="6858000"/>
          </a:xfrm>
          <a:custGeom>
            <a:avLst/>
            <a:gdLst>
              <a:gd name="connsiteX0" fmla="*/ 7767199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7728906 w 12192000"/>
              <a:gd name="connsiteY3" fmla="*/ 6858000 h 6858000"/>
              <a:gd name="connsiteX4" fmla="*/ 7738268 w 12192000"/>
              <a:gd name="connsiteY4" fmla="*/ 6853768 h 6858000"/>
              <a:gd name="connsiteX5" fmla="*/ 9896475 w 12192000"/>
              <a:gd name="connsiteY5" fmla="*/ 3419475 h 6858000"/>
              <a:gd name="connsiteX6" fmla="*/ 7902548 w 12192000"/>
              <a:gd name="connsiteY6" fmla="*/ 69322 h 6858000"/>
              <a:gd name="connsiteX7" fmla="*/ 0 w 12192000"/>
              <a:gd name="connsiteY7" fmla="*/ 0 h 6858000"/>
              <a:gd name="connsiteX8" fmla="*/ 4405752 w 12192000"/>
              <a:gd name="connsiteY8" fmla="*/ 0 h 6858000"/>
              <a:gd name="connsiteX9" fmla="*/ 4270403 w 12192000"/>
              <a:gd name="connsiteY9" fmla="*/ 69322 h 6858000"/>
              <a:gd name="connsiteX10" fmla="*/ 2276475 w 12192000"/>
              <a:gd name="connsiteY10" fmla="*/ 3419475 h 6858000"/>
              <a:gd name="connsiteX11" fmla="*/ 4434683 w 12192000"/>
              <a:gd name="connsiteY11" fmla="*/ 6853768 h 6858000"/>
              <a:gd name="connsiteX12" fmla="*/ 4444045 w 12192000"/>
              <a:gd name="connsiteY12" fmla="*/ 6858000 h 6858000"/>
              <a:gd name="connsiteX13" fmla="*/ 0 w 12192000"/>
              <a:gd name="connsiteY1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2192000" h="6858000">
                <a:moveTo>
                  <a:pt x="7767199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7728906" y="6858000"/>
                </a:lnTo>
                <a:lnTo>
                  <a:pt x="7738268" y="6853768"/>
                </a:lnTo>
                <a:cubicBezTo>
                  <a:pt x="9015259" y="6238451"/>
                  <a:pt x="9896475" y="4931873"/>
                  <a:pt x="9896475" y="3419475"/>
                </a:cubicBezTo>
                <a:cubicBezTo>
                  <a:pt x="9896475" y="1972834"/>
                  <a:pt x="9090220" y="714504"/>
                  <a:pt x="7902548" y="69322"/>
                </a:cubicBezTo>
                <a:close/>
                <a:moveTo>
                  <a:pt x="0" y="0"/>
                </a:moveTo>
                <a:lnTo>
                  <a:pt x="4405752" y="0"/>
                </a:lnTo>
                <a:lnTo>
                  <a:pt x="4270403" y="69322"/>
                </a:lnTo>
                <a:cubicBezTo>
                  <a:pt x="3082730" y="714504"/>
                  <a:pt x="2276475" y="1972834"/>
                  <a:pt x="2276475" y="3419475"/>
                </a:cubicBezTo>
                <a:cubicBezTo>
                  <a:pt x="2276475" y="4931873"/>
                  <a:pt x="3157692" y="6238451"/>
                  <a:pt x="4434683" y="6853768"/>
                </a:cubicBezTo>
                <a:lnTo>
                  <a:pt x="4444045" y="6858000"/>
                </a:lnTo>
                <a:lnTo>
                  <a:pt x="0" y="6858000"/>
                </a:lnTo>
                <a:close/>
              </a:path>
            </a:pathLst>
          </a:custGeom>
          <a:blipFill dpi="0" rotWithShape="1">
            <a:blip r:embed="rId2"/>
            <a:srcRect/>
            <a:stretch>
              <a:fillRect l="-28000" r="-21000"/>
            </a:stretch>
          </a:blipFill>
          <a:ln>
            <a:noFill/>
          </a:ln>
          <a:effectLst>
            <a:outerShdw blurRad="292100" sx="99000" sy="99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05275" y="295275"/>
            <a:ext cx="3981450" cy="633413"/>
          </a:xfrm>
        </p:spPr>
        <p:txBody>
          <a:bodyPr>
            <a:prstTxWarp prst="textStop">
              <a:avLst>
                <a:gd name="adj" fmla="val 18797"/>
              </a:avLst>
            </a:prstTxWarp>
            <a:normAutofit/>
          </a:bodyPr>
          <a:lstStyle/>
          <a:p>
            <a:pPr algn="ctr"/>
            <a:r>
              <a:rPr lang="en-US" sz="3600" dirty="0" smtClean="0">
                <a:effectLst>
                  <a:glow rad="228600">
                    <a:schemeClr val="bg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The Normans</a:t>
            </a:r>
            <a:endParaRPr lang="en-US" sz="3600" dirty="0">
              <a:effectLst>
                <a:glow rad="228600">
                  <a:schemeClr val="bg1"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949311" y="1459068"/>
            <a:ext cx="6293390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No more written English</a:t>
            </a:r>
          </a:p>
          <a:p>
            <a:pPr algn="ctr"/>
            <a:r>
              <a:rPr lang="en-US" sz="36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/>
            </a:r>
            <a:br>
              <a:rPr lang="en-US" sz="3600" dirty="0">
                <a:solidFill>
                  <a:schemeClr val="accent4">
                    <a:lumMod val="20000"/>
                    <a:lumOff val="80000"/>
                  </a:schemeClr>
                </a:solidFill>
              </a:rPr>
            </a:br>
            <a:r>
              <a:rPr lang="en-US" sz="36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French </a:t>
            </a:r>
            <a:r>
              <a:rPr lang="en-US" sz="36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replaced English</a:t>
            </a:r>
            <a:endParaRPr lang="en-US" sz="3600" dirty="0" smtClean="0">
              <a:solidFill>
                <a:schemeClr val="accent4">
                  <a:lumMod val="20000"/>
                  <a:lumOff val="80000"/>
                </a:schemeClr>
              </a:solidFill>
            </a:endParaRPr>
          </a:p>
          <a:p>
            <a:pPr algn="ctr"/>
            <a:endParaRPr lang="en-US" sz="3600" dirty="0" smtClean="0">
              <a:solidFill>
                <a:schemeClr val="accent4">
                  <a:lumMod val="20000"/>
                  <a:lumOff val="80000"/>
                </a:schemeClr>
              </a:solidFill>
            </a:endParaRPr>
          </a:p>
          <a:p>
            <a:pPr algn="ctr"/>
            <a:r>
              <a:rPr lang="en-US" sz="36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Latin used for official documents</a:t>
            </a:r>
          </a:p>
          <a:p>
            <a:pPr algn="ctr"/>
            <a:r>
              <a:rPr lang="en-US" sz="36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(and science papers)</a:t>
            </a:r>
            <a:endParaRPr lang="en-US" sz="3600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5748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Image result for normandy 120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4268" y="0"/>
            <a:ext cx="1307175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Freeform 6"/>
          <p:cNvSpPr/>
          <p:nvPr/>
        </p:nvSpPr>
        <p:spPr>
          <a:xfrm>
            <a:off x="0" y="0"/>
            <a:ext cx="12192000" cy="6858000"/>
          </a:xfrm>
          <a:custGeom>
            <a:avLst/>
            <a:gdLst>
              <a:gd name="connsiteX0" fmla="*/ 7767199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7728906 w 12192000"/>
              <a:gd name="connsiteY3" fmla="*/ 6858000 h 6858000"/>
              <a:gd name="connsiteX4" fmla="*/ 7738268 w 12192000"/>
              <a:gd name="connsiteY4" fmla="*/ 6853768 h 6858000"/>
              <a:gd name="connsiteX5" fmla="*/ 9896475 w 12192000"/>
              <a:gd name="connsiteY5" fmla="*/ 3419475 h 6858000"/>
              <a:gd name="connsiteX6" fmla="*/ 7902548 w 12192000"/>
              <a:gd name="connsiteY6" fmla="*/ 69322 h 6858000"/>
              <a:gd name="connsiteX7" fmla="*/ 0 w 12192000"/>
              <a:gd name="connsiteY7" fmla="*/ 0 h 6858000"/>
              <a:gd name="connsiteX8" fmla="*/ 4405752 w 12192000"/>
              <a:gd name="connsiteY8" fmla="*/ 0 h 6858000"/>
              <a:gd name="connsiteX9" fmla="*/ 4270403 w 12192000"/>
              <a:gd name="connsiteY9" fmla="*/ 69322 h 6858000"/>
              <a:gd name="connsiteX10" fmla="*/ 2276475 w 12192000"/>
              <a:gd name="connsiteY10" fmla="*/ 3419475 h 6858000"/>
              <a:gd name="connsiteX11" fmla="*/ 4434683 w 12192000"/>
              <a:gd name="connsiteY11" fmla="*/ 6853768 h 6858000"/>
              <a:gd name="connsiteX12" fmla="*/ 4444045 w 12192000"/>
              <a:gd name="connsiteY12" fmla="*/ 6858000 h 6858000"/>
              <a:gd name="connsiteX13" fmla="*/ 0 w 12192000"/>
              <a:gd name="connsiteY1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2192000" h="6858000">
                <a:moveTo>
                  <a:pt x="7767199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7728906" y="6858000"/>
                </a:lnTo>
                <a:lnTo>
                  <a:pt x="7738268" y="6853768"/>
                </a:lnTo>
                <a:cubicBezTo>
                  <a:pt x="9015259" y="6238451"/>
                  <a:pt x="9896475" y="4931873"/>
                  <a:pt x="9896475" y="3419475"/>
                </a:cubicBezTo>
                <a:cubicBezTo>
                  <a:pt x="9896475" y="1972834"/>
                  <a:pt x="9090220" y="714504"/>
                  <a:pt x="7902548" y="69322"/>
                </a:cubicBezTo>
                <a:close/>
                <a:moveTo>
                  <a:pt x="0" y="0"/>
                </a:moveTo>
                <a:lnTo>
                  <a:pt x="4405752" y="0"/>
                </a:lnTo>
                <a:lnTo>
                  <a:pt x="4270403" y="69322"/>
                </a:lnTo>
                <a:cubicBezTo>
                  <a:pt x="3082730" y="714504"/>
                  <a:pt x="2276475" y="1972834"/>
                  <a:pt x="2276475" y="3419475"/>
                </a:cubicBezTo>
                <a:cubicBezTo>
                  <a:pt x="2276475" y="4931873"/>
                  <a:pt x="3157692" y="6238451"/>
                  <a:pt x="4434683" y="6853768"/>
                </a:cubicBezTo>
                <a:lnTo>
                  <a:pt x="4444045" y="6858000"/>
                </a:lnTo>
                <a:lnTo>
                  <a:pt x="0" y="6858000"/>
                </a:lnTo>
                <a:close/>
              </a:path>
            </a:pathLst>
          </a:custGeom>
          <a:blipFill dpi="0" rotWithShape="1">
            <a:blip r:embed="rId3"/>
            <a:srcRect/>
            <a:stretch>
              <a:fillRect l="-28000" r="-21000"/>
            </a:stretch>
          </a:blipFill>
          <a:ln>
            <a:noFill/>
          </a:ln>
          <a:effectLst>
            <a:outerShdw blurRad="292100" sx="99000" sy="99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05275" y="295275"/>
            <a:ext cx="3981450" cy="633413"/>
          </a:xfrm>
        </p:spPr>
        <p:txBody>
          <a:bodyPr>
            <a:prstTxWarp prst="textStop">
              <a:avLst>
                <a:gd name="adj" fmla="val 18797"/>
              </a:avLst>
            </a:prstTxWarp>
            <a:normAutofit/>
          </a:bodyPr>
          <a:lstStyle/>
          <a:p>
            <a:pPr algn="ctr"/>
            <a:r>
              <a:rPr lang="en-US" sz="3600" dirty="0" smtClean="0">
                <a:effectLst>
                  <a:glow rad="228600">
                    <a:schemeClr val="bg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The Normans</a:t>
            </a:r>
            <a:endParaRPr lang="en-US" sz="3600" dirty="0">
              <a:effectLst>
                <a:glow rad="228600">
                  <a:schemeClr val="bg1"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15257" y="4296361"/>
            <a:ext cx="11208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1204</a:t>
            </a:r>
            <a:endParaRPr lang="en-US" sz="3600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18863" y="4933265"/>
            <a:ext cx="264286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Cut off from Normandy </a:t>
            </a:r>
            <a:endParaRPr lang="en-US" sz="3600" dirty="0"/>
          </a:p>
        </p:txBody>
      </p:sp>
      <p:sp>
        <p:nvSpPr>
          <p:cNvPr id="9" name="TextBox 8"/>
          <p:cNvSpPr txBox="1"/>
          <p:nvPr/>
        </p:nvSpPr>
        <p:spPr>
          <a:xfrm>
            <a:off x="8535386" y="5478833"/>
            <a:ext cx="360418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dirty="0" smtClean="0">
                <a:solidFill>
                  <a:srgbClr val="F0DD73"/>
                </a:solidFill>
              </a:rPr>
              <a:t>King Philip II</a:t>
            </a:r>
          </a:p>
          <a:p>
            <a:pPr algn="r"/>
            <a:r>
              <a:rPr lang="en-US" sz="2800" dirty="0" smtClean="0">
                <a:solidFill>
                  <a:srgbClr val="F0DD73"/>
                </a:solidFill>
              </a:rPr>
              <a:t>Henry III</a:t>
            </a:r>
          </a:p>
          <a:p>
            <a:pPr algn="r"/>
            <a:r>
              <a:rPr lang="en-US" sz="2800" dirty="0" smtClean="0">
                <a:solidFill>
                  <a:srgbClr val="F0DD73"/>
                </a:solidFill>
              </a:rPr>
              <a:t>Treaty of Paris (1259)</a:t>
            </a:r>
          </a:p>
        </p:txBody>
      </p:sp>
    </p:spTree>
    <p:extLst>
      <p:ext uri="{BB962C8B-B14F-4D97-AF65-F5344CB8AC3E}">
        <p14:creationId xmlns:p14="http://schemas.microsoft.com/office/powerpoint/2010/main" val="1682843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1406" y="295275"/>
            <a:ext cx="7449187" cy="10000533"/>
          </a:xfrm>
          <a:prstGeom prst="rect">
            <a:avLst/>
          </a:prstGeom>
        </p:spPr>
      </p:pic>
      <p:sp>
        <p:nvSpPr>
          <p:cNvPr id="7" name="Freeform 6"/>
          <p:cNvSpPr/>
          <p:nvPr/>
        </p:nvSpPr>
        <p:spPr>
          <a:xfrm>
            <a:off x="0" y="0"/>
            <a:ext cx="12192000" cy="6858000"/>
          </a:xfrm>
          <a:custGeom>
            <a:avLst/>
            <a:gdLst>
              <a:gd name="connsiteX0" fmla="*/ 7767199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7728906 w 12192000"/>
              <a:gd name="connsiteY3" fmla="*/ 6858000 h 6858000"/>
              <a:gd name="connsiteX4" fmla="*/ 7738268 w 12192000"/>
              <a:gd name="connsiteY4" fmla="*/ 6853768 h 6858000"/>
              <a:gd name="connsiteX5" fmla="*/ 9896475 w 12192000"/>
              <a:gd name="connsiteY5" fmla="*/ 3419475 h 6858000"/>
              <a:gd name="connsiteX6" fmla="*/ 7902548 w 12192000"/>
              <a:gd name="connsiteY6" fmla="*/ 69322 h 6858000"/>
              <a:gd name="connsiteX7" fmla="*/ 0 w 12192000"/>
              <a:gd name="connsiteY7" fmla="*/ 0 h 6858000"/>
              <a:gd name="connsiteX8" fmla="*/ 4405752 w 12192000"/>
              <a:gd name="connsiteY8" fmla="*/ 0 h 6858000"/>
              <a:gd name="connsiteX9" fmla="*/ 4270403 w 12192000"/>
              <a:gd name="connsiteY9" fmla="*/ 69322 h 6858000"/>
              <a:gd name="connsiteX10" fmla="*/ 2276475 w 12192000"/>
              <a:gd name="connsiteY10" fmla="*/ 3419475 h 6858000"/>
              <a:gd name="connsiteX11" fmla="*/ 4434683 w 12192000"/>
              <a:gd name="connsiteY11" fmla="*/ 6853768 h 6858000"/>
              <a:gd name="connsiteX12" fmla="*/ 4444045 w 12192000"/>
              <a:gd name="connsiteY12" fmla="*/ 6858000 h 6858000"/>
              <a:gd name="connsiteX13" fmla="*/ 0 w 12192000"/>
              <a:gd name="connsiteY1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2192000" h="6858000">
                <a:moveTo>
                  <a:pt x="7767199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7728906" y="6858000"/>
                </a:lnTo>
                <a:lnTo>
                  <a:pt x="7738268" y="6853768"/>
                </a:lnTo>
                <a:cubicBezTo>
                  <a:pt x="9015259" y="6238451"/>
                  <a:pt x="9896475" y="4931873"/>
                  <a:pt x="9896475" y="3419475"/>
                </a:cubicBezTo>
                <a:cubicBezTo>
                  <a:pt x="9896475" y="1972834"/>
                  <a:pt x="9090220" y="714504"/>
                  <a:pt x="7902548" y="69322"/>
                </a:cubicBezTo>
                <a:close/>
                <a:moveTo>
                  <a:pt x="0" y="0"/>
                </a:moveTo>
                <a:lnTo>
                  <a:pt x="4405752" y="0"/>
                </a:lnTo>
                <a:lnTo>
                  <a:pt x="4270403" y="69322"/>
                </a:lnTo>
                <a:cubicBezTo>
                  <a:pt x="3082730" y="714504"/>
                  <a:pt x="2276475" y="1972834"/>
                  <a:pt x="2276475" y="3419475"/>
                </a:cubicBezTo>
                <a:cubicBezTo>
                  <a:pt x="2276475" y="4931873"/>
                  <a:pt x="3157692" y="6238451"/>
                  <a:pt x="4434683" y="6853768"/>
                </a:cubicBezTo>
                <a:lnTo>
                  <a:pt x="4444045" y="6858000"/>
                </a:lnTo>
                <a:lnTo>
                  <a:pt x="0" y="6858000"/>
                </a:lnTo>
                <a:close/>
              </a:path>
            </a:pathLst>
          </a:custGeom>
          <a:blipFill dpi="0" rotWithShape="1">
            <a:blip r:embed="rId3"/>
            <a:srcRect/>
            <a:stretch>
              <a:fillRect l="-28000" r="-21000"/>
            </a:stretch>
          </a:blipFill>
          <a:ln>
            <a:noFill/>
          </a:ln>
          <a:effectLst>
            <a:outerShdw blurRad="292100" sx="99000" sy="99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05275" y="295275"/>
            <a:ext cx="3981450" cy="633413"/>
          </a:xfrm>
        </p:spPr>
        <p:txBody>
          <a:bodyPr>
            <a:prstTxWarp prst="textStop">
              <a:avLst>
                <a:gd name="adj" fmla="val 18797"/>
              </a:avLst>
            </a:prstTxWarp>
            <a:normAutofit/>
          </a:bodyPr>
          <a:lstStyle/>
          <a:p>
            <a:pPr algn="ctr"/>
            <a:r>
              <a:rPr lang="en-US" sz="3600" dirty="0" smtClean="0">
                <a:effectLst>
                  <a:glow rad="228600">
                    <a:schemeClr val="bg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The Normans</a:t>
            </a:r>
            <a:endParaRPr lang="en-US" sz="3600" dirty="0">
              <a:effectLst>
                <a:glow rad="228600">
                  <a:schemeClr val="bg1"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18863" y="4933265"/>
            <a:ext cx="291070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Culture </a:t>
            </a:r>
          </a:p>
          <a:p>
            <a:r>
              <a:rPr lang="en-US" sz="3600" dirty="0" smtClean="0"/>
              <a:t>Mixing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560001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0" y="0"/>
            <a:ext cx="12192000" cy="6858000"/>
          </a:xfrm>
          <a:custGeom>
            <a:avLst/>
            <a:gdLst>
              <a:gd name="connsiteX0" fmla="*/ 7767199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7728906 w 12192000"/>
              <a:gd name="connsiteY3" fmla="*/ 6858000 h 6858000"/>
              <a:gd name="connsiteX4" fmla="*/ 7738268 w 12192000"/>
              <a:gd name="connsiteY4" fmla="*/ 6853768 h 6858000"/>
              <a:gd name="connsiteX5" fmla="*/ 9896475 w 12192000"/>
              <a:gd name="connsiteY5" fmla="*/ 3419475 h 6858000"/>
              <a:gd name="connsiteX6" fmla="*/ 7902548 w 12192000"/>
              <a:gd name="connsiteY6" fmla="*/ 69322 h 6858000"/>
              <a:gd name="connsiteX7" fmla="*/ 0 w 12192000"/>
              <a:gd name="connsiteY7" fmla="*/ 0 h 6858000"/>
              <a:gd name="connsiteX8" fmla="*/ 4405752 w 12192000"/>
              <a:gd name="connsiteY8" fmla="*/ 0 h 6858000"/>
              <a:gd name="connsiteX9" fmla="*/ 4270403 w 12192000"/>
              <a:gd name="connsiteY9" fmla="*/ 69322 h 6858000"/>
              <a:gd name="connsiteX10" fmla="*/ 2276475 w 12192000"/>
              <a:gd name="connsiteY10" fmla="*/ 3419475 h 6858000"/>
              <a:gd name="connsiteX11" fmla="*/ 4434683 w 12192000"/>
              <a:gd name="connsiteY11" fmla="*/ 6853768 h 6858000"/>
              <a:gd name="connsiteX12" fmla="*/ 4444045 w 12192000"/>
              <a:gd name="connsiteY12" fmla="*/ 6858000 h 6858000"/>
              <a:gd name="connsiteX13" fmla="*/ 0 w 12192000"/>
              <a:gd name="connsiteY1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2192000" h="6858000">
                <a:moveTo>
                  <a:pt x="7767199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7728906" y="6858000"/>
                </a:lnTo>
                <a:lnTo>
                  <a:pt x="7738268" y="6853768"/>
                </a:lnTo>
                <a:cubicBezTo>
                  <a:pt x="9015259" y="6238451"/>
                  <a:pt x="9896475" y="4931873"/>
                  <a:pt x="9896475" y="3419475"/>
                </a:cubicBezTo>
                <a:cubicBezTo>
                  <a:pt x="9896475" y="1972834"/>
                  <a:pt x="9090220" y="714504"/>
                  <a:pt x="7902548" y="69322"/>
                </a:cubicBezTo>
                <a:close/>
                <a:moveTo>
                  <a:pt x="0" y="0"/>
                </a:moveTo>
                <a:lnTo>
                  <a:pt x="4405752" y="0"/>
                </a:lnTo>
                <a:lnTo>
                  <a:pt x="4270403" y="69322"/>
                </a:lnTo>
                <a:cubicBezTo>
                  <a:pt x="3082730" y="714504"/>
                  <a:pt x="2276475" y="1972834"/>
                  <a:pt x="2276475" y="3419475"/>
                </a:cubicBezTo>
                <a:cubicBezTo>
                  <a:pt x="2276475" y="4931873"/>
                  <a:pt x="3157692" y="6238451"/>
                  <a:pt x="4434683" y="6853768"/>
                </a:cubicBezTo>
                <a:lnTo>
                  <a:pt x="4444045" y="6858000"/>
                </a:lnTo>
                <a:lnTo>
                  <a:pt x="0" y="6858000"/>
                </a:lnTo>
                <a:close/>
              </a:path>
            </a:pathLst>
          </a:custGeom>
          <a:blipFill dpi="0" rotWithShape="1">
            <a:blip r:embed="rId2"/>
            <a:srcRect/>
            <a:stretch>
              <a:fillRect l="-28000" r="-21000"/>
            </a:stretch>
          </a:blipFill>
          <a:ln>
            <a:noFill/>
          </a:ln>
          <a:effectLst>
            <a:outerShdw blurRad="292100" sx="99000" sy="99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05275" y="295275"/>
            <a:ext cx="3981450" cy="633413"/>
          </a:xfrm>
        </p:spPr>
        <p:txBody>
          <a:bodyPr>
            <a:prstTxWarp prst="textStop">
              <a:avLst>
                <a:gd name="adj" fmla="val 18797"/>
              </a:avLst>
            </a:prstTxWarp>
            <a:normAutofit/>
          </a:bodyPr>
          <a:lstStyle/>
          <a:p>
            <a:pPr algn="ctr"/>
            <a:r>
              <a:rPr lang="en-US" sz="3600" dirty="0" smtClean="0">
                <a:effectLst>
                  <a:glow rad="228600">
                    <a:schemeClr val="bg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The Normans</a:t>
            </a:r>
            <a:endParaRPr lang="en-US" sz="3600" dirty="0">
              <a:effectLst>
                <a:glow rad="228600">
                  <a:schemeClr val="bg1"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822091" y="2032274"/>
            <a:ext cx="6547818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Role Play</a:t>
            </a:r>
            <a:endParaRPr lang="en-US" sz="3600" dirty="0" smtClean="0">
              <a:solidFill>
                <a:schemeClr val="accent4">
                  <a:lumMod val="20000"/>
                  <a:lumOff val="80000"/>
                </a:schemeClr>
              </a:solidFill>
            </a:endParaRPr>
          </a:p>
          <a:p>
            <a:pPr algn="ctr"/>
            <a:endParaRPr lang="en-US" sz="3600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  <a:p>
            <a:pPr algn="ctr"/>
            <a:r>
              <a:rPr lang="en-US" sz="3200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Interact </a:t>
            </a:r>
            <a:r>
              <a:rPr lang="en-US" sz="3200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using your assigned language.</a:t>
            </a:r>
          </a:p>
          <a:p>
            <a:pPr algn="ctr"/>
            <a:r>
              <a:rPr lang="en-US" sz="3200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  </a:t>
            </a:r>
          </a:p>
          <a:p>
            <a:pPr algn="ctr"/>
            <a:r>
              <a:rPr lang="en-US" sz="3200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Language implications?</a:t>
            </a:r>
            <a:endParaRPr lang="en-US" sz="3200" dirty="0" smtClean="0">
              <a:solidFill>
                <a:schemeClr val="accent6">
                  <a:lumMod val="20000"/>
                  <a:lumOff val="80000"/>
                </a:schemeClr>
              </a:solidFill>
            </a:endParaRPr>
          </a:p>
          <a:p>
            <a:pPr algn="ctr"/>
            <a:endParaRPr lang="en-US" sz="3200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9929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farmer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174" y="-1"/>
            <a:ext cx="10375901" cy="6917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Freeform 6"/>
          <p:cNvSpPr/>
          <p:nvPr/>
        </p:nvSpPr>
        <p:spPr>
          <a:xfrm>
            <a:off x="0" y="0"/>
            <a:ext cx="12192000" cy="6858000"/>
          </a:xfrm>
          <a:custGeom>
            <a:avLst/>
            <a:gdLst>
              <a:gd name="connsiteX0" fmla="*/ 7767199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7728906 w 12192000"/>
              <a:gd name="connsiteY3" fmla="*/ 6858000 h 6858000"/>
              <a:gd name="connsiteX4" fmla="*/ 7738268 w 12192000"/>
              <a:gd name="connsiteY4" fmla="*/ 6853768 h 6858000"/>
              <a:gd name="connsiteX5" fmla="*/ 9896475 w 12192000"/>
              <a:gd name="connsiteY5" fmla="*/ 3419475 h 6858000"/>
              <a:gd name="connsiteX6" fmla="*/ 7902548 w 12192000"/>
              <a:gd name="connsiteY6" fmla="*/ 69322 h 6858000"/>
              <a:gd name="connsiteX7" fmla="*/ 0 w 12192000"/>
              <a:gd name="connsiteY7" fmla="*/ 0 h 6858000"/>
              <a:gd name="connsiteX8" fmla="*/ 4405752 w 12192000"/>
              <a:gd name="connsiteY8" fmla="*/ 0 h 6858000"/>
              <a:gd name="connsiteX9" fmla="*/ 4270403 w 12192000"/>
              <a:gd name="connsiteY9" fmla="*/ 69322 h 6858000"/>
              <a:gd name="connsiteX10" fmla="*/ 2276475 w 12192000"/>
              <a:gd name="connsiteY10" fmla="*/ 3419475 h 6858000"/>
              <a:gd name="connsiteX11" fmla="*/ 4434683 w 12192000"/>
              <a:gd name="connsiteY11" fmla="*/ 6853768 h 6858000"/>
              <a:gd name="connsiteX12" fmla="*/ 4444045 w 12192000"/>
              <a:gd name="connsiteY12" fmla="*/ 6858000 h 6858000"/>
              <a:gd name="connsiteX13" fmla="*/ 0 w 12192000"/>
              <a:gd name="connsiteY1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2192000" h="6858000">
                <a:moveTo>
                  <a:pt x="7767199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7728906" y="6858000"/>
                </a:lnTo>
                <a:lnTo>
                  <a:pt x="7738268" y="6853768"/>
                </a:lnTo>
                <a:cubicBezTo>
                  <a:pt x="9015259" y="6238451"/>
                  <a:pt x="9896475" y="4931873"/>
                  <a:pt x="9896475" y="3419475"/>
                </a:cubicBezTo>
                <a:cubicBezTo>
                  <a:pt x="9896475" y="1972834"/>
                  <a:pt x="9090220" y="714504"/>
                  <a:pt x="7902548" y="69322"/>
                </a:cubicBezTo>
                <a:close/>
                <a:moveTo>
                  <a:pt x="0" y="0"/>
                </a:moveTo>
                <a:lnTo>
                  <a:pt x="4405752" y="0"/>
                </a:lnTo>
                <a:lnTo>
                  <a:pt x="4270403" y="69322"/>
                </a:lnTo>
                <a:cubicBezTo>
                  <a:pt x="3082730" y="714504"/>
                  <a:pt x="2276475" y="1972834"/>
                  <a:pt x="2276475" y="3419475"/>
                </a:cubicBezTo>
                <a:cubicBezTo>
                  <a:pt x="2276475" y="4931873"/>
                  <a:pt x="3157692" y="6238451"/>
                  <a:pt x="4434683" y="6853768"/>
                </a:cubicBezTo>
                <a:lnTo>
                  <a:pt x="4444045" y="6858000"/>
                </a:lnTo>
                <a:lnTo>
                  <a:pt x="0" y="6858000"/>
                </a:lnTo>
                <a:close/>
              </a:path>
            </a:pathLst>
          </a:custGeom>
          <a:blipFill dpi="0" rotWithShape="1">
            <a:blip r:embed="rId3"/>
            <a:srcRect/>
            <a:stretch>
              <a:fillRect l="-28000" r="-21000"/>
            </a:stretch>
          </a:blipFill>
          <a:ln>
            <a:noFill/>
          </a:ln>
          <a:effectLst>
            <a:outerShdw blurRad="292100" sx="99000" sy="99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05275" y="295275"/>
            <a:ext cx="3981450" cy="633413"/>
          </a:xfrm>
        </p:spPr>
        <p:txBody>
          <a:bodyPr>
            <a:prstTxWarp prst="textStop">
              <a:avLst>
                <a:gd name="adj" fmla="val 18797"/>
              </a:avLst>
            </a:prstTxWarp>
            <a:normAutofit/>
          </a:bodyPr>
          <a:lstStyle/>
          <a:p>
            <a:pPr algn="ctr"/>
            <a:r>
              <a:rPr lang="en-US" sz="3600" dirty="0" smtClean="0">
                <a:effectLst>
                  <a:glow rad="228600">
                    <a:schemeClr val="bg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The Farmers</a:t>
            </a:r>
            <a:endParaRPr lang="en-US" sz="3600" dirty="0">
              <a:effectLst>
                <a:glow rad="228600">
                  <a:schemeClr val="bg1"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650276" y="1459068"/>
            <a:ext cx="6891502" cy="31085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en-US" sz="3600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  <a:p>
            <a:pPr algn="ctr"/>
            <a:r>
              <a:rPr lang="en-US" sz="3200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What languages could you speak? </a:t>
            </a:r>
          </a:p>
          <a:p>
            <a:pPr algn="ctr"/>
            <a:endParaRPr lang="en-US" sz="3200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  <a:p>
            <a:pPr algn="ctr"/>
            <a:r>
              <a:rPr lang="en-US" sz="3200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How </a:t>
            </a:r>
            <a:r>
              <a:rPr lang="en-US" sz="3200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were </a:t>
            </a:r>
            <a:r>
              <a:rPr lang="en-US" sz="3200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the living conditions for you? </a:t>
            </a:r>
          </a:p>
          <a:p>
            <a:pPr algn="ctr"/>
            <a:endParaRPr lang="en-US" sz="3200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  <a:p>
            <a:pPr algn="ctr"/>
            <a:r>
              <a:rPr lang="en-US" sz="3200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How did you feel about the nobility?  </a:t>
            </a:r>
            <a:endParaRPr lang="en-US" sz="3200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6872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farmer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174" y="-1"/>
            <a:ext cx="10375901" cy="6917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Freeform 6"/>
          <p:cNvSpPr/>
          <p:nvPr/>
        </p:nvSpPr>
        <p:spPr>
          <a:xfrm>
            <a:off x="0" y="0"/>
            <a:ext cx="12192000" cy="6858000"/>
          </a:xfrm>
          <a:custGeom>
            <a:avLst/>
            <a:gdLst>
              <a:gd name="connsiteX0" fmla="*/ 7767199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7728906 w 12192000"/>
              <a:gd name="connsiteY3" fmla="*/ 6858000 h 6858000"/>
              <a:gd name="connsiteX4" fmla="*/ 7738268 w 12192000"/>
              <a:gd name="connsiteY4" fmla="*/ 6853768 h 6858000"/>
              <a:gd name="connsiteX5" fmla="*/ 9896475 w 12192000"/>
              <a:gd name="connsiteY5" fmla="*/ 3419475 h 6858000"/>
              <a:gd name="connsiteX6" fmla="*/ 7902548 w 12192000"/>
              <a:gd name="connsiteY6" fmla="*/ 69322 h 6858000"/>
              <a:gd name="connsiteX7" fmla="*/ 0 w 12192000"/>
              <a:gd name="connsiteY7" fmla="*/ 0 h 6858000"/>
              <a:gd name="connsiteX8" fmla="*/ 4405752 w 12192000"/>
              <a:gd name="connsiteY8" fmla="*/ 0 h 6858000"/>
              <a:gd name="connsiteX9" fmla="*/ 4270403 w 12192000"/>
              <a:gd name="connsiteY9" fmla="*/ 69322 h 6858000"/>
              <a:gd name="connsiteX10" fmla="*/ 2276475 w 12192000"/>
              <a:gd name="connsiteY10" fmla="*/ 3419475 h 6858000"/>
              <a:gd name="connsiteX11" fmla="*/ 4434683 w 12192000"/>
              <a:gd name="connsiteY11" fmla="*/ 6853768 h 6858000"/>
              <a:gd name="connsiteX12" fmla="*/ 4444045 w 12192000"/>
              <a:gd name="connsiteY12" fmla="*/ 6858000 h 6858000"/>
              <a:gd name="connsiteX13" fmla="*/ 0 w 12192000"/>
              <a:gd name="connsiteY1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2192000" h="6858000">
                <a:moveTo>
                  <a:pt x="7767199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7728906" y="6858000"/>
                </a:lnTo>
                <a:lnTo>
                  <a:pt x="7738268" y="6853768"/>
                </a:lnTo>
                <a:cubicBezTo>
                  <a:pt x="9015259" y="6238451"/>
                  <a:pt x="9896475" y="4931873"/>
                  <a:pt x="9896475" y="3419475"/>
                </a:cubicBezTo>
                <a:cubicBezTo>
                  <a:pt x="9896475" y="1972834"/>
                  <a:pt x="9090220" y="714504"/>
                  <a:pt x="7902548" y="69322"/>
                </a:cubicBezTo>
                <a:close/>
                <a:moveTo>
                  <a:pt x="0" y="0"/>
                </a:moveTo>
                <a:lnTo>
                  <a:pt x="4405752" y="0"/>
                </a:lnTo>
                <a:lnTo>
                  <a:pt x="4270403" y="69322"/>
                </a:lnTo>
                <a:cubicBezTo>
                  <a:pt x="3082730" y="714504"/>
                  <a:pt x="2276475" y="1972834"/>
                  <a:pt x="2276475" y="3419475"/>
                </a:cubicBezTo>
                <a:cubicBezTo>
                  <a:pt x="2276475" y="4931873"/>
                  <a:pt x="3157692" y="6238451"/>
                  <a:pt x="4434683" y="6853768"/>
                </a:cubicBezTo>
                <a:lnTo>
                  <a:pt x="4444045" y="6858000"/>
                </a:lnTo>
                <a:lnTo>
                  <a:pt x="0" y="6858000"/>
                </a:lnTo>
                <a:close/>
              </a:path>
            </a:pathLst>
          </a:custGeom>
          <a:blipFill dpi="0" rotWithShape="1">
            <a:blip r:embed="rId3"/>
            <a:srcRect/>
            <a:stretch>
              <a:fillRect l="-28000" r="-21000"/>
            </a:stretch>
          </a:blipFill>
          <a:ln>
            <a:noFill/>
          </a:ln>
          <a:effectLst>
            <a:outerShdw blurRad="292100" sx="99000" sy="99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05275" y="295275"/>
            <a:ext cx="3981450" cy="633413"/>
          </a:xfrm>
        </p:spPr>
        <p:txBody>
          <a:bodyPr>
            <a:prstTxWarp prst="textStop">
              <a:avLst>
                <a:gd name="adj" fmla="val 18797"/>
              </a:avLst>
            </a:prstTxWarp>
            <a:normAutofit/>
          </a:bodyPr>
          <a:lstStyle/>
          <a:p>
            <a:pPr algn="ctr"/>
            <a:r>
              <a:rPr lang="en-US" sz="3600" dirty="0" smtClean="0">
                <a:effectLst>
                  <a:glow rad="228600">
                    <a:schemeClr val="bg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The Farmers</a:t>
            </a:r>
            <a:endParaRPr lang="en-US" sz="3600" dirty="0">
              <a:effectLst>
                <a:glow rad="228600">
                  <a:schemeClr val="bg1"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804822" y="1750472"/>
            <a:ext cx="6582378" cy="341632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36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Farmers didn’t care about </a:t>
            </a:r>
            <a:br>
              <a:rPr lang="en-US" sz="36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</a:br>
            <a:r>
              <a:rPr lang="en-US" sz="36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language changes. </a:t>
            </a:r>
          </a:p>
          <a:p>
            <a:pPr algn="ctr"/>
            <a:endParaRPr lang="en-US" sz="3600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  <a:p>
            <a:pPr algn="ctr"/>
            <a:r>
              <a:rPr lang="en-US" sz="36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They continued speaking English.  </a:t>
            </a:r>
          </a:p>
          <a:p>
            <a:pPr algn="ctr"/>
            <a:endParaRPr lang="en-US" sz="3600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  <a:p>
            <a:pPr algn="ctr"/>
            <a:r>
              <a:rPr lang="en-US" sz="36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Developed regional dialects. </a:t>
            </a:r>
          </a:p>
        </p:txBody>
      </p:sp>
    </p:spTree>
    <p:extLst>
      <p:ext uri="{BB962C8B-B14F-4D97-AF65-F5344CB8AC3E}">
        <p14:creationId xmlns:p14="http://schemas.microsoft.com/office/powerpoint/2010/main" val="3071089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259</TotalTime>
  <Words>561</Words>
  <Application>Microsoft Office PowerPoint</Application>
  <PresentationFormat>Widescreen</PresentationFormat>
  <Paragraphs>257</Paragraphs>
  <Slides>33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8" baseType="lpstr">
      <vt:lpstr>Aharoni</vt:lpstr>
      <vt:lpstr>Arial</vt:lpstr>
      <vt:lpstr>Calibri</vt:lpstr>
      <vt:lpstr>Calibri Light</vt:lpstr>
      <vt:lpstr>Office Theme</vt:lpstr>
      <vt:lpstr>1066</vt:lpstr>
      <vt:lpstr>The Normans</vt:lpstr>
      <vt:lpstr>The Normans</vt:lpstr>
      <vt:lpstr>The Normans</vt:lpstr>
      <vt:lpstr>The Normans</vt:lpstr>
      <vt:lpstr>The Normans</vt:lpstr>
      <vt:lpstr>The Normans</vt:lpstr>
      <vt:lpstr>The Farmers</vt:lpstr>
      <vt:lpstr>The Farmers</vt:lpstr>
      <vt:lpstr>The Merchants</vt:lpstr>
      <vt:lpstr>The Merchants</vt:lpstr>
      <vt:lpstr>Food Words</vt:lpstr>
      <vt:lpstr>The Builders</vt:lpstr>
      <vt:lpstr>The Builders</vt:lpstr>
      <vt:lpstr>Technical Trade Words</vt:lpstr>
      <vt:lpstr>The Scientists</vt:lpstr>
      <vt:lpstr>The Scientists</vt:lpstr>
      <vt:lpstr>Opticks  (Newton 1704)</vt:lpstr>
      <vt:lpstr>The Priests</vt:lpstr>
      <vt:lpstr>The Priests</vt:lpstr>
      <vt:lpstr>Wycliffe Bible (1380) Tinsdale Bible (1526) King James Bible (1611)</vt:lpstr>
      <vt:lpstr>The Maids</vt:lpstr>
      <vt:lpstr>The Maids</vt:lpstr>
      <vt:lpstr>PowerPoint Presentation</vt:lpstr>
      <vt:lpstr>Noble Sons/Daughters</vt:lpstr>
      <vt:lpstr>Noble Sons/Daughters</vt:lpstr>
      <vt:lpstr>The Lords</vt:lpstr>
      <vt:lpstr>The Lords</vt:lpstr>
      <vt:lpstr>PowerPoint Presentation</vt:lpstr>
      <vt:lpstr>Queen Mercury</vt:lpstr>
      <vt:lpstr>Queen Mercury</vt:lpstr>
      <vt:lpstr>Royal Words 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1066</dc:title>
  <dc:creator>Joseph Moore</dc:creator>
  <cp:lastModifiedBy>Tippy</cp:lastModifiedBy>
  <cp:revision>31</cp:revision>
  <dcterms:created xsi:type="dcterms:W3CDTF">2019-07-03T07:37:46Z</dcterms:created>
  <dcterms:modified xsi:type="dcterms:W3CDTF">2019-07-07T13:48:12Z</dcterms:modified>
</cp:coreProperties>
</file>