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4" r:id="rId5"/>
    <p:sldId id="269" r:id="rId6"/>
    <p:sldId id="265" r:id="rId7"/>
    <p:sldId id="266" r:id="rId8"/>
    <p:sldId id="263" r:id="rId9"/>
    <p:sldId id="272" r:id="rId10"/>
    <p:sldId id="271" r:id="rId11"/>
    <p:sldId id="270" r:id="rId12"/>
    <p:sldId id="310" r:id="rId13"/>
    <p:sldId id="313" r:id="rId14"/>
    <p:sldId id="273" r:id="rId15"/>
    <p:sldId id="277" r:id="rId16"/>
    <p:sldId id="276" r:id="rId17"/>
    <p:sldId id="275" r:id="rId18"/>
    <p:sldId id="274" r:id="rId19"/>
    <p:sldId id="278" r:id="rId20"/>
    <p:sldId id="311" r:id="rId21"/>
    <p:sldId id="260" r:id="rId22"/>
    <p:sldId id="312" r:id="rId23"/>
    <p:sldId id="314" r:id="rId24"/>
    <p:sldId id="315" r:id="rId25"/>
    <p:sldId id="301" r:id="rId26"/>
    <p:sldId id="302" r:id="rId27"/>
    <p:sldId id="303" r:id="rId28"/>
    <p:sldId id="307" r:id="rId29"/>
    <p:sldId id="304" r:id="rId30"/>
    <p:sldId id="309" r:id="rId31"/>
    <p:sldId id="308" r:id="rId32"/>
    <p:sldId id="317" r:id="rId33"/>
    <p:sldId id="318" r:id="rId34"/>
    <p:sldId id="319" r:id="rId35"/>
    <p:sldId id="320" r:id="rId36"/>
    <p:sldId id="306" r:id="rId37"/>
    <p:sldId id="316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96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4700-8981-4536-A381-700E6DC15CDE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90D-E9D1-44AF-BF58-F9321323AB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1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4700-8981-4536-A381-700E6DC15CDE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90D-E9D1-44AF-BF58-F9321323AB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84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4700-8981-4536-A381-700E6DC15CDE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90D-E9D1-44AF-BF58-F9321323AB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9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4700-8981-4536-A381-700E6DC15CDE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90D-E9D1-44AF-BF58-F9321323AB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25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4700-8981-4536-A381-700E6DC15CDE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90D-E9D1-44AF-BF58-F9321323AB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4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4700-8981-4536-A381-700E6DC15CDE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90D-E9D1-44AF-BF58-F9321323AB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7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4700-8981-4536-A381-700E6DC15CDE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90D-E9D1-44AF-BF58-F9321323AB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962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4700-8981-4536-A381-700E6DC15CDE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90D-E9D1-44AF-BF58-F9321323AB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24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4700-8981-4536-A381-700E6DC15CDE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90D-E9D1-44AF-BF58-F9321323AB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89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4700-8981-4536-A381-700E6DC15CDE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90D-E9D1-44AF-BF58-F9321323AB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33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4700-8981-4536-A381-700E6DC15CDE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90D-E9D1-44AF-BF58-F9321323AB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03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B4700-8981-4536-A381-700E6DC15CDE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F190D-E9D1-44AF-BF58-F9321323AB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6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gCQStTSMuk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Foot and Mouth Disease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578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995686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584200">
                    <a:schemeClr val="tx1">
                      <a:lumMod val="85000"/>
                      <a:lumOff val="15000"/>
                      <a:alpha val="86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Smallpox 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584200">
                  <a:schemeClr val="tx1">
                    <a:lumMod val="85000"/>
                    <a:lumOff val="15000"/>
                    <a:alpha val="86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4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5/58/Marseille-peste-Serre.jpg/1280px-Marseille-peste-Ser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5" b="-18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35773" y="555526"/>
            <a:ext cx="53389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584200">
                    <a:schemeClr val="tx1">
                      <a:lumMod val="85000"/>
                      <a:lumOff val="15000"/>
                      <a:alpha val="86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Black Death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584200">
                  <a:schemeClr val="tx1">
                    <a:lumMod val="85000"/>
                    <a:lumOff val="15000"/>
                    <a:alpha val="86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bubonic plagu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8" b="100000" l="3827" r="92474">
                        <a14:foregroundMark x1="12245" y1="14739" x2="12372" y2="22222"/>
                        <a14:foregroundMark x1="12500" y1="23356" x2="24362" y2="99773"/>
                        <a14:backgroundMark x1="44515" y1="97959" x2="44515" y2="97959"/>
                        <a14:backgroundMark x1="45026" y1="95918" x2="45026" y2="95918"/>
                        <a14:backgroundMark x1="11607" y1="17914" x2="11607" y2="17914"/>
                        <a14:backgroundMark x1="13010" y1="18367" x2="13010" y2="18367"/>
                        <a14:backgroundMark x1="13138" y1="19274" x2="13138" y2="19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98614"/>
            <a:ext cx="5235352" cy="2944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-5680" y="4084715"/>
            <a:ext cx="53389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584200">
                    <a:schemeClr val="tx1">
                      <a:lumMod val="85000"/>
                      <a:lumOff val="15000"/>
                      <a:alpha val="86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Bubonic Plague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584200">
                  <a:schemeClr val="tx1">
                    <a:lumMod val="85000"/>
                    <a:lumOff val="15000"/>
                    <a:alpha val="86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07504" y="3025931"/>
            <a:ext cx="53389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584200">
                    <a:schemeClr val="tx1">
                      <a:lumMod val="85000"/>
                      <a:lumOff val="15000"/>
                      <a:alpha val="86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Plague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584200">
                  <a:schemeClr val="tx1">
                    <a:lumMod val="85000"/>
                    <a:lumOff val="15000"/>
                    <a:alpha val="86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79512" y="1811468"/>
            <a:ext cx="53389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584200">
                    <a:schemeClr val="tx1">
                      <a:lumMod val="85000"/>
                      <a:lumOff val="15000"/>
                      <a:alpha val="86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Great Plague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584200">
                  <a:schemeClr val="tx1">
                    <a:lumMod val="85000"/>
                    <a:lumOff val="15000"/>
                    <a:alpha val="86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8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smtClean="0"/>
              <a:t>From 1347 to 1351, this contagious </a:t>
            </a:r>
            <a:br>
              <a:rPr lang="en-US" dirty="0" smtClean="0"/>
            </a:br>
            <a:r>
              <a:rPr lang="en-US" dirty="0" smtClean="0"/>
              <a:t>disease killed 1/3 (up to 50%) of all </a:t>
            </a:r>
            <a:br>
              <a:rPr lang="en-US" dirty="0" smtClean="0"/>
            </a:br>
            <a:r>
              <a:rPr lang="en-US" dirty="0" smtClean="0"/>
              <a:t>Europeans.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412"/>
            <a:ext cx="82296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The Black Death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62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0972"/>
            <a:ext cx="8229600" cy="33889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How would the world change if 30% of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the Korean population died in the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next 4 years?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Contagious Diseases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What causes a disease?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879">
            <a:off x="4998145" y="2215790"/>
            <a:ext cx="3817768" cy="2530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2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 descr="Image result for plague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931790"/>
            <a:ext cx="2246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241300" dist="76200" dir="6540000" algn="tl" rotWithShape="0">
                    <a:prstClr val="black">
                      <a:alpha val="87000"/>
                    </a:prstClr>
                  </a:outerShdw>
                </a:effectLst>
                <a:latin typeface="Blippo Blk BT" pitchFamily="2" charset="0"/>
                <a:ea typeface="DFKai-SB" pitchFamily="65" charset="-120"/>
              </a:rPr>
              <a:t>Virus   </a:t>
            </a:r>
            <a:endParaRPr lang="ko-KR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241300" dist="76200" dir="6540000" algn="tl" rotWithShape="0">
                  <a:prstClr val="black">
                    <a:alpha val="87000"/>
                  </a:prstClr>
                </a:outerShdw>
              </a:effectLst>
              <a:latin typeface="Blippo Blk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Image result for plague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Image result for plague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4" y="-6863"/>
            <a:ext cx="9170774" cy="51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Contagious Diseases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A disease that spreads easily and quickly.    </a:t>
            </a:r>
          </a:p>
          <a:p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 smtClean="0">
                <a:solidFill>
                  <a:srgbClr val="0070C0"/>
                </a:solidFill>
              </a:rPr>
              <a:t>Can you think of some? 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smtClean="0"/>
              <a:t>This bubonic plague was caused by a </a:t>
            </a:r>
            <a:br>
              <a:rPr lang="en-US" dirty="0" smtClean="0"/>
            </a:br>
            <a:r>
              <a:rPr lang="en-US" dirty="0" smtClean="0"/>
              <a:t>bacteria called, “</a:t>
            </a:r>
            <a:r>
              <a:rPr lang="en-US" b="1" i="1" dirty="0"/>
              <a:t>Yersinia </a:t>
            </a:r>
            <a:r>
              <a:rPr lang="en-US" b="1" i="1" dirty="0" err="1" smtClean="0"/>
              <a:t>pestis</a:t>
            </a:r>
            <a:r>
              <a:rPr lang="en-US" b="1" i="1" dirty="0" smtClean="0"/>
              <a:t>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412"/>
            <a:ext cx="82296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The Black Death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78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Contagious Diseases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How can a disease spread?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11266" name="touc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6" y="2329535"/>
            <a:ext cx="1402854" cy="139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sneez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40" y="2289439"/>
            <a:ext cx="1721149" cy="142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needl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90424"/>
            <a:ext cx="1220129" cy="127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eat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0" y="3793562"/>
            <a:ext cx="1455903" cy="114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kis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5153"/>
            <a:ext cx="1290861" cy="157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sex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58549"/>
            <a:ext cx="1744726" cy="10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blood transfusi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3797"/>
            <a:ext cx="1744726" cy="135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oor sanitati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04362"/>
            <a:ext cx="1161186" cy="132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animal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59211"/>
            <a:ext cx="1650416" cy="126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539552" y="2859782"/>
            <a:ext cx="1440160" cy="360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Touch 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35834" y="2557014"/>
            <a:ext cx="1440160" cy="11668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Exposure to other sick people </a:t>
            </a:r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749136" y="2860975"/>
            <a:ext cx="1440160" cy="360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Animals </a:t>
            </a:r>
            <a:endParaRPr lang="ko-KR" alt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6948264" y="2715766"/>
            <a:ext cx="1584176" cy="59079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Sexual transmission </a:t>
            </a:r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06453" y="4155926"/>
            <a:ext cx="1440160" cy="5540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Sharing food</a:t>
            </a:r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1905062" y="4249940"/>
            <a:ext cx="1440160" cy="360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Kissing </a:t>
            </a: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3563888" y="4155926"/>
            <a:ext cx="1440160" cy="5510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Poor sanitation</a:t>
            </a:r>
            <a:endParaRPr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5148064" y="4155926"/>
            <a:ext cx="1440160" cy="563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Sharing needles </a:t>
            </a: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7020272" y="4114974"/>
            <a:ext cx="1440160" cy="6890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Blood transfusion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30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smtClean="0"/>
              <a:t>The disease was spread via fleas living </a:t>
            </a:r>
            <a:br>
              <a:rPr lang="en-US" dirty="0" smtClean="0"/>
            </a:br>
            <a:r>
              <a:rPr lang="en-US" dirty="0" smtClean="0"/>
              <a:t>on the backs of black rats.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412"/>
            <a:ext cx="8229600" cy="857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The Black Death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19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0972"/>
            <a:ext cx="8229600" cy="33889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Which areas were </a:t>
            </a:r>
            <a:r>
              <a:rPr lang="en-US" u="sng" dirty="0" smtClean="0">
                <a:solidFill>
                  <a:srgbClr val="C00000"/>
                </a:solidFill>
              </a:rPr>
              <a:t>least</a:t>
            </a:r>
            <a:r>
              <a:rPr lang="en-US" dirty="0" smtClean="0">
                <a:solidFill>
                  <a:srgbClr val="C00000"/>
                </a:solidFill>
              </a:rPr>
              <a:t> affected?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0972"/>
            <a:ext cx="8229600" cy="33889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How did the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lack Death change English?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Study of how </a:t>
            </a:r>
            <a:r>
              <a:rPr lang="en-US" altLang="ko-KR" dirty="0" smtClean="0"/>
              <a:t>diseases </a:t>
            </a:r>
            <a:r>
              <a:rPr lang="en-US" altLang="ko-KR" dirty="0" smtClean="0"/>
              <a:t>spread </a:t>
            </a:r>
            <a:endParaRPr lang="ko-KR" altLang="en-US" dirty="0"/>
          </a:p>
        </p:txBody>
      </p:sp>
      <p:pic>
        <p:nvPicPr>
          <p:cNvPr id="1026" name="Picture 2" descr="Image result for epidem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56" y="843558"/>
            <a:ext cx="46863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68" y="0"/>
            <a:ext cx="9837420" cy="514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3939902"/>
            <a:ext cx="4402832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/>
              <a:t>Epidemiology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10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64554"/>
            <a:ext cx="9180512" cy="54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Patient 0 </a:t>
            </a:r>
            <a:endParaRPr lang="ko-KR" altLang="en-US" dirty="0"/>
          </a:p>
        </p:txBody>
      </p:sp>
      <p:pic>
        <p:nvPicPr>
          <p:cNvPr id="2053" name="Picture 5" descr="Image result for patient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31590"/>
            <a:ext cx="5229012" cy="356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4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09600" y="2211710"/>
            <a:ext cx="8229600" cy="857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Outbreak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7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100" name="Picture 4" descr="Image result for epidemic vs pande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5" y="51470"/>
            <a:ext cx="7753761" cy="4967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andem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35646"/>
            <a:ext cx="1478168" cy="19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kore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380578"/>
            <a:ext cx="6859749" cy="4573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Famous Examples: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0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Image result for train to bu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8" y="0"/>
            <a:ext cx="9145138" cy="51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Image result for turning into zomb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8474"/>
            <a:ext cx="6696744" cy="51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Zombie Rules (Your Turn)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You may take up to 3 actions:</a:t>
            </a:r>
          </a:p>
          <a:p>
            <a:pPr lvl="1"/>
            <a:r>
              <a:rPr lang="en-US" dirty="0" smtClean="0"/>
              <a:t>Move (to a connecting province)</a:t>
            </a:r>
          </a:p>
          <a:p>
            <a:pPr lvl="1"/>
            <a:r>
              <a:rPr lang="en-US" dirty="0" smtClean="0"/>
              <a:t>Treatment (remove a zombie magnet)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Zombie Rules (My Turn)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I’ll draw 3 location cards</a:t>
            </a:r>
          </a:p>
          <a:p>
            <a:pPr lvl="1"/>
            <a:r>
              <a:rPr lang="en-US" dirty="0" smtClean="0"/>
              <a:t>Add a zombie</a:t>
            </a:r>
          </a:p>
          <a:p>
            <a:pPr lvl="1"/>
            <a:r>
              <a:rPr lang="en-US" dirty="0" smtClean="0"/>
              <a:t>Spread the disease to adjacent provinces </a:t>
            </a:r>
          </a:p>
          <a:p>
            <a:pPr lvl="1"/>
            <a:r>
              <a:rPr lang="en-US" dirty="0" smtClean="0"/>
              <a:t>If a disease is eliminated, the card is </a:t>
            </a:r>
            <a:br>
              <a:rPr lang="en-US" dirty="0" smtClean="0"/>
            </a:br>
            <a:r>
              <a:rPr lang="en-US" dirty="0" smtClean="0"/>
              <a:t>discarded</a:t>
            </a:r>
          </a:p>
          <a:p>
            <a:pPr lvl="1"/>
            <a:r>
              <a:rPr lang="en-US" dirty="0" smtClean="0"/>
              <a:t>If I draw a “Zombies” card, I will shuffle the cards.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All of the zombie are eliminated.</a:t>
            </a:r>
          </a:p>
          <a:p>
            <a:pPr marL="0" indent="0" algn="ctr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All of the zombies magnets are used.</a:t>
            </a:r>
          </a:p>
          <a:p>
            <a:pPr marL="0" indent="0" algn="ctr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Zombie Parasites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www.youtube.com/watch?v=AgCQStTSMuk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00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1"/>
            <a:ext cx="3419873" cy="555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Korea-8provinces-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869"/>
            <a:ext cx="3347864" cy="52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lu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50429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57200" y="19956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584200">
                    <a:schemeClr val="tx1">
                      <a:lumMod val="85000"/>
                      <a:lumOff val="15000"/>
                      <a:alpha val="86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Flu 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584200">
                  <a:schemeClr val="tx1">
                    <a:lumMod val="85000"/>
                    <a:lumOff val="15000"/>
                    <a:alpha val="86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2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cold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192"/>
            <a:ext cx="9144000" cy="541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5606"/>
            <a:ext cx="48291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584200">
                    <a:schemeClr val="tx1">
                      <a:lumMod val="85000"/>
                      <a:lumOff val="15000"/>
                      <a:alpha val="86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Common Cold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584200">
                  <a:schemeClr val="tx1">
                    <a:lumMod val="85000"/>
                    <a:lumOff val="15000"/>
                    <a:alpha val="86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5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36" y="-13894"/>
            <a:ext cx="9170435" cy="539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Picture 2" descr="Image result for s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7614"/>
            <a:ext cx="6629400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7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ebola 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49"/>
            <a:ext cx="9144000" cy="51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57200" y="19956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584200">
                    <a:schemeClr val="tx1">
                      <a:lumMod val="85000"/>
                      <a:lumOff val="15000"/>
                      <a:alpha val="86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Ebola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584200">
                  <a:schemeClr val="tx1">
                    <a:lumMod val="85000"/>
                    <a:lumOff val="15000"/>
                    <a:alpha val="86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2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ids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3"/>
            <a:ext cx="9144000" cy="51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57200" y="19956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584200">
                    <a:schemeClr val="tx1">
                      <a:lumMod val="85000"/>
                      <a:lumOff val="15000"/>
                      <a:alpha val="86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AIDS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584200">
                  <a:schemeClr val="tx1">
                    <a:lumMod val="85000"/>
                    <a:lumOff val="15000"/>
                    <a:alpha val="86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4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426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57200" y="19956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584200">
                    <a:schemeClr val="tx1">
                      <a:lumMod val="85000"/>
                      <a:lumOff val="15000"/>
                      <a:alpha val="86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Tuberculosis   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584200">
                  <a:schemeClr val="tx1">
                    <a:lumMod val="85000"/>
                    <a:lumOff val="15000"/>
                    <a:alpha val="86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1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217</Words>
  <Application>Microsoft Office PowerPoint</Application>
  <PresentationFormat>On-screen Show (16:9)</PresentationFormat>
  <Paragraphs>61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DFKai-SB</vt:lpstr>
      <vt:lpstr>맑은 고딕</vt:lpstr>
      <vt:lpstr>Arial</vt:lpstr>
      <vt:lpstr>Blippo Blk BT</vt:lpstr>
      <vt:lpstr>Office 테마</vt:lpstr>
      <vt:lpstr>Foot and Mouth Disease</vt:lpstr>
      <vt:lpstr>Contagious Diseases   </vt:lpstr>
      <vt:lpstr>Famous Examples:</vt:lpstr>
      <vt:lpstr>PowerPoint Presentation</vt:lpstr>
      <vt:lpstr>Common Cold</vt:lpstr>
      <vt:lpstr>PowerPoint Presentation</vt:lpstr>
      <vt:lpstr>PowerPoint Presentation</vt:lpstr>
      <vt:lpstr>PowerPoint Presentation</vt:lpstr>
      <vt:lpstr>PowerPoint Presentation</vt:lpstr>
      <vt:lpstr>Smallpox </vt:lpstr>
      <vt:lpstr>PowerPoint Presentation</vt:lpstr>
      <vt:lpstr>The Black Death</vt:lpstr>
      <vt:lpstr>PowerPoint Presentation</vt:lpstr>
      <vt:lpstr>Contagious Diseases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Black Death</vt:lpstr>
      <vt:lpstr>Contagious Diseases</vt:lpstr>
      <vt:lpstr>The Black Death</vt:lpstr>
      <vt:lpstr>PowerPoint Presentation</vt:lpstr>
      <vt:lpstr>PowerPoint Presentation</vt:lpstr>
      <vt:lpstr>PowerPoint Presentation</vt:lpstr>
      <vt:lpstr>Epidemiology </vt:lpstr>
      <vt:lpstr>Patient 0 </vt:lpstr>
      <vt:lpstr>PowerPoint Presentation</vt:lpstr>
      <vt:lpstr>PowerPoint Presentation</vt:lpstr>
      <vt:lpstr>PowerPoint Presentation</vt:lpstr>
      <vt:lpstr>PowerPoint Presentation</vt:lpstr>
      <vt:lpstr>Zombie Rules (Your Turn)</vt:lpstr>
      <vt:lpstr>Zombie Rules (My Turn)</vt:lpstr>
      <vt:lpstr>Win</vt:lpstr>
      <vt:lpstr>Lose</vt:lpstr>
      <vt:lpstr>Zombie Parasites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and Mouth Disease</dc:title>
  <dc:creator>user</dc:creator>
  <cp:lastModifiedBy>Joseph Moore</cp:lastModifiedBy>
  <cp:revision>35</cp:revision>
  <dcterms:created xsi:type="dcterms:W3CDTF">2018-04-03T05:25:52Z</dcterms:created>
  <dcterms:modified xsi:type="dcterms:W3CDTF">2019-07-08T02:09:15Z</dcterms:modified>
</cp:coreProperties>
</file>