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0" r:id="rId4"/>
    <p:sldId id="258" r:id="rId5"/>
    <p:sldId id="262" r:id="rId6"/>
    <p:sldId id="263" r:id="rId7"/>
    <p:sldId id="261" r:id="rId8"/>
    <p:sldId id="259" r:id="rId9"/>
    <p:sldId id="264" r:id="rId10"/>
    <p:sldId id="271" r:id="rId11"/>
    <p:sldId id="272" r:id="rId12"/>
    <p:sldId id="274" r:id="rId13"/>
    <p:sldId id="273" r:id="rId14"/>
    <p:sldId id="269" r:id="rId15"/>
    <p:sldId id="270" r:id="rId16"/>
    <p:sldId id="282" r:id="rId17"/>
    <p:sldId id="267" r:id="rId18"/>
    <p:sldId id="268" r:id="rId19"/>
    <p:sldId id="275" r:id="rId20"/>
    <p:sldId id="276" r:id="rId21"/>
    <p:sldId id="279" r:id="rId22"/>
    <p:sldId id="280" r:id="rId23"/>
    <p:sldId id="315" r:id="rId24"/>
    <p:sldId id="265" r:id="rId25"/>
    <p:sldId id="278" r:id="rId26"/>
    <p:sldId id="277" r:id="rId27"/>
    <p:sldId id="266" r:id="rId28"/>
    <p:sldId id="283" r:id="rId29"/>
    <p:sldId id="288" r:id="rId30"/>
    <p:sldId id="284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286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B6DF9-8084-4B16-9276-AC6CC063758F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CC8D41-1B07-4343-8B92-A7C9EFDC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3kFNVop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cCJ_Vn58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2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https://www.youtube.com/watch?v=Mfz3kFNVopk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https://www.youtube.com/watch?v=7ucCJ_Vn58w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8D41-1B07-4343-8B92-A7C9EFDCE5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 trans="18000"/>
                    </a14:imgEffect>
                    <a14:imgEffect>
                      <a14:sharpenSoften amount="-19000"/>
                    </a14:imgEffect>
                    <a14:imgEffect>
                      <a14:brightnessContrast bright="7000" contrast="-24000"/>
                    </a14:imgEffect>
                  </a14:imgLayer>
                </a14:imgProps>
              </a:ext>
            </a:extLst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EE4D-DA50-45B1-807E-A1C043A8BDB5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6980-2856-4933-A4A9-C2AD94CD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925" y="2818613"/>
            <a:ext cx="6066149" cy="125695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Dictionary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6462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925" y="2818613"/>
            <a:ext cx="6066149" cy="125695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The Problem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7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There was no standardized spelling</a:t>
            </a:r>
          </a:p>
          <a:p>
            <a:pPr lvl="1"/>
            <a:r>
              <a:rPr lang="en-US" dirty="0"/>
              <a:t>Double letters and ending </a:t>
            </a:r>
            <a:r>
              <a:rPr lang="en-US" i="1" dirty="0"/>
              <a:t>e’s</a:t>
            </a:r>
            <a:r>
              <a:rPr lang="en-US" dirty="0"/>
              <a:t> seem to be arbitrarily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/>
              <a:t>dog/</a:t>
            </a:r>
            <a:r>
              <a:rPr lang="en-US" i="1" dirty="0" err="1"/>
              <a:t>dogg</a:t>
            </a:r>
            <a:r>
              <a:rPr lang="en-US" i="1" dirty="0"/>
              <a:t>/</a:t>
            </a:r>
            <a:r>
              <a:rPr lang="en-US" i="1" dirty="0" err="1"/>
              <a:t>dogge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Phonetic spellings </a:t>
            </a:r>
          </a:p>
          <a:p>
            <a:pPr lvl="1"/>
            <a:r>
              <a:rPr lang="en-US" dirty="0" smtClean="0"/>
              <a:t>Complicated by Great Vowel Shift</a:t>
            </a:r>
            <a:endParaRPr lang="en-US" dirty="0"/>
          </a:p>
          <a:p>
            <a:r>
              <a:rPr lang="en-US" dirty="0" smtClean="0"/>
              <a:t>Regional spellings</a:t>
            </a:r>
          </a:p>
          <a:p>
            <a:pPr lvl="1"/>
            <a:r>
              <a:rPr lang="en-US" dirty="0" smtClean="0"/>
              <a:t>5 Major Dialects</a:t>
            </a:r>
          </a:p>
          <a:p>
            <a:pPr lvl="1"/>
            <a:r>
              <a:rPr lang="en-US" dirty="0"/>
              <a:t>The ending –</a:t>
            </a:r>
            <a:r>
              <a:rPr lang="en-US" i="1" dirty="0" err="1"/>
              <a:t>ing</a:t>
            </a:r>
            <a:r>
              <a:rPr lang="en-US" dirty="0"/>
              <a:t> was said as -</a:t>
            </a:r>
            <a:r>
              <a:rPr lang="en-US" i="1" dirty="0"/>
              <a:t>and</a:t>
            </a:r>
            <a:r>
              <a:rPr lang="en-US" dirty="0"/>
              <a:t> in the North, -</a:t>
            </a:r>
            <a:r>
              <a:rPr lang="en-US" i="1" dirty="0"/>
              <a:t>end</a:t>
            </a:r>
            <a:r>
              <a:rPr lang="en-US" dirty="0"/>
              <a:t> in the East Midlands, and -</a:t>
            </a:r>
            <a:r>
              <a:rPr lang="en-US" i="1" dirty="0" err="1"/>
              <a:t>ind</a:t>
            </a:r>
            <a:r>
              <a:rPr lang="en-US" dirty="0"/>
              <a:t> in the West Midlands.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word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church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could be spelled 30 different ways: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churche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cherche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chirch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chyrch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charge,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chyche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schyrche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1026" name="Picture 2" descr="Image result for chur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10" y="-79283"/>
            <a:ext cx="33813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Great Vowel Shift </a:t>
            </a:r>
          </a:p>
          <a:p>
            <a:pPr lvl="1"/>
            <a:r>
              <a:rPr lang="en-US" dirty="0" smtClean="0"/>
              <a:t>Stan -&gt; Stone, rap -&gt; rope, </a:t>
            </a:r>
            <a:r>
              <a:rPr lang="en-US" dirty="0" err="1" smtClean="0"/>
              <a:t>derk</a:t>
            </a:r>
            <a:r>
              <a:rPr lang="en-US" dirty="0" smtClean="0"/>
              <a:t> -&gt; dark, </a:t>
            </a:r>
            <a:r>
              <a:rPr lang="en-US" dirty="0" err="1" smtClean="0"/>
              <a:t>herte</a:t>
            </a:r>
            <a:r>
              <a:rPr lang="en-US" dirty="0" smtClean="0"/>
              <a:t> -&gt; heart </a:t>
            </a:r>
          </a:p>
          <a:p>
            <a:pPr lvl="1"/>
            <a:r>
              <a:rPr lang="en-US" dirty="0" smtClean="0"/>
              <a:t>No longer phonetic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Kept original spelling</a:t>
            </a:r>
          </a:p>
          <a:p>
            <a:r>
              <a:rPr lang="en-US" dirty="0" smtClean="0"/>
              <a:t>Voiceless fricatives</a:t>
            </a:r>
          </a:p>
          <a:p>
            <a:pPr lvl="1"/>
            <a:r>
              <a:rPr lang="en-US" dirty="0" smtClean="0"/>
              <a:t>laugh, cough (f-sound)</a:t>
            </a:r>
          </a:p>
          <a:p>
            <a:r>
              <a:rPr lang="en-US" dirty="0" smtClean="0"/>
              <a:t>Stopped pronouncing some consonants </a:t>
            </a:r>
          </a:p>
          <a:p>
            <a:pPr lvl="1"/>
            <a:r>
              <a:rPr lang="en-US" dirty="0" smtClean="0"/>
              <a:t>B = dumb, comb</a:t>
            </a:r>
          </a:p>
          <a:p>
            <a:pPr lvl="1"/>
            <a:r>
              <a:rPr lang="en-US" dirty="0" smtClean="0"/>
              <a:t>L = walk, talk</a:t>
            </a:r>
          </a:p>
          <a:p>
            <a:pPr lvl="1"/>
            <a:r>
              <a:rPr lang="en-US" dirty="0" smtClean="0"/>
              <a:t>G/K = knee, gnaw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1569, the grammarian, John </a:t>
            </a:r>
            <a:r>
              <a:rPr lang="en-US" dirty="0" err="1"/>
              <a:t>Cheke</a:t>
            </a:r>
            <a:r>
              <a:rPr lang="en-US" dirty="0"/>
              <a:t> proposed removing all silent letters. </a:t>
            </a:r>
            <a:endParaRPr lang="en-US" dirty="0" smtClean="0"/>
          </a:p>
        </p:txBody>
      </p:sp>
      <p:pic>
        <p:nvPicPr>
          <p:cNvPr id="2050" name="Picture 2" descr="Image result for great vowel shif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78" y="3433482"/>
            <a:ext cx="2309408" cy="12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1476 – William Claxton produces the first </a:t>
            </a:r>
            <a:r>
              <a:rPr lang="en-US" b="1" dirty="0" smtClean="0"/>
              <a:t>printing press </a:t>
            </a:r>
            <a:r>
              <a:rPr lang="en-US" dirty="0" smtClean="0"/>
              <a:t>in England</a:t>
            </a:r>
          </a:p>
          <a:p>
            <a:pPr lvl="1"/>
            <a:r>
              <a:rPr lang="en-US" dirty="0"/>
              <a:t>Runic based symbols like </a:t>
            </a:r>
            <a:r>
              <a:rPr lang="en-US" i="1" dirty="0"/>
              <a:t>thorn</a:t>
            </a:r>
            <a:r>
              <a:rPr lang="en-US" dirty="0"/>
              <a:t> (þ) were not found on the printing press.  So, publishers began using </a:t>
            </a:r>
            <a:r>
              <a:rPr lang="en-US" i="1" dirty="0"/>
              <a:t>y</a:t>
            </a:r>
            <a:r>
              <a:rPr lang="en-US" dirty="0"/>
              <a:t> in its place.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Newspaper writers </a:t>
            </a:r>
            <a:r>
              <a:rPr lang="en-US" dirty="0" smtClean="0"/>
              <a:t>were designing the language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Legal</a:t>
            </a:r>
            <a:r>
              <a:rPr lang="en-US" dirty="0" smtClean="0"/>
              <a:t> Paperwork – Previously in Latin, now in English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printing pre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24" y="3693825"/>
            <a:ext cx="2448298" cy="31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925" y="2818613"/>
            <a:ext cx="6066149" cy="125695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Chancery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460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7" y="365125"/>
            <a:ext cx="706867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Chancery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1825625"/>
            <a:ext cx="7068671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Opened before Norman Invasion</a:t>
            </a:r>
          </a:p>
          <a:p>
            <a:endParaRPr lang="en-US" dirty="0" smtClean="0"/>
          </a:p>
          <a:p>
            <a:r>
              <a:rPr lang="en-US" dirty="0" smtClean="0"/>
              <a:t>A court, part of government = recorded (wrote down) laws</a:t>
            </a:r>
          </a:p>
          <a:p>
            <a:endParaRPr lang="en-US" dirty="0"/>
          </a:p>
          <a:p>
            <a:r>
              <a:rPr lang="en-US" dirty="0" smtClean="0"/>
              <a:t>After 1430, they began writing in English</a:t>
            </a:r>
          </a:p>
          <a:p>
            <a:pPr lvl="1"/>
            <a:r>
              <a:rPr lang="en-US" dirty="0" smtClean="0"/>
              <a:t>Since they made the laws, their English became the standard.  </a:t>
            </a:r>
          </a:p>
          <a:p>
            <a:pPr lvl="1"/>
            <a:r>
              <a:rPr lang="en-US" dirty="0" smtClean="0"/>
              <a:t>Respelled some words based on French</a:t>
            </a:r>
            <a:endParaRPr lang="en-US" dirty="0"/>
          </a:p>
        </p:txBody>
      </p:sp>
      <p:pic>
        <p:nvPicPr>
          <p:cNvPr id="2050" name="Picture 2" descr="A large number of wigged, robed figures in a wood-covered courtroom. A large royal crest decorates the rear wall, with four judges sitting in front of it. Below them, a group of scribes sit writing, along with a large jewelled sceptre and cush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46" y="0"/>
            <a:ext cx="5553435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7" y="365125"/>
            <a:ext cx="706867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Chancery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1825625"/>
            <a:ext cx="7068671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They chose a “correct” spelling.</a:t>
            </a:r>
          </a:p>
          <a:p>
            <a:pPr lvl="1"/>
            <a:r>
              <a:rPr lang="en-US" dirty="0" err="1" smtClean="0"/>
              <a:t>Lond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Land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Xal</a:t>
            </a:r>
            <a:r>
              <a:rPr lang="en-US" dirty="0" smtClean="0">
                <a:sym typeface="Symbol" panose="05050102010706020507" pitchFamily="18" charset="2"/>
              </a:rPr>
              <a:t> or </a:t>
            </a:r>
            <a:r>
              <a:rPr lang="en-US" dirty="0" err="1" smtClean="0">
                <a:sym typeface="Symbol" panose="05050102010706020507" pitchFamily="18" charset="2"/>
              </a:rPr>
              <a:t>schal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shall</a:t>
            </a:r>
            <a:endParaRPr lang="en-US" dirty="0"/>
          </a:p>
          <a:p>
            <a:pPr lvl="1"/>
            <a:r>
              <a:rPr lang="en-US" dirty="0" err="1" smtClean="0"/>
              <a:t>Rithe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right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Hath </a:t>
            </a:r>
            <a:r>
              <a:rPr lang="en-US" dirty="0" smtClean="0">
                <a:sym typeface="Symbol" panose="05050102010706020507" pitchFamily="18" charset="2"/>
              </a:rPr>
              <a:t> has </a:t>
            </a:r>
            <a:endParaRPr lang="en-US" dirty="0"/>
          </a:p>
          <a:p>
            <a:pPr lvl="1"/>
            <a:r>
              <a:rPr lang="en-US" dirty="0" smtClean="0"/>
              <a:t>Doth</a:t>
            </a:r>
            <a:r>
              <a:rPr lang="en-US" dirty="0" smtClean="0">
                <a:sym typeface="Symbol" panose="05050102010706020507" pitchFamily="18" charset="2"/>
              </a:rPr>
              <a:t> does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Such, not, but, these, any, many, can, cannot, but, shall, should, could, ought, thorough, etc. 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A large number of wigged, robed figures in a wood-covered courtroom. A large royal crest decorates the rear wall, with four judges sitting in front of it. Below them, a group of scribes sit writing, along with a large jewelled sceptre and cush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46" y="0"/>
            <a:ext cx="5553435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500" y="2037563"/>
            <a:ext cx="6066149" cy="27725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Early Dictionaries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2310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Early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Bilingual = Sumerian to </a:t>
            </a:r>
            <a:r>
              <a:rPr lang="en-US" dirty="0" err="1" smtClean="0"/>
              <a:t>Akkadian</a:t>
            </a:r>
            <a:r>
              <a:rPr lang="en-US" dirty="0" smtClean="0"/>
              <a:t> tablets (2300 BCE)</a:t>
            </a:r>
          </a:p>
          <a:p>
            <a:r>
              <a:rPr lang="en-US" dirty="0" smtClean="0"/>
              <a:t>Monolingual = Chinese </a:t>
            </a:r>
            <a:r>
              <a:rPr lang="en-US" dirty="0" err="1" smtClean="0"/>
              <a:t>Dicitionary</a:t>
            </a:r>
            <a:r>
              <a:rPr lang="en-US" dirty="0" smtClean="0"/>
              <a:t> (200-300 BCE)</a:t>
            </a:r>
          </a:p>
          <a:p>
            <a:endParaRPr lang="en-US" dirty="0" smtClean="0"/>
          </a:p>
          <a:p>
            <a:r>
              <a:rPr lang="en-US" dirty="0" smtClean="0"/>
              <a:t>Arabic (700-1400 CE) </a:t>
            </a:r>
          </a:p>
          <a:p>
            <a:r>
              <a:rPr lang="en-US" dirty="0" smtClean="0"/>
              <a:t>Spanish (1611)</a:t>
            </a:r>
          </a:p>
          <a:p>
            <a:r>
              <a:rPr lang="en-US" dirty="0" smtClean="0"/>
              <a:t>Italian (1612)</a:t>
            </a:r>
          </a:p>
          <a:p>
            <a:r>
              <a:rPr lang="en-US" dirty="0" smtClean="0"/>
              <a:t>French (1694)</a:t>
            </a:r>
            <a:endParaRPr lang="en-US" dirty="0"/>
          </a:p>
        </p:txBody>
      </p:sp>
      <p:pic>
        <p:nvPicPr>
          <p:cNvPr id="4098" name="Picture 2" descr="Image result for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4" y="4069753"/>
            <a:ext cx="4957482" cy="278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778192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/>
              <a:t>Table </a:t>
            </a:r>
            <a:r>
              <a:rPr lang="en-US" i="1" dirty="0" err="1"/>
              <a:t>Alphabeticall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25625"/>
            <a:ext cx="7781925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Robert </a:t>
            </a:r>
            <a:r>
              <a:rPr lang="en-US" dirty="0" err="1" smtClean="0"/>
              <a:t>Cawdrey</a:t>
            </a:r>
            <a:r>
              <a:rPr lang="en-US" dirty="0" smtClean="0"/>
              <a:t> (1604)</a:t>
            </a:r>
          </a:p>
          <a:p>
            <a:endParaRPr lang="en-US" dirty="0"/>
          </a:p>
          <a:p>
            <a:r>
              <a:rPr lang="en-US" dirty="0" smtClean="0"/>
              <a:t>2,543 words</a:t>
            </a:r>
          </a:p>
          <a:p>
            <a:endParaRPr lang="en-US" dirty="0"/>
          </a:p>
          <a:p>
            <a:r>
              <a:rPr lang="en-US" dirty="0" smtClean="0"/>
              <a:t>Definitions were mostly synonyms</a:t>
            </a:r>
          </a:p>
          <a:p>
            <a:pPr lvl="1"/>
            <a:r>
              <a:rPr lang="en-US" dirty="0" smtClean="0"/>
              <a:t>Purpose = “for the benefit and </a:t>
            </a:r>
            <a:r>
              <a:rPr lang="en-US" dirty="0" err="1" smtClean="0"/>
              <a:t>helpe</a:t>
            </a:r>
            <a:r>
              <a:rPr lang="en-US" dirty="0" smtClean="0"/>
              <a:t> of Ladies, Gentlewomen, or other unskillful persons”</a:t>
            </a:r>
          </a:p>
          <a:p>
            <a:pPr lvl="1"/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edition had 3,264 words</a:t>
            </a:r>
          </a:p>
          <a:p>
            <a:endParaRPr lang="en-US" dirty="0"/>
          </a:p>
          <a:p>
            <a:r>
              <a:rPr lang="en-US" dirty="0" smtClean="0"/>
              <a:t>Popular, but not too useful.  </a:t>
            </a:r>
            <a:endParaRPr lang="en-US" dirty="0"/>
          </a:p>
        </p:txBody>
      </p:sp>
      <p:pic>
        <p:nvPicPr>
          <p:cNvPr id="1026" name="Picture 2" descr="Table Alphabeticall title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4" y="0"/>
            <a:ext cx="4010025" cy="68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8864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3730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8596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683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778192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/>
              <a:t>An </a:t>
            </a:r>
            <a:r>
              <a:rPr lang="en-US" i="1" dirty="0" err="1"/>
              <a:t>Universall</a:t>
            </a:r>
            <a:r>
              <a:rPr lang="en-US" i="1" dirty="0"/>
              <a:t> Etymological English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25625"/>
            <a:ext cx="7781925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Nathan Bailey(1721)</a:t>
            </a:r>
          </a:p>
          <a:p>
            <a:endParaRPr lang="en-US" dirty="0"/>
          </a:p>
          <a:p>
            <a:r>
              <a:rPr lang="en-US" dirty="0" smtClean="0"/>
              <a:t>900 pages</a:t>
            </a:r>
          </a:p>
          <a:p>
            <a:endParaRPr lang="en-US" dirty="0"/>
          </a:p>
          <a:p>
            <a:r>
              <a:rPr lang="en-US" dirty="0" smtClean="0"/>
              <a:t>Most popular dictionary in 18</a:t>
            </a:r>
            <a:r>
              <a:rPr lang="en-US" baseline="30000" dirty="0" smtClean="0"/>
              <a:t>th</a:t>
            </a:r>
            <a:r>
              <a:rPr lang="en-US" dirty="0" smtClean="0"/>
              <a:t> century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common words rather than just difficult ones.</a:t>
            </a:r>
            <a:endParaRPr lang="en-US" dirty="0"/>
          </a:p>
        </p:txBody>
      </p:sp>
      <p:pic>
        <p:nvPicPr>
          <p:cNvPr id="5128" name="Picture 8" descr="Image result for An Universal Etymological English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53" y="0"/>
            <a:ext cx="4083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778192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smtClean="0"/>
              <a:t>A Dictionary of the English Language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25625"/>
            <a:ext cx="7781925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Samuel Johnson (1755)</a:t>
            </a:r>
          </a:p>
          <a:p>
            <a:endParaRPr lang="en-US" dirty="0"/>
          </a:p>
          <a:p>
            <a:r>
              <a:rPr lang="en-US" dirty="0" smtClean="0"/>
              <a:t>40,000 words</a:t>
            </a:r>
          </a:p>
          <a:p>
            <a:endParaRPr lang="en-US" dirty="0"/>
          </a:p>
          <a:p>
            <a:r>
              <a:rPr lang="en-US" dirty="0" smtClean="0"/>
              <a:t>Just 7 years to complete single-handedly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Omitted rude words, scientific words and words he did not understand. </a:t>
            </a:r>
          </a:p>
          <a:p>
            <a:endParaRPr lang="en-US" dirty="0" smtClean="0"/>
          </a:p>
          <a:p>
            <a:r>
              <a:rPr lang="en-US" dirty="0" smtClean="0"/>
              <a:t>Considered a really great achievement.  </a:t>
            </a:r>
            <a:endParaRPr lang="en-US" dirty="0"/>
          </a:p>
        </p:txBody>
      </p:sp>
      <p:pic>
        <p:nvPicPr>
          <p:cNvPr id="8194" name="Picture 2" descr="JohnsonDictionary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5" y="0"/>
            <a:ext cx="4331732" cy="69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778192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smtClean="0"/>
              <a:t>British Education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25625"/>
            <a:ext cx="7781925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Thomas Sheridan (1756)</a:t>
            </a:r>
          </a:p>
          <a:p>
            <a:endParaRPr lang="en-US" dirty="0"/>
          </a:p>
          <a:p>
            <a:r>
              <a:rPr lang="en-US" dirty="0" smtClean="0"/>
              <a:t>Actor </a:t>
            </a:r>
          </a:p>
          <a:p>
            <a:endParaRPr lang="en-US" dirty="0"/>
          </a:p>
          <a:p>
            <a:r>
              <a:rPr lang="en-US" dirty="0" smtClean="0"/>
              <a:t>Hated the pronunciation of ‘lower’ English</a:t>
            </a:r>
          </a:p>
          <a:p>
            <a:endParaRPr lang="en-US" dirty="0"/>
          </a:p>
          <a:p>
            <a:r>
              <a:rPr lang="en-US" dirty="0" smtClean="0"/>
              <a:t>So, he created a book to teach people how to speak and act like a “British” person</a:t>
            </a:r>
          </a:p>
          <a:p>
            <a:endParaRPr lang="en-US" dirty="0"/>
          </a:p>
          <a:p>
            <a:r>
              <a:rPr lang="en-US" dirty="0" smtClean="0"/>
              <a:t>He toured the country giving seminars to the middle class to sound more dignified. </a:t>
            </a:r>
            <a:endParaRPr lang="en-US" dirty="0"/>
          </a:p>
        </p:txBody>
      </p:sp>
      <p:pic>
        <p:nvPicPr>
          <p:cNvPr id="7172" name="Picture 4" descr="Image result for Thomas Sheridan âBritish Educationâ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84" y="0"/>
            <a:ext cx="3785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778192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smtClean="0"/>
              <a:t>Blueback Speller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25625"/>
            <a:ext cx="7781925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Noah Webster (1783-1785)</a:t>
            </a:r>
            <a:endParaRPr lang="en-US" dirty="0" smtClean="0"/>
          </a:p>
          <a:p>
            <a:pPr lvl="1"/>
            <a:r>
              <a:rPr lang="en-US" dirty="0" smtClean="0"/>
              <a:t>Speller </a:t>
            </a:r>
            <a:r>
              <a:rPr lang="en-US" dirty="0"/>
              <a:t>(1783), Grammar (1784), Reader (1785)</a:t>
            </a:r>
          </a:p>
          <a:p>
            <a:endParaRPr lang="en-US" dirty="0"/>
          </a:p>
          <a:p>
            <a:r>
              <a:rPr lang="en-US" dirty="0" smtClean="0"/>
              <a:t>Teacher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Best selling book in American history</a:t>
            </a:r>
          </a:p>
          <a:p>
            <a:endParaRPr lang="en-US" dirty="0"/>
          </a:p>
          <a:p>
            <a:r>
              <a:rPr lang="en-US" dirty="0" smtClean="0"/>
              <a:t>Changed English to give us American spellings. </a:t>
            </a:r>
          </a:p>
          <a:p>
            <a:r>
              <a:rPr lang="en-US" dirty="0" smtClean="0"/>
              <a:t>Spelling Bees based on the Blueback Speller are popular in America.  </a:t>
            </a:r>
          </a:p>
          <a:p>
            <a:r>
              <a:rPr lang="en-US" dirty="0" smtClean="0"/>
              <a:t>His spellings were accepted and taught across America.  Uniform dialects.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0"/>
            <a:ext cx="3950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482" y="331694"/>
            <a:ext cx="11394141" cy="6194611"/>
          </a:xfr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How many words in the Merriam-Webster dictionary?  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482" y="331694"/>
            <a:ext cx="11394141" cy="6194611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 smtClean="0">
                <a:solidFill>
                  <a:srgbClr val="C00000"/>
                </a:solidFill>
              </a:rPr>
              <a:t>~ 470,0000</a:t>
            </a:r>
            <a:endParaRPr lang="en-US" sz="1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482" y="331694"/>
            <a:ext cx="11394141" cy="6194611"/>
          </a:xfr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/>
              <a:t>Which language has the largest dictionary?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482" y="331693"/>
            <a:ext cx="11394141" cy="6194611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smtClean="0">
                <a:solidFill>
                  <a:srgbClr val="C00000"/>
                </a:solidFill>
              </a:rPr>
              <a:t>Korean – </a:t>
            </a:r>
          </a:p>
          <a:p>
            <a:r>
              <a:rPr lang="en-US" sz="8800" dirty="0" smtClean="0">
                <a:solidFill>
                  <a:srgbClr val="C00000"/>
                </a:solidFill>
              </a:rPr>
              <a:t>&gt; 1,000,000 entries</a:t>
            </a:r>
          </a:p>
          <a:p>
            <a:endParaRPr lang="en-US" altLang="ko-KR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ko-KR" altLang="en-US" sz="5400" dirty="0" smtClean="0">
                <a:solidFill>
                  <a:schemeClr val="accent2">
                    <a:lumMod val="50000"/>
                  </a:schemeClr>
                </a:solidFill>
              </a:rPr>
              <a:t>우리말샘 </a:t>
            </a:r>
            <a:r>
              <a:rPr lang="en-US" altLang="ko-KR" sz="5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Woori Mal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</a:rPr>
              <a:t>Saem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29966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975" y="2132813"/>
            <a:ext cx="6066149" cy="262968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Dictionary </a:t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Deciders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Traditionalists </a:t>
            </a:r>
            <a:r>
              <a:rPr lang="en-US" dirty="0" err="1" smtClean="0"/>
              <a:t>vs</a:t>
            </a:r>
            <a:r>
              <a:rPr lang="en-US" dirty="0" smtClean="0"/>
              <a:t> 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808999"/>
            <a:ext cx="5263342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Traditionalists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Wanted words derived from French to sound more Latin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Keep old spelling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0731" y="1808999"/>
            <a:ext cx="5263342" cy="479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Reformers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Wanted simple spelling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Follow spelling rules, closer to phonetic.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Inkhorn Controversy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A foreign </a:t>
            </a:r>
            <a:r>
              <a:rPr lang="en-US" sz="3600" b="1" dirty="0" smtClean="0"/>
              <a:t>borrowing</a:t>
            </a:r>
            <a:r>
              <a:rPr lang="en-US" sz="3600" dirty="0" smtClean="0"/>
              <a:t> into English that is </a:t>
            </a:r>
            <a:br>
              <a:rPr lang="en-US" sz="3600" dirty="0" smtClean="0"/>
            </a:br>
            <a:r>
              <a:rPr lang="en-US" sz="3600" b="1" dirty="0" smtClean="0"/>
              <a:t>unnecessary</a:t>
            </a:r>
            <a:r>
              <a:rPr lang="en-US" sz="3600" dirty="0" smtClean="0"/>
              <a:t> or pretentious 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200" dirty="0" smtClean="0"/>
              <a:t>1550s to 1650s</a:t>
            </a:r>
          </a:p>
          <a:p>
            <a:pPr marL="0" indent="0" algn="ctr">
              <a:buNone/>
            </a:pPr>
            <a:r>
              <a:rPr lang="en-US" sz="3200" dirty="0" smtClean="0"/>
              <a:t>(just as Middle English became Modern English)</a:t>
            </a:r>
          </a:p>
          <a:p>
            <a:pPr marL="0" indent="0" algn="ctr">
              <a:buNone/>
            </a:pPr>
            <a:r>
              <a:rPr lang="en-US" sz="3200" dirty="0" smtClean="0"/>
              <a:t>Latinate words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5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Major Reformations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Many proposals over the years. 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Dictionary Writers / Grammarians / Phonics Teachers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Noah Webster </a:t>
            </a:r>
            <a:r>
              <a:rPr lang="en-US" sz="3600" dirty="0" smtClean="0"/>
              <a:t>(American Spelling) </a:t>
            </a:r>
          </a:p>
          <a:p>
            <a:pPr marL="0" indent="0" algn="ctr">
              <a:buNone/>
            </a:pPr>
            <a:r>
              <a:rPr lang="en-US" sz="3600" dirty="0" smtClean="0"/>
              <a:t>The Blueback Speller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08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8864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3730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8596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998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3730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8596" y="134620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998" y="1329266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998" y="1329266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8864" y="1329266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8596" y="1329266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3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Dictionary Deciders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Groups</a:t>
            </a:r>
          </a:p>
          <a:p>
            <a:pPr lvl="1"/>
            <a:r>
              <a:rPr lang="en-US" dirty="0" smtClean="0"/>
              <a:t>Traditionalists (inkhorn)</a:t>
            </a:r>
          </a:p>
          <a:p>
            <a:pPr lvl="1"/>
            <a:r>
              <a:rPr lang="en-US" dirty="0" smtClean="0"/>
              <a:t>Reformers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if you think we should add it to our dictionary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Vote </a:t>
            </a:r>
          </a:p>
          <a:p>
            <a:pPr lvl="1"/>
            <a:r>
              <a:rPr lang="en-US" dirty="0" smtClean="0"/>
              <a:t>Pass = Into our dictionary</a:t>
            </a:r>
          </a:p>
          <a:p>
            <a:pPr lvl="1"/>
            <a:r>
              <a:rPr lang="en-US" dirty="0" smtClean="0"/>
              <a:t>Fail = Not in our dictionary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the end, reveal which words were </a:t>
            </a:r>
            <a:r>
              <a:rPr lang="en-US" b="1" dirty="0" smtClean="0"/>
              <a:t>traditional</a:t>
            </a:r>
            <a:r>
              <a:rPr lang="en-US" dirty="0" smtClean="0"/>
              <a:t> spelling and which were </a:t>
            </a:r>
            <a:r>
              <a:rPr lang="en-US" b="1" dirty="0" smtClean="0"/>
              <a:t>new</a:t>
            </a:r>
            <a:r>
              <a:rPr lang="en-US" dirty="0" smtClean="0"/>
              <a:t> spellings.  The team with the most words, wins!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9442" y="2215300"/>
            <a:ext cx="6250237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DOUBT 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0454" y="2215300"/>
            <a:ext cx="4948214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LOGIC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1069" y="2215300"/>
            <a:ext cx="3966984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WAR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1319" y="2215300"/>
            <a:ext cx="4246484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DEBT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7382" y="2215300"/>
            <a:ext cx="2794356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SIN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629" y="2215300"/>
            <a:ext cx="7521867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SCISSORS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5677" y="2215300"/>
            <a:ext cx="5897769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ISLAND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563" y="2215300"/>
            <a:ext cx="5275996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TOWN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34" y="2215300"/>
            <a:ext cx="4341253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TRUE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5742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4436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130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1824" y="1371600"/>
            <a:ext cx="2148416" cy="4326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7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052" y="2215300"/>
            <a:ext cx="5351017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CHECK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0875" y="2215300"/>
            <a:ext cx="444737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ACHE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7263" y="2215300"/>
            <a:ext cx="7194598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DEFENSE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9442" y="2215300"/>
            <a:ext cx="596188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rgbClr val="FFC000"/>
                </a:solidFill>
              </a:rPr>
              <a:t>FRIEND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4173" y="2215300"/>
            <a:ext cx="4940776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BUILD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9442" y="2215300"/>
            <a:ext cx="59506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RHYME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7936" y="2215300"/>
            <a:ext cx="5553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COLOR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6090" y="2215300"/>
            <a:ext cx="545694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MUSIC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9272" y="2215300"/>
            <a:ext cx="63305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VISITOR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240" y="2215300"/>
            <a:ext cx="712464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THEATER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32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750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768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786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804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822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37934" y="1882243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91" y="1882242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7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477" y="2215300"/>
            <a:ext cx="66581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NAUSEA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036" y="2215300"/>
            <a:ext cx="63690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IMPEDE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0341" y="2215300"/>
            <a:ext cx="882844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CELEBRATE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5608" y="2215300"/>
            <a:ext cx="124803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ENCYCLOPEDIA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9892" y="2215300"/>
            <a:ext cx="69493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DELIGHT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0126" y="2215300"/>
            <a:ext cx="5468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FOCUS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1393" y="2215300"/>
            <a:ext cx="53463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C000"/>
                </a:solidFill>
              </a:rPr>
              <a:t>DRAFT</a:t>
            </a:r>
            <a:endParaRPr lang="en-US" sz="15000" dirty="0">
              <a:solidFill>
                <a:srgbClr val="FFC000"/>
              </a:solidFill>
            </a:endParaRPr>
          </a:p>
        </p:txBody>
      </p:sp>
      <p:sp>
        <p:nvSpPr>
          <p:cNvPr id="6" name="Wave 5">
            <a:hlinkClick r:id="rId2" action="ppaction://hlinksldjump"/>
          </p:cNvPr>
          <p:cNvSpPr/>
          <p:nvPr/>
        </p:nvSpPr>
        <p:spPr>
          <a:xfrm>
            <a:off x="10671143" y="5920033"/>
            <a:ext cx="1385740" cy="8295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1" y="365125"/>
            <a:ext cx="5217459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Traditionalist Words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1825625"/>
            <a:ext cx="5217459" cy="4794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Doubt (</a:t>
            </a:r>
            <a:r>
              <a:rPr lang="en-US" i="1" dirty="0" err="1" smtClean="0">
                <a:solidFill>
                  <a:srgbClr val="C00000"/>
                </a:solidFill>
              </a:rPr>
              <a:t>dout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Debt (</a:t>
            </a:r>
            <a:r>
              <a:rPr lang="en-US" i="1" dirty="0" err="1" smtClean="0">
                <a:solidFill>
                  <a:srgbClr val="C00000"/>
                </a:solidFill>
              </a:rPr>
              <a:t>det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Scissors (</a:t>
            </a:r>
            <a:r>
              <a:rPr lang="en-US" i="1" dirty="0" err="1" smtClean="0">
                <a:solidFill>
                  <a:srgbClr val="C00000"/>
                </a:solidFill>
              </a:rPr>
              <a:t>sissors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Island (</a:t>
            </a:r>
            <a:r>
              <a:rPr lang="en-US" i="1" dirty="0" err="1" smtClean="0">
                <a:solidFill>
                  <a:srgbClr val="C00000"/>
                </a:solidFill>
              </a:rPr>
              <a:t>iland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Ache (</a:t>
            </a:r>
            <a:r>
              <a:rPr lang="en-US" i="1" dirty="0" err="1" smtClean="0">
                <a:solidFill>
                  <a:srgbClr val="C00000"/>
                </a:solidFill>
              </a:rPr>
              <a:t>ake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Friend (</a:t>
            </a:r>
            <a:r>
              <a:rPr lang="en-US" i="1" dirty="0" err="1" smtClean="0">
                <a:solidFill>
                  <a:srgbClr val="C00000"/>
                </a:solidFill>
              </a:rPr>
              <a:t>frend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Build (</a:t>
            </a:r>
            <a:r>
              <a:rPr lang="en-US" i="1" dirty="0" err="1" smtClean="0">
                <a:solidFill>
                  <a:srgbClr val="C00000"/>
                </a:solidFill>
              </a:rPr>
              <a:t>bild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Rhyme (</a:t>
            </a:r>
            <a:r>
              <a:rPr lang="en-US" i="1" dirty="0" smtClean="0">
                <a:solidFill>
                  <a:srgbClr val="C00000"/>
                </a:solidFill>
              </a:rPr>
              <a:t>rime</a:t>
            </a:r>
            <a:r>
              <a:rPr lang="en-US" dirty="0" smtClean="0">
                <a:solidFill>
                  <a:srgbClr val="C00000"/>
                </a:solidFill>
              </a:rPr>
              <a:t>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Nausea (</a:t>
            </a:r>
            <a:r>
              <a:rPr lang="en-US" i="1" dirty="0" err="1" smtClean="0">
                <a:solidFill>
                  <a:srgbClr val="C00000"/>
                </a:solidFill>
              </a:rPr>
              <a:t>nausia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Impede (</a:t>
            </a:r>
            <a:r>
              <a:rPr lang="en-US" i="1" dirty="0" err="1" smtClean="0">
                <a:solidFill>
                  <a:srgbClr val="C00000"/>
                </a:solidFill>
              </a:rPr>
              <a:t>impedire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Celebrate (</a:t>
            </a:r>
            <a:r>
              <a:rPr lang="en-US" i="1" dirty="0" err="1" smtClean="0">
                <a:solidFill>
                  <a:srgbClr val="C00000"/>
                </a:solidFill>
              </a:rPr>
              <a:t>celebrare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Encyclopedia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err="1" smtClean="0">
                <a:solidFill>
                  <a:srgbClr val="C00000"/>
                </a:solidFill>
              </a:rPr>
              <a:t>enkuklopaideía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Focus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33882" y="365125"/>
            <a:ext cx="5217459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0070C0"/>
                </a:solidFill>
              </a:rPr>
              <a:t>Reformer Words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3882" y="1825625"/>
            <a:ext cx="5217459" cy="479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Logic (</a:t>
            </a:r>
            <a:r>
              <a:rPr lang="en-US" i="1" dirty="0" err="1" smtClean="0">
                <a:solidFill>
                  <a:srgbClr val="0070C0"/>
                </a:solidFill>
              </a:rPr>
              <a:t>logique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War (</a:t>
            </a:r>
            <a:r>
              <a:rPr lang="en-US" i="1" dirty="0" err="1" smtClean="0">
                <a:solidFill>
                  <a:srgbClr val="0070C0"/>
                </a:solidFill>
              </a:rPr>
              <a:t>warre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Sin (</a:t>
            </a:r>
            <a:r>
              <a:rPr lang="en-US" i="1" dirty="0" err="1" smtClean="0">
                <a:solidFill>
                  <a:srgbClr val="0070C0"/>
                </a:solidFill>
              </a:rPr>
              <a:t>sinne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Town (</a:t>
            </a:r>
            <a:r>
              <a:rPr lang="en-US" i="1" dirty="0" err="1" smtClean="0">
                <a:solidFill>
                  <a:srgbClr val="0070C0"/>
                </a:solidFill>
              </a:rPr>
              <a:t>toune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True (</a:t>
            </a:r>
            <a:r>
              <a:rPr lang="en-US" i="1" dirty="0" err="1">
                <a:solidFill>
                  <a:srgbClr val="0070C0"/>
                </a:solidFill>
              </a:rPr>
              <a:t>t</a:t>
            </a:r>
            <a:r>
              <a:rPr lang="en-US" i="1" dirty="0" err="1" smtClean="0">
                <a:solidFill>
                  <a:srgbClr val="0070C0"/>
                </a:solidFill>
              </a:rPr>
              <a:t>ru</a:t>
            </a:r>
            <a:r>
              <a:rPr lang="en-US" dirty="0" smtClean="0">
                <a:solidFill>
                  <a:srgbClr val="0070C0"/>
                </a:solidFill>
              </a:rPr>
              <a:t>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Check (</a:t>
            </a:r>
            <a:r>
              <a:rPr lang="en-US" i="1" dirty="0" err="1" smtClean="0">
                <a:solidFill>
                  <a:srgbClr val="0070C0"/>
                </a:solidFill>
              </a:rPr>
              <a:t>cheque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Defense (</a:t>
            </a:r>
            <a:r>
              <a:rPr lang="en-US" i="1" dirty="0" err="1" smtClean="0">
                <a:solidFill>
                  <a:srgbClr val="0070C0"/>
                </a:solidFill>
              </a:rPr>
              <a:t>defence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Color (</a:t>
            </a:r>
            <a:r>
              <a:rPr lang="en-US" i="1" dirty="0" err="1" smtClean="0">
                <a:solidFill>
                  <a:srgbClr val="0070C0"/>
                </a:solidFill>
              </a:rPr>
              <a:t>colour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Music (</a:t>
            </a:r>
            <a:r>
              <a:rPr lang="en-US" i="1" dirty="0" err="1" smtClean="0">
                <a:solidFill>
                  <a:srgbClr val="0070C0"/>
                </a:solidFill>
              </a:rPr>
              <a:t>musick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Visitor (</a:t>
            </a:r>
            <a:r>
              <a:rPr lang="en-US" i="1" dirty="0" err="1" smtClean="0">
                <a:solidFill>
                  <a:srgbClr val="0070C0"/>
                </a:solidFill>
              </a:rPr>
              <a:t>visiter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Theater (</a:t>
            </a:r>
            <a:r>
              <a:rPr lang="en-US" i="1" dirty="0" smtClean="0">
                <a:solidFill>
                  <a:srgbClr val="0070C0"/>
                </a:solidFill>
              </a:rPr>
              <a:t>theatre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Delight (</a:t>
            </a:r>
            <a:r>
              <a:rPr lang="en-US" i="1" dirty="0" err="1" smtClean="0">
                <a:solidFill>
                  <a:srgbClr val="0070C0"/>
                </a:solidFill>
              </a:rPr>
              <a:t>delite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Draft (</a:t>
            </a:r>
            <a:r>
              <a:rPr lang="en-US" i="1" dirty="0" smtClean="0">
                <a:solidFill>
                  <a:srgbClr val="0070C0"/>
                </a:solidFill>
              </a:rPr>
              <a:t>draught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732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750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768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786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804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8229" y="1882244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37934" y="1882243"/>
            <a:ext cx="1492622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82242"/>
            <a:ext cx="1540246" cy="2754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4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689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8453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8217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7981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8689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7745" y="1847850"/>
            <a:ext cx="2017432" cy="2960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0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6273" y="128905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139" y="128905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6273" y="128905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6273" y="1289050"/>
            <a:ext cx="2827868" cy="4351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4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mb English Spell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699" y="247649"/>
            <a:ext cx="9363075" cy="6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889</Words>
  <Application>Microsoft Office PowerPoint</Application>
  <PresentationFormat>Widescreen</PresentationFormat>
  <Paragraphs>316</Paragraphs>
  <Slides>57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맑은 고딕</vt:lpstr>
      <vt:lpstr>Arial</vt:lpstr>
      <vt:lpstr>Calibri</vt:lpstr>
      <vt:lpstr>Calibri Light</vt:lpstr>
      <vt:lpstr>Symbol</vt:lpstr>
      <vt:lpstr>Office Theme</vt:lpstr>
      <vt:lpstr>Dictionary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</vt:lpstr>
      <vt:lpstr>The Problem</vt:lpstr>
      <vt:lpstr>The Problem</vt:lpstr>
      <vt:lpstr>The Problem</vt:lpstr>
      <vt:lpstr>Chancery </vt:lpstr>
      <vt:lpstr>Chancery </vt:lpstr>
      <vt:lpstr>Chancery </vt:lpstr>
      <vt:lpstr>Early Dictionaries</vt:lpstr>
      <vt:lpstr>Early Dictionaries</vt:lpstr>
      <vt:lpstr>Table Alphabeticall</vt:lpstr>
      <vt:lpstr>An Universall Etymological English Dictionary</vt:lpstr>
      <vt:lpstr>A Dictionary of the English Language</vt:lpstr>
      <vt:lpstr>British Education</vt:lpstr>
      <vt:lpstr>Blueback Speller </vt:lpstr>
      <vt:lpstr>How many words in the Merriam-Webster dictionary?  </vt:lpstr>
      <vt:lpstr>Which language has the largest dictionary?</vt:lpstr>
      <vt:lpstr>Dictionary  Deciders</vt:lpstr>
      <vt:lpstr>Traditionalists vs Reformers</vt:lpstr>
      <vt:lpstr>Inkhorn Controversy </vt:lpstr>
      <vt:lpstr>Major Reformations </vt:lpstr>
      <vt:lpstr>Dictionary Deciders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Traditionalist Words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</dc:title>
  <dc:creator>Joseph Moore</dc:creator>
  <cp:lastModifiedBy>Tippy</cp:lastModifiedBy>
  <cp:revision>39</cp:revision>
  <cp:lastPrinted>2019-07-10T03:54:26Z</cp:lastPrinted>
  <dcterms:created xsi:type="dcterms:W3CDTF">2019-07-08T05:34:33Z</dcterms:created>
  <dcterms:modified xsi:type="dcterms:W3CDTF">2019-07-10T12:00:02Z</dcterms:modified>
</cp:coreProperties>
</file>