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96" r:id="rId4"/>
    <p:sldId id="258" r:id="rId5"/>
    <p:sldId id="264" r:id="rId6"/>
    <p:sldId id="273" r:id="rId7"/>
    <p:sldId id="266" r:id="rId8"/>
    <p:sldId id="272" r:id="rId9"/>
    <p:sldId id="260" r:id="rId10"/>
    <p:sldId id="261" r:id="rId11"/>
    <p:sldId id="274" r:id="rId12"/>
    <p:sldId id="297" r:id="rId13"/>
    <p:sldId id="268" r:id="rId14"/>
    <p:sldId id="275" r:id="rId15"/>
    <p:sldId id="294" r:id="rId16"/>
    <p:sldId id="277" r:id="rId17"/>
    <p:sldId id="298" r:id="rId18"/>
    <p:sldId id="265" r:id="rId19"/>
    <p:sldId id="278" r:id="rId20"/>
    <p:sldId id="280" r:id="rId21"/>
    <p:sldId id="279" r:id="rId22"/>
    <p:sldId id="276" r:id="rId23"/>
    <p:sldId id="299" r:id="rId24"/>
    <p:sldId id="259" r:id="rId25"/>
    <p:sldId id="262" r:id="rId26"/>
    <p:sldId id="263" r:id="rId27"/>
    <p:sldId id="282" r:id="rId28"/>
    <p:sldId id="281" r:id="rId29"/>
    <p:sldId id="269" r:id="rId30"/>
    <p:sldId id="284" r:id="rId31"/>
    <p:sldId id="285" r:id="rId32"/>
    <p:sldId id="286" r:id="rId33"/>
    <p:sldId id="300" r:id="rId34"/>
    <p:sldId id="290" r:id="rId35"/>
    <p:sldId id="283" r:id="rId36"/>
    <p:sldId id="291" r:id="rId37"/>
    <p:sldId id="287" r:id="rId38"/>
    <p:sldId id="288" r:id="rId39"/>
    <p:sldId id="267" r:id="rId40"/>
    <p:sldId id="293" r:id="rId41"/>
    <p:sldId id="289" r:id="rId42"/>
    <p:sldId id="292" r:id="rId43"/>
    <p:sldId id="2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9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2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3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5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2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0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FECDD-6CA1-481C-9B97-EB164B18F006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A31F9-75B8-40C1-9E99-B469099D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16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FL5gT_m8I" TargetMode="External"/><Relationship Id="rId2" Type="http://schemas.openxmlformats.org/officeDocument/2006/relationships/hyperlink" Target="https://www.youtube.com/watch?v=uZ73ZsBkcu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illrobotstakemyjob.com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EkT14RBzDI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JeNghZXtMo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3EQqjn-ELs&amp;t=273s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z7a8MTYrDE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mJeNghZXtMo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MH9Y0JoPR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rk3xn7l3AM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DS3c4lwy_o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LG98G4JBc0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5300" y="571500"/>
            <a:ext cx="13487400" cy="5638800"/>
          </a:xfrm>
          <a:prstGeom prst="roundRect">
            <a:avLst>
              <a:gd name="adj" fmla="val 50000"/>
            </a:avLst>
          </a:prstGeom>
          <a:solidFill>
            <a:srgbClr val="892727"/>
          </a:solidFill>
          <a:ln>
            <a:solidFill>
              <a:srgbClr val="89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3569" y="1675068"/>
            <a:ext cx="12370861" cy="3431663"/>
          </a:xfrm>
        </p:spPr>
        <p:txBody>
          <a:bodyPr anchor="ctr">
            <a:noAutofit/>
          </a:bodyPr>
          <a:lstStyle/>
          <a:p>
            <a:pPr algn="l"/>
            <a:r>
              <a:rPr lang="en-US" sz="13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Artificial Intelligence</a:t>
            </a:r>
            <a:endParaRPr lang="en-US" sz="1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00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xit" presetSubtype="2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xit" presetSubtype="8" accel="6000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 fontScale="90000"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changes might </a:t>
            </a:r>
            <a:b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we experience as AI grows?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18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886457"/>
            <a:ext cx="10134600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Over the past few years, the Korean government has been trying different methods of adding technology to the classroom. 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7021276" y="6362700"/>
            <a:ext cx="4907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https://www.youtube.com/watch?v=uZ73ZsBkcus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8490" y="6362700"/>
            <a:ext cx="490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https://www.youtube.com/watch?v=loFL5gT_m8I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chnology in Education A Future Classroo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866" y="913870"/>
            <a:ext cx="8957733" cy="503872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8650" y="457200"/>
            <a:ext cx="10991850" cy="5905500"/>
          </a:xfrm>
          <a:custGeom>
            <a:avLst/>
            <a:gdLst>
              <a:gd name="connsiteX0" fmla="*/ 1250180 w 10991850"/>
              <a:gd name="connsiteY0" fmla="*/ 542131 h 5905500"/>
              <a:gd name="connsiteX1" fmla="*/ 438157 w 10991850"/>
              <a:gd name="connsiteY1" fmla="*/ 1354154 h 5905500"/>
              <a:gd name="connsiteX2" fmla="*/ 438157 w 10991850"/>
              <a:gd name="connsiteY2" fmla="*/ 4602146 h 5905500"/>
              <a:gd name="connsiteX3" fmla="*/ 1250180 w 10991850"/>
              <a:gd name="connsiteY3" fmla="*/ 5414169 h 5905500"/>
              <a:gd name="connsiteX4" fmla="*/ 8287534 w 10991850"/>
              <a:gd name="connsiteY4" fmla="*/ 5414169 h 5905500"/>
              <a:gd name="connsiteX5" fmla="*/ 9099557 w 10991850"/>
              <a:gd name="connsiteY5" fmla="*/ 4602146 h 5905500"/>
              <a:gd name="connsiteX6" fmla="*/ 9099557 w 10991850"/>
              <a:gd name="connsiteY6" fmla="*/ 1354154 h 5905500"/>
              <a:gd name="connsiteX7" fmla="*/ 8287534 w 10991850"/>
              <a:gd name="connsiteY7" fmla="*/ 542131 h 5905500"/>
              <a:gd name="connsiteX8" fmla="*/ 565156 w 10991850"/>
              <a:gd name="connsiteY8" fmla="*/ 0 h 5905500"/>
              <a:gd name="connsiteX9" fmla="*/ 10426694 w 10991850"/>
              <a:gd name="connsiteY9" fmla="*/ 0 h 5905500"/>
              <a:gd name="connsiteX10" fmla="*/ 10991850 w 10991850"/>
              <a:gd name="connsiteY10" fmla="*/ 565156 h 5905500"/>
              <a:gd name="connsiteX11" fmla="*/ 10991850 w 10991850"/>
              <a:gd name="connsiteY11" fmla="*/ 5340344 h 5905500"/>
              <a:gd name="connsiteX12" fmla="*/ 10426694 w 10991850"/>
              <a:gd name="connsiteY12" fmla="*/ 5905500 h 5905500"/>
              <a:gd name="connsiteX13" fmla="*/ 565156 w 10991850"/>
              <a:gd name="connsiteY13" fmla="*/ 5905500 h 5905500"/>
              <a:gd name="connsiteX14" fmla="*/ 0 w 10991850"/>
              <a:gd name="connsiteY14" fmla="*/ 5340344 h 5905500"/>
              <a:gd name="connsiteX15" fmla="*/ 0 w 10991850"/>
              <a:gd name="connsiteY15" fmla="*/ 565156 h 5905500"/>
              <a:gd name="connsiteX16" fmla="*/ 565156 w 10991850"/>
              <a:gd name="connsiteY16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1850" h="5905500">
                <a:moveTo>
                  <a:pt x="1250180" y="542131"/>
                </a:moveTo>
                <a:cubicBezTo>
                  <a:pt x="801712" y="542131"/>
                  <a:pt x="438157" y="905686"/>
                  <a:pt x="438157" y="1354154"/>
                </a:cubicBezTo>
                <a:lnTo>
                  <a:pt x="438157" y="4602146"/>
                </a:lnTo>
                <a:cubicBezTo>
                  <a:pt x="438157" y="5050614"/>
                  <a:pt x="801712" y="5414169"/>
                  <a:pt x="1250180" y="5414169"/>
                </a:cubicBezTo>
                <a:lnTo>
                  <a:pt x="8287534" y="5414169"/>
                </a:lnTo>
                <a:cubicBezTo>
                  <a:pt x="8736002" y="5414169"/>
                  <a:pt x="9099557" y="5050614"/>
                  <a:pt x="9099557" y="4602146"/>
                </a:cubicBezTo>
                <a:lnTo>
                  <a:pt x="9099557" y="1354154"/>
                </a:lnTo>
                <a:cubicBezTo>
                  <a:pt x="9099557" y="905686"/>
                  <a:pt x="8736002" y="542131"/>
                  <a:pt x="8287534" y="542131"/>
                </a:cubicBezTo>
                <a:close/>
                <a:moveTo>
                  <a:pt x="565156" y="0"/>
                </a:moveTo>
                <a:lnTo>
                  <a:pt x="10426694" y="0"/>
                </a:lnTo>
                <a:cubicBezTo>
                  <a:pt x="10738821" y="0"/>
                  <a:pt x="10991850" y="253029"/>
                  <a:pt x="10991850" y="565156"/>
                </a:cubicBezTo>
                <a:lnTo>
                  <a:pt x="10991850" y="5340344"/>
                </a:lnTo>
                <a:cubicBezTo>
                  <a:pt x="10991850" y="5652471"/>
                  <a:pt x="10738821" y="5905500"/>
                  <a:pt x="10426694" y="5905500"/>
                </a:cubicBezTo>
                <a:lnTo>
                  <a:pt x="565156" y="5905500"/>
                </a:lnTo>
                <a:cubicBezTo>
                  <a:pt x="253029" y="5905500"/>
                  <a:pt x="0" y="5652471"/>
                  <a:pt x="0" y="5340344"/>
                </a:cubicBezTo>
                <a:lnTo>
                  <a:pt x="0" y="565156"/>
                </a:lnTo>
                <a:cubicBezTo>
                  <a:pt x="0" y="253029"/>
                  <a:pt x="253029" y="0"/>
                  <a:pt x="565156" y="0"/>
                </a:cubicBezTo>
                <a:close/>
              </a:path>
            </a:pathLst>
          </a:cu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44099" y="1270001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80083" y="2683935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80083" y="4097869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 fontScale="90000"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Can AI / technology be more effective than teachers?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04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Which jobs will be affected?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7955" y="5701784"/>
            <a:ext cx="3419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Check out this website:</a:t>
            </a:r>
          </a:p>
          <a:p>
            <a:pPr algn="ctr"/>
            <a:r>
              <a:rPr lang="en-US" dirty="0" smtClean="0">
                <a:hlinkClick r:id="rId2"/>
              </a:rPr>
              <a:t>https://willrobotstakemyjob.com/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Will AI be our last invention?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6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517125"/>
            <a:ext cx="10134600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AI will inevitably eliminate a lot of jobs (especially manual labor).  Since many jobs will disappear, some futurists say that we will need to adopt Universal Basic Income (UBI). 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639054" y="6400800"/>
            <a:ext cx="49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https://www.youtube.com/watch?v=OEkT14RBzDI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tomated Economy Explained Mechanics of a Basic Incom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6" y="908049"/>
            <a:ext cx="8940801" cy="502920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8650" y="457200"/>
            <a:ext cx="10991850" cy="5905500"/>
          </a:xfrm>
          <a:custGeom>
            <a:avLst/>
            <a:gdLst>
              <a:gd name="connsiteX0" fmla="*/ 1250180 w 10991850"/>
              <a:gd name="connsiteY0" fmla="*/ 542131 h 5905500"/>
              <a:gd name="connsiteX1" fmla="*/ 438157 w 10991850"/>
              <a:gd name="connsiteY1" fmla="*/ 1354154 h 5905500"/>
              <a:gd name="connsiteX2" fmla="*/ 438157 w 10991850"/>
              <a:gd name="connsiteY2" fmla="*/ 4602146 h 5905500"/>
              <a:gd name="connsiteX3" fmla="*/ 1250180 w 10991850"/>
              <a:gd name="connsiteY3" fmla="*/ 5414169 h 5905500"/>
              <a:gd name="connsiteX4" fmla="*/ 8287534 w 10991850"/>
              <a:gd name="connsiteY4" fmla="*/ 5414169 h 5905500"/>
              <a:gd name="connsiteX5" fmla="*/ 9099557 w 10991850"/>
              <a:gd name="connsiteY5" fmla="*/ 4602146 h 5905500"/>
              <a:gd name="connsiteX6" fmla="*/ 9099557 w 10991850"/>
              <a:gd name="connsiteY6" fmla="*/ 1354154 h 5905500"/>
              <a:gd name="connsiteX7" fmla="*/ 8287534 w 10991850"/>
              <a:gd name="connsiteY7" fmla="*/ 542131 h 5905500"/>
              <a:gd name="connsiteX8" fmla="*/ 565156 w 10991850"/>
              <a:gd name="connsiteY8" fmla="*/ 0 h 5905500"/>
              <a:gd name="connsiteX9" fmla="*/ 10426694 w 10991850"/>
              <a:gd name="connsiteY9" fmla="*/ 0 h 5905500"/>
              <a:gd name="connsiteX10" fmla="*/ 10991850 w 10991850"/>
              <a:gd name="connsiteY10" fmla="*/ 565156 h 5905500"/>
              <a:gd name="connsiteX11" fmla="*/ 10991850 w 10991850"/>
              <a:gd name="connsiteY11" fmla="*/ 5340344 h 5905500"/>
              <a:gd name="connsiteX12" fmla="*/ 10426694 w 10991850"/>
              <a:gd name="connsiteY12" fmla="*/ 5905500 h 5905500"/>
              <a:gd name="connsiteX13" fmla="*/ 565156 w 10991850"/>
              <a:gd name="connsiteY13" fmla="*/ 5905500 h 5905500"/>
              <a:gd name="connsiteX14" fmla="*/ 0 w 10991850"/>
              <a:gd name="connsiteY14" fmla="*/ 5340344 h 5905500"/>
              <a:gd name="connsiteX15" fmla="*/ 0 w 10991850"/>
              <a:gd name="connsiteY15" fmla="*/ 565156 h 5905500"/>
              <a:gd name="connsiteX16" fmla="*/ 565156 w 10991850"/>
              <a:gd name="connsiteY16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1850" h="5905500">
                <a:moveTo>
                  <a:pt x="1250180" y="542131"/>
                </a:moveTo>
                <a:cubicBezTo>
                  <a:pt x="801712" y="542131"/>
                  <a:pt x="438157" y="905686"/>
                  <a:pt x="438157" y="1354154"/>
                </a:cubicBezTo>
                <a:lnTo>
                  <a:pt x="438157" y="4602146"/>
                </a:lnTo>
                <a:cubicBezTo>
                  <a:pt x="438157" y="5050614"/>
                  <a:pt x="801712" y="5414169"/>
                  <a:pt x="1250180" y="5414169"/>
                </a:cubicBezTo>
                <a:lnTo>
                  <a:pt x="8287534" y="5414169"/>
                </a:lnTo>
                <a:cubicBezTo>
                  <a:pt x="8736002" y="5414169"/>
                  <a:pt x="9099557" y="5050614"/>
                  <a:pt x="9099557" y="4602146"/>
                </a:cubicBezTo>
                <a:lnTo>
                  <a:pt x="9099557" y="1354154"/>
                </a:lnTo>
                <a:cubicBezTo>
                  <a:pt x="9099557" y="905686"/>
                  <a:pt x="8736002" y="542131"/>
                  <a:pt x="8287534" y="542131"/>
                </a:cubicBezTo>
                <a:close/>
                <a:moveTo>
                  <a:pt x="565156" y="0"/>
                </a:moveTo>
                <a:lnTo>
                  <a:pt x="10426694" y="0"/>
                </a:lnTo>
                <a:cubicBezTo>
                  <a:pt x="10738821" y="0"/>
                  <a:pt x="10991850" y="253029"/>
                  <a:pt x="10991850" y="565156"/>
                </a:cubicBezTo>
                <a:lnTo>
                  <a:pt x="10991850" y="5340344"/>
                </a:lnTo>
                <a:cubicBezTo>
                  <a:pt x="10991850" y="5652471"/>
                  <a:pt x="10738821" y="5905500"/>
                  <a:pt x="10426694" y="5905500"/>
                </a:cubicBezTo>
                <a:lnTo>
                  <a:pt x="565156" y="5905500"/>
                </a:lnTo>
                <a:cubicBezTo>
                  <a:pt x="253029" y="5905500"/>
                  <a:pt x="0" y="5652471"/>
                  <a:pt x="0" y="5340344"/>
                </a:cubicBezTo>
                <a:lnTo>
                  <a:pt x="0" y="565156"/>
                </a:lnTo>
                <a:cubicBezTo>
                  <a:pt x="0" y="253029"/>
                  <a:pt x="253029" y="0"/>
                  <a:pt x="565156" y="0"/>
                </a:cubicBezTo>
                <a:close/>
              </a:path>
            </a:pathLst>
          </a:cu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44099" y="1270001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80083" y="2683935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80083" y="4097869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6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Will we need to adopt Universal Basic Income?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53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Will we need jobs in the future?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2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2625121"/>
            <a:ext cx="101346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Artificial Intelligence (AI) is intelligence demonstrated by a machine.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580673" y="6362700"/>
            <a:ext cx="508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https://www.youtube.com/watch?v=mJeNghZXtMo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would society be like?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15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would you do with your free time?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45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886457"/>
            <a:ext cx="10134600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Some scientists and engineers are worried about the power that AI might accrue. In this video, </a:t>
            </a:r>
            <a:r>
              <a:rPr lang="en-US" sz="4800" dirty="0" err="1" smtClean="0"/>
              <a:t>Elon</a:t>
            </a:r>
            <a:r>
              <a:rPr lang="en-US" sz="4800" dirty="0" smtClean="0"/>
              <a:t> Musk explains why he is worried. 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490189" y="6377902"/>
            <a:ext cx="559262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hlinkClick r:id="rId2"/>
              </a:rPr>
              <a:t>https://www.youtube.com/watch?v=z3EQqjn-ELs&amp;t=273s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s Already Too Late - Elon Musk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408" y="854604"/>
            <a:ext cx="9085675" cy="511069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8650" y="457200"/>
            <a:ext cx="10991850" cy="5905500"/>
          </a:xfrm>
          <a:custGeom>
            <a:avLst/>
            <a:gdLst>
              <a:gd name="connsiteX0" fmla="*/ 1250180 w 10991850"/>
              <a:gd name="connsiteY0" fmla="*/ 542131 h 5905500"/>
              <a:gd name="connsiteX1" fmla="*/ 438157 w 10991850"/>
              <a:gd name="connsiteY1" fmla="*/ 1354154 h 5905500"/>
              <a:gd name="connsiteX2" fmla="*/ 438157 w 10991850"/>
              <a:gd name="connsiteY2" fmla="*/ 4602146 h 5905500"/>
              <a:gd name="connsiteX3" fmla="*/ 1250180 w 10991850"/>
              <a:gd name="connsiteY3" fmla="*/ 5414169 h 5905500"/>
              <a:gd name="connsiteX4" fmla="*/ 8287534 w 10991850"/>
              <a:gd name="connsiteY4" fmla="*/ 5414169 h 5905500"/>
              <a:gd name="connsiteX5" fmla="*/ 9099557 w 10991850"/>
              <a:gd name="connsiteY5" fmla="*/ 4602146 h 5905500"/>
              <a:gd name="connsiteX6" fmla="*/ 9099557 w 10991850"/>
              <a:gd name="connsiteY6" fmla="*/ 1354154 h 5905500"/>
              <a:gd name="connsiteX7" fmla="*/ 8287534 w 10991850"/>
              <a:gd name="connsiteY7" fmla="*/ 542131 h 5905500"/>
              <a:gd name="connsiteX8" fmla="*/ 565156 w 10991850"/>
              <a:gd name="connsiteY8" fmla="*/ 0 h 5905500"/>
              <a:gd name="connsiteX9" fmla="*/ 10426694 w 10991850"/>
              <a:gd name="connsiteY9" fmla="*/ 0 h 5905500"/>
              <a:gd name="connsiteX10" fmla="*/ 10991850 w 10991850"/>
              <a:gd name="connsiteY10" fmla="*/ 565156 h 5905500"/>
              <a:gd name="connsiteX11" fmla="*/ 10991850 w 10991850"/>
              <a:gd name="connsiteY11" fmla="*/ 5340344 h 5905500"/>
              <a:gd name="connsiteX12" fmla="*/ 10426694 w 10991850"/>
              <a:gd name="connsiteY12" fmla="*/ 5905500 h 5905500"/>
              <a:gd name="connsiteX13" fmla="*/ 565156 w 10991850"/>
              <a:gd name="connsiteY13" fmla="*/ 5905500 h 5905500"/>
              <a:gd name="connsiteX14" fmla="*/ 0 w 10991850"/>
              <a:gd name="connsiteY14" fmla="*/ 5340344 h 5905500"/>
              <a:gd name="connsiteX15" fmla="*/ 0 w 10991850"/>
              <a:gd name="connsiteY15" fmla="*/ 565156 h 5905500"/>
              <a:gd name="connsiteX16" fmla="*/ 565156 w 10991850"/>
              <a:gd name="connsiteY16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1850" h="5905500">
                <a:moveTo>
                  <a:pt x="1250180" y="542131"/>
                </a:moveTo>
                <a:cubicBezTo>
                  <a:pt x="801712" y="542131"/>
                  <a:pt x="438157" y="905686"/>
                  <a:pt x="438157" y="1354154"/>
                </a:cubicBezTo>
                <a:lnTo>
                  <a:pt x="438157" y="4602146"/>
                </a:lnTo>
                <a:cubicBezTo>
                  <a:pt x="438157" y="5050614"/>
                  <a:pt x="801712" y="5414169"/>
                  <a:pt x="1250180" y="5414169"/>
                </a:cubicBezTo>
                <a:lnTo>
                  <a:pt x="8287534" y="5414169"/>
                </a:lnTo>
                <a:cubicBezTo>
                  <a:pt x="8736002" y="5414169"/>
                  <a:pt x="9099557" y="5050614"/>
                  <a:pt x="9099557" y="4602146"/>
                </a:cubicBezTo>
                <a:lnTo>
                  <a:pt x="9099557" y="1354154"/>
                </a:lnTo>
                <a:cubicBezTo>
                  <a:pt x="9099557" y="905686"/>
                  <a:pt x="8736002" y="542131"/>
                  <a:pt x="8287534" y="542131"/>
                </a:cubicBezTo>
                <a:close/>
                <a:moveTo>
                  <a:pt x="565156" y="0"/>
                </a:moveTo>
                <a:lnTo>
                  <a:pt x="10426694" y="0"/>
                </a:lnTo>
                <a:cubicBezTo>
                  <a:pt x="10738821" y="0"/>
                  <a:pt x="10991850" y="253029"/>
                  <a:pt x="10991850" y="565156"/>
                </a:cubicBezTo>
                <a:lnTo>
                  <a:pt x="10991850" y="5340344"/>
                </a:lnTo>
                <a:cubicBezTo>
                  <a:pt x="10991850" y="5652471"/>
                  <a:pt x="10738821" y="5905500"/>
                  <a:pt x="10426694" y="5905500"/>
                </a:cubicBezTo>
                <a:lnTo>
                  <a:pt x="565156" y="5905500"/>
                </a:lnTo>
                <a:cubicBezTo>
                  <a:pt x="253029" y="5905500"/>
                  <a:pt x="0" y="5652471"/>
                  <a:pt x="0" y="5340344"/>
                </a:cubicBezTo>
                <a:lnTo>
                  <a:pt x="0" y="565156"/>
                </a:lnTo>
                <a:cubicBezTo>
                  <a:pt x="0" y="253029"/>
                  <a:pt x="253029" y="0"/>
                  <a:pt x="565156" y="0"/>
                </a:cubicBezTo>
                <a:close/>
              </a:path>
            </a:pathLst>
          </a:cu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44099" y="1270001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80083" y="2683935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80083" y="4097869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Will AI take over?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55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will AI Want?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02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are some of the dangers of AI?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85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 fontScale="90000"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would happen if AI decided that we are no longer needed?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60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963129"/>
            <a:ext cx="10134600" cy="48936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 smtClean="0"/>
              <a:t>Isaac Asimov, a sci-fi writer and professor suggested three basic laws for robots:</a:t>
            </a:r>
          </a:p>
          <a:p>
            <a:pPr marL="914400" indent="-914400">
              <a:buAutoNum type="arabicPeriod"/>
            </a:pPr>
            <a:r>
              <a:rPr lang="en-US" sz="2800" dirty="0" smtClean="0"/>
              <a:t>“A robot may not injure a human being or, through interaction, allow a human to come to harm. </a:t>
            </a:r>
          </a:p>
          <a:p>
            <a:pPr marL="914400" indent="-914400">
              <a:buAutoNum type="arabicPeriod"/>
            </a:pPr>
            <a:r>
              <a:rPr lang="en-US" sz="2800" dirty="0" smtClean="0"/>
              <a:t>“A robot must obey orders given it by human beings except where such orders would conflict with the first law.</a:t>
            </a:r>
          </a:p>
          <a:p>
            <a:pPr marL="914400" indent="-914400">
              <a:buAutoNum type="arabicPeriod"/>
            </a:pPr>
            <a:r>
              <a:rPr lang="en-US" sz="2800" dirty="0" smtClean="0"/>
              <a:t>“A robot must protect its own existence as long as such protection does not conflict with the first or second laws.”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617895" y="6362700"/>
            <a:ext cx="501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https://www.youtube.com/watch?v=2z7a8MTYrDE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Are these laws reasonable?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11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 is Artificial Intelligence (or Machine Learning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298" y="879607"/>
            <a:ext cx="8996776" cy="506068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8650" y="457200"/>
            <a:ext cx="10991850" cy="5905500"/>
          </a:xfrm>
          <a:custGeom>
            <a:avLst/>
            <a:gdLst>
              <a:gd name="connsiteX0" fmla="*/ 1250180 w 10991850"/>
              <a:gd name="connsiteY0" fmla="*/ 542131 h 5905500"/>
              <a:gd name="connsiteX1" fmla="*/ 438157 w 10991850"/>
              <a:gd name="connsiteY1" fmla="*/ 1354154 h 5905500"/>
              <a:gd name="connsiteX2" fmla="*/ 438157 w 10991850"/>
              <a:gd name="connsiteY2" fmla="*/ 4602146 h 5905500"/>
              <a:gd name="connsiteX3" fmla="*/ 1250180 w 10991850"/>
              <a:gd name="connsiteY3" fmla="*/ 5414169 h 5905500"/>
              <a:gd name="connsiteX4" fmla="*/ 8287534 w 10991850"/>
              <a:gd name="connsiteY4" fmla="*/ 5414169 h 5905500"/>
              <a:gd name="connsiteX5" fmla="*/ 9099557 w 10991850"/>
              <a:gd name="connsiteY5" fmla="*/ 4602146 h 5905500"/>
              <a:gd name="connsiteX6" fmla="*/ 9099557 w 10991850"/>
              <a:gd name="connsiteY6" fmla="*/ 1354154 h 5905500"/>
              <a:gd name="connsiteX7" fmla="*/ 8287534 w 10991850"/>
              <a:gd name="connsiteY7" fmla="*/ 542131 h 5905500"/>
              <a:gd name="connsiteX8" fmla="*/ 565156 w 10991850"/>
              <a:gd name="connsiteY8" fmla="*/ 0 h 5905500"/>
              <a:gd name="connsiteX9" fmla="*/ 10426694 w 10991850"/>
              <a:gd name="connsiteY9" fmla="*/ 0 h 5905500"/>
              <a:gd name="connsiteX10" fmla="*/ 10991850 w 10991850"/>
              <a:gd name="connsiteY10" fmla="*/ 565156 h 5905500"/>
              <a:gd name="connsiteX11" fmla="*/ 10991850 w 10991850"/>
              <a:gd name="connsiteY11" fmla="*/ 5340344 h 5905500"/>
              <a:gd name="connsiteX12" fmla="*/ 10426694 w 10991850"/>
              <a:gd name="connsiteY12" fmla="*/ 5905500 h 5905500"/>
              <a:gd name="connsiteX13" fmla="*/ 565156 w 10991850"/>
              <a:gd name="connsiteY13" fmla="*/ 5905500 h 5905500"/>
              <a:gd name="connsiteX14" fmla="*/ 0 w 10991850"/>
              <a:gd name="connsiteY14" fmla="*/ 5340344 h 5905500"/>
              <a:gd name="connsiteX15" fmla="*/ 0 w 10991850"/>
              <a:gd name="connsiteY15" fmla="*/ 565156 h 5905500"/>
              <a:gd name="connsiteX16" fmla="*/ 565156 w 10991850"/>
              <a:gd name="connsiteY16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1850" h="5905500">
                <a:moveTo>
                  <a:pt x="1250180" y="542131"/>
                </a:moveTo>
                <a:cubicBezTo>
                  <a:pt x="801712" y="542131"/>
                  <a:pt x="438157" y="905686"/>
                  <a:pt x="438157" y="1354154"/>
                </a:cubicBezTo>
                <a:lnTo>
                  <a:pt x="438157" y="4602146"/>
                </a:lnTo>
                <a:cubicBezTo>
                  <a:pt x="438157" y="5050614"/>
                  <a:pt x="801712" y="5414169"/>
                  <a:pt x="1250180" y="5414169"/>
                </a:cubicBezTo>
                <a:lnTo>
                  <a:pt x="8287534" y="5414169"/>
                </a:lnTo>
                <a:cubicBezTo>
                  <a:pt x="8736002" y="5414169"/>
                  <a:pt x="9099557" y="5050614"/>
                  <a:pt x="9099557" y="4602146"/>
                </a:cubicBezTo>
                <a:lnTo>
                  <a:pt x="9099557" y="1354154"/>
                </a:lnTo>
                <a:cubicBezTo>
                  <a:pt x="9099557" y="905686"/>
                  <a:pt x="8736002" y="542131"/>
                  <a:pt x="8287534" y="542131"/>
                </a:cubicBezTo>
                <a:close/>
                <a:moveTo>
                  <a:pt x="565156" y="0"/>
                </a:moveTo>
                <a:lnTo>
                  <a:pt x="10426694" y="0"/>
                </a:lnTo>
                <a:cubicBezTo>
                  <a:pt x="10738821" y="0"/>
                  <a:pt x="10991850" y="253029"/>
                  <a:pt x="10991850" y="565156"/>
                </a:cubicBezTo>
                <a:lnTo>
                  <a:pt x="10991850" y="5340344"/>
                </a:lnTo>
                <a:cubicBezTo>
                  <a:pt x="10991850" y="5652471"/>
                  <a:pt x="10738821" y="5905500"/>
                  <a:pt x="10426694" y="5905500"/>
                </a:cubicBezTo>
                <a:lnTo>
                  <a:pt x="565156" y="5905500"/>
                </a:lnTo>
                <a:cubicBezTo>
                  <a:pt x="253029" y="5905500"/>
                  <a:pt x="0" y="5652471"/>
                  <a:pt x="0" y="5340344"/>
                </a:cubicBezTo>
                <a:lnTo>
                  <a:pt x="0" y="565156"/>
                </a:lnTo>
                <a:cubicBezTo>
                  <a:pt x="0" y="253029"/>
                  <a:pt x="253029" y="0"/>
                  <a:pt x="565156" y="0"/>
                </a:cubicBezTo>
                <a:close/>
              </a:path>
            </a:pathLst>
          </a:cu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80673" y="6362700"/>
            <a:ext cx="508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https://www.youtube.com/watch?v=mJeNghZXtMo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944099" y="1270001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80083" y="2683935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80083" y="4097869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laws would you make?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02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Would AI follow the law?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70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886457"/>
            <a:ext cx="10134600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The </a:t>
            </a:r>
            <a:r>
              <a:rPr lang="en-US" sz="4800" dirty="0"/>
              <a:t>T</a:t>
            </a:r>
            <a:r>
              <a:rPr lang="en-US" sz="4800" dirty="0" smtClean="0"/>
              <a:t>uring Test is a way of testing how </a:t>
            </a:r>
            <a:r>
              <a:rPr lang="en-US" sz="4800" dirty="0" smtClean="0"/>
              <a:t>‘human’ </a:t>
            </a:r>
            <a:r>
              <a:rPr lang="en-US" sz="4800" dirty="0" smtClean="0"/>
              <a:t>an AI is.  </a:t>
            </a:r>
          </a:p>
          <a:p>
            <a:pPr algn="ctr"/>
            <a:r>
              <a:rPr lang="en-US" sz="4800" dirty="0" smtClean="0"/>
              <a:t>If an evaluator can’t tell that it is an AI, then the AI passes the test.  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598178" y="6362700"/>
            <a:ext cx="5052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https://www.youtube.com/watch?v=bMH9Y0JoPRs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7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night Showbotics Jimmy Meets Sophia the Human-Like Robo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173" y="897467"/>
            <a:ext cx="8925748" cy="502073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8650" y="457200"/>
            <a:ext cx="10991850" cy="5905500"/>
          </a:xfrm>
          <a:custGeom>
            <a:avLst/>
            <a:gdLst>
              <a:gd name="connsiteX0" fmla="*/ 1250180 w 10991850"/>
              <a:gd name="connsiteY0" fmla="*/ 542131 h 5905500"/>
              <a:gd name="connsiteX1" fmla="*/ 438157 w 10991850"/>
              <a:gd name="connsiteY1" fmla="*/ 1354154 h 5905500"/>
              <a:gd name="connsiteX2" fmla="*/ 438157 w 10991850"/>
              <a:gd name="connsiteY2" fmla="*/ 4602146 h 5905500"/>
              <a:gd name="connsiteX3" fmla="*/ 1250180 w 10991850"/>
              <a:gd name="connsiteY3" fmla="*/ 5414169 h 5905500"/>
              <a:gd name="connsiteX4" fmla="*/ 8287534 w 10991850"/>
              <a:gd name="connsiteY4" fmla="*/ 5414169 h 5905500"/>
              <a:gd name="connsiteX5" fmla="*/ 9099557 w 10991850"/>
              <a:gd name="connsiteY5" fmla="*/ 4602146 h 5905500"/>
              <a:gd name="connsiteX6" fmla="*/ 9099557 w 10991850"/>
              <a:gd name="connsiteY6" fmla="*/ 1354154 h 5905500"/>
              <a:gd name="connsiteX7" fmla="*/ 8287534 w 10991850"/>
              <a:gd name="connsiteY7" fmla="*/ 542131 h 5905500"/>
              <a:gd name="connsiteX8" fmla="*/ 565156 w 10991850"/>
              <a:gd name="connsiteY8" fmla="*/ 0 h 5905500"/>
              <a:gd name="connsiteX9" fmla="*/ 10426694 w 10991850"/>
              <a:gd name="connsiteY9" fmla="*/ 0 h 5905500"/>
              <a:gd name="connsiteX10" fmla="*/ 10991850 w 10991850"/>
              <a:gd name="connsiteY10" fmla="*/ 565156 h 5905500"/>
              <a:gd name="connsiteX11" fmla="*/ 10991850 w 10991850"/>
              <a:gd name="connsiteY11" fmla="*/ 5340344 h 5905500"/>
              <a:gd name="connsiteX12" fmla="*/ 10426694 w 10991850"/>
              <a:gd name="connsiteY12" fmla="*/ 5905500 h 5905500"/>
              <a:gd name="connsiteX13" fmla="*/ 565156 w 10991850"/>
              <a:gd name="connsiteY13" fmla="*/ 5905500 h 5905500"/>
              <a:gd name="connsiteX14" fmla="*/ 0 w 10991850"/>
              <a:gd name="connsiteY14" fmla="*/ 5340344 h 5905500"/>
              <a:gd name="connsiteX15" fmla="*/ 0 w 10991850"/>
              <a:gd name="connsiteY15" fmla="*/ 565156 h 5905500"/>
              <a:gd name="connsiteX16" fmla="*/ 565156 w 10991850"/>
              <a:gd name="connsiteY16" fmla="*/ 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1850" h="5905500">
                <a:moveTo>
                  <a:pt x="1250180" y="542131"/>
                </a:moveTo>
                <a:cubicBezTo>
                  <a:pt x="801712" y="542131"/>
                  <a:pt x="438157" y="905686"/>
                  <a:pt x="438157" y="1354154"/>
                </a:cubicBezTo>
                <a:lnTo>
                  <a:pt x="438157" y="4602146"/>
                </a:lnTo>
                <a:cubicBezTo>
                  <a:pt x="438157" y="5050614"/>
                  <a:pt x="801712" y="5414169"/>
                  <a:pt x="1250180" y="5414169"/>
                </a:cubicBezTo>
                <a:lnTo>
                  <a:pt x="8287534" y="5414169"/>
                </a:lnTo>
                <a:cubicBezTo>
                  <a:pt x="8736002" y="5414169"/>
                  <a:pt x="9099557" y="5050614"/>
                  <a:pt x="9099557" y="4602146"/>
                </a:cubicBezTo>
                <a:lnTo>
                  <a:pt x="9099557" y="1354154"/>
                </a:lnTo>
                <a:cubicBezTo>
                  <a:pt x="9099557" y="905686"/>
                  <a:pt x="8736002" y="542131"/>
                  <a:pt x="8287534" y="542131"/>
                </a:cubicBezTo>
                <a:close/>
                <a:moveTo>
                  <a:pt x="565156" y="0"/>
                </a:moveTo>
                <a:lnTo>
                  <a:pt x="10426694" y="0"/>
                </a:lnTo>
                <a:cubicBezTo>
                  <a:pt x="10738821" y="0"/>
                  <a:pt x="10991850" y="253029"/>
                  <a:pt x="10991850" y="565156"/>
                </a:cubicBezTo>
                <a:lnTo>
                  <a:pt x="10991850" y="5340344"/>
                </a:lnTo>
                <a:cubicBezTo>
                  <a:pt x="10991850" y="5652471"/>
                  <a:pt x="10738821" y="5905500"/>
                  <a:pt x="10426694" y="5905500"/>
                </a:cubicBezTo>
                <a:lnTo>
                  <a:pt x="565156" y="5905500"/>
                </a:lnTo>
                <a:cubicBezTo>
                  <a:pt x="253029" y="5905500"/>
                  <a:pt x="0" y="5652471"/>
                  <a:pt x="0" y="5340344"/>
                </a:cubicBezTo>
                <a:lnTo>
                  <a:pt x="0" y="565156"/>
                </a:lnTo>
                <a:cubicBezTo>
                  <a:pt x="0" y="253029"/>
                  <a:pt x="253029" y="0"/>
                  <a:pt x="565156" y="0"/>
                </a:cubicBezTo>
                <a:close/>
              </a:path>
            </a:pathLst>
          </a:cu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44099" y="1270001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980083" y="2683935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80083" y="4097869"/>
            <a:ext cx="1202266" cy="12022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9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Can AI pass the Turing Test?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934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How can you tell the difference?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40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 fontScale="90000"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‘human’ qualities are difficult for computers?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73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Will computers develop consciousness?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08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147794"/>
            <a:ext cx="10134600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One day it may be possible to reproduce your consciousness in a computer.  This would not be you, but an exact copy of you.  The real ‘you’ might die, but the digital copy would live on. 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627833" y="6395813"/>
            <a:ext cx="499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https://www.youtube.com/watch?v=Urk3xn7l3AM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 fontScale="90000"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Would you duplicate </a:t>
            </a:r>
            <a:b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your intelligence to live forever online?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972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Can computers be </a:t>
            </a:r>
            <a:b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truly intelligent?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81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Would you talk to yourself?  </a:t>
            </a:r>
            <a:b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would you talk about?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34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Is it ethical to delete a digital consciousness?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84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2717454"/>
            <a:ext cx="101346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Finally, a fun video:</a:t>
            </a:r>
          </a:p>
          <a:p>
            <a:pPr algn="ctr"/>
            <a:r>
              <a:rPr lang="en-US" sz="3600" dirty="0" smtClean="0">
                <a:hlinkClick r:id="rId2"/>
              </a:rPr>
              <a:t>https://www.youtube.com/watch?v=BDS3c4lwy_o</a:t>
            </a:r>
            <a:r>
              <a:rPr lang="en-US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2717454"/>
            <a:ext cx="101346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Answers with Joe:</a:t>
            </a:r>
          </a:p>
          <a:p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www.youtube.com/watch?v=XLG98G4JBc0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36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Why are we developing </a:t>
            </a:r>
            <a:b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AI technology?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23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How can AI help us? 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32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can we apply AI?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09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650" y="457200"/>
            <a:ext cx="10991850" cy="5905500"/>
          </a:xfrm>
          <a:prstGeom prst="roundRect">
            <a:avLst>
              <a:gd name="adj" fmla="val 9570"/>
            </a:avLst>
          </a:prstGeom>
          <a:solidFill>
            <a:srgbClr val="8927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57275" y="1517125"/>
            <a:ext cx="10134600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/>
              <a:t>AI has improved from a list of codes into a learning algorithm.  </a:t>
            </a:r>
          </a:p>
          <a:p>
            <a:pPr algn="ctr"/>
            <a:r>
              <a:rPr lang="en-US" sz="4800" dirty="0" smtClean="0"/>
              <a:t>Nowadays, computers are using past experiences to change their behavior in the future.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328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84807" y="1953341"/>
            <a:ext cx="10805374" cy="260153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807" y="2060307"/>
            <a:ext cx="10805374" cy="2387600"/>
          </a:xfrm>
        </p:spPr>
        <p:txBody>
          <a:bodyPr anchor="ctr">
            <a:normAutofit/>
          </a:bodyPr>
          <a:lstStyle/>
          <a:p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Can / Should </a:t>
            </a:r>
            <a:b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we stop AI?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22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ac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ac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510</Words>
  <Application>Microsoft Office PowerPoint</Application>
  <PresentationFormat>Widescreen</PresentationFormat>
  <Paragraphs>56</Paragraphs>
  <Slides>43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Malgun Gothic</vt:lpstr>
      <vt:lpstr>Aharoni</vt:lpstr>
      <vt:lpstr>Arial</vt:lpstr>
      <vt:lpstr>Calibri</vt:lpstr>
      <vt:lpstr>Calibri Light</vt:lpstr>
      <vt:lpstr>Times New Roman</vt:lpstr>
      <vt:lpstr>Office Theme</vt:lpstr>
      <vt:lpstr>Artificial Intelligence</vt:lpstr>
      <vt:lpstr>PowerPoint Presentation</vt:lpstr>
      <vt:lpstr>PowerPoint Presentation</vt:lpstr>
      <vt:lpstr>Can computers be  truly intelligent? </vt:lpstr>
      <vt:lpstr>Why are we developing  AI technology? </vt:lpstr>
      <vt:lpstr>How can AI help us? </vt:lpstr>
      <vt:lpstr>Where can we apply AI?</vt:lpstr>
      <vt:lpstr>PowerPoint Presentation</vt:lpstr>
      <vt:lpstr>Can / Should  we stop AI?</vt:lpstr>
      <vt:lpstr>What changes might  we experience as AI grows? </vt:lpstr>
      <vt:lpstr>PowerPoint Presentation</vt:lpstr>
      <vt:lpstr>PowerPoint Presentation</vt:lpstr>
      <vt:lpstr>Can AI / technology be more effective than teachers? </vt:lpstr>
      <vt:lpstr>Which jobs will be affected? </vt:lpstr>
      <vt:lpstr>Will AI be our last invention?</vt:lpstr>
      <vt:lpstr>PowerPoint Presentation</vt:lpstr>
      <vt:lpstr>PowerPoint Presentation</vt:lpstr>
      <vt:lpstr>Will we need to adopt Universal Basic Income?</vt:lpstr>
      <vt:lpstr>Will we need jobs in the future? </vt:lpstr>
      <vt:lpstr>What would society be like?</vt:lpstr>
      <vt:lpstr>What would you do with your free time? </vt:lpstr>
      <vt:lpstr>PowerPoint Presentation</vt:lpstr>
      <vt:lpstr>PowerPoint Presentation</vt:lpstr>
      <vt:lpstr>Will AI take over? </vt:lpstr>
      <vt:lpstr>What will AI Want?</vt:lpstr>
      <vt:lpstr>What are some of the dangers of AI?</vt:lpstr>
      <vt:lpstr>What would happen if AI decided that we are no longer needed? </vt:lpstr>
      <vt:lpstr>PowerPoint Presentation</vt:lpstr>
      <vt:lpstr>Are these laws reasonable? </vt:lpstr>
      <vt:lpstr>What laws would you make? </vt:lpstr>
      <vt:lpstr>Would AI follow the law? </vt:lpstr>
      <vt:lpstr>PowerPoint Presentation</vt:lpstr>
      <vt:lpstr>PowerPoint Presentation</vt:lpstr>
      <vt:lpstr>Can AI pass the Turing Test? </vt:lpstr>
      <vt:lpstr>How can you tell the difference? </vt:lpstr>
      <vt:lpstr>What ‘human’ qualities are difficult for computers?</vt:lpstr>
      <vt:lpstr>Will computers develop consciousness? </vt:lpstr>
      <vt:lpstr>PowerPoint Presentation</vt:lpstr>
      <vt:lpstr>Would you duplicate  your intelligence to live forever online? </vt:lpstr>
      <vt:lpstr>Would you talk to yourself?   What would you talk about? </vt:lpstr>
      <vt:lpstr>Is it ethical to delete a digital consciousness?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creator>Tippy</dc:creator>
  <cp:lastModifiedBy>Joseph Moore</cp:lastModifiedBy>
  <cp:revision>24</cp:revision>
  <dcterms:created xsi:type="dcterms:W3CDTF">2019-07-14T09:42:43Z</dcterms:created>
  <dcterms:modified xsi:type="dcterms:W3CDTF">2019-07-15T01:52:05Z</dcterms:modified>
</cp:coreProperties>
</file>