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6" r:id="rId4"/>
    <p:sldId id="268" r:id="rId5"/>
    <p:sldId id="267" r:id="rId6"/>
    <p:sldId id="269" r:id="rId7"/>
    <p:sldId id="270" r:id="rId8"/>
    <p:sldId id="258" r:id="rId9"/>
    <p:sldId id="271" r:id="rId10"/>
    <p:sldId id="272" r:id="rId11"/>
    <p:sldId id="273" r:id="rId12"/>
    <p:sldId id="274" r:id="rId13"/>
    <p:sldId id="259" r:id="rId14"/>
    <p:sldId id="275" r:id="rId15"/>
    <p:sldId id="276" r:id="rId16"/>
    <p:sldId id="260" r:id="rId17"/>
    <p:sldId id="277" r:id="rId18"/>
    <p:sldId id="278" r:id="rId19"/>
    <p:sldId id="261" r:id="rId20"/>
    <p:sldId id="279" r:id="rId21"/>
    <p:sldId id="262" r:id="rId22"/>
    <p:sldId id="280" r:id="rId23"/>
    <p:sldId id="281" r:id="rId24"/>
    <p:sldId id="282" r:id="rId25"/>
    <p:sldId id="283" r:id="rId26"/>
    <p:sldId id="263" r:id="rId27"/>
    <p:sldId id="284" r:id="rId28"/>
    <p:sldId id="264" r:id="rId29"/>
    <p:sldId id="285" r:id="rId30"/>
    <p:sldId id="26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5248A-7B05-47BD-8A09-322BAD875699}" type="datetimeFigureOut">
              <a:rPr lang="ko-KR" altLang="en-US" smtClean="0"/>
              <a:t>2019-08-05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26D09-A375-4640-95DC-CADBF0F89B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6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essay+format&amp;rlz=1C2CAFC_enKR827KR827&amp;source=lnms&amp;tbm=isch&amp;sa=X&amp;ved=0ahUKEwid1OHeqdnjAhWbyIsBHec_AdIQ_AUIESgB&amp;biw=1920&amp;bih=969#imgrc=SXO-w1tjLCKB8M: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3"/>
              </a:rPr>
              <a:t>https://www.google.com/search?q=essay+format&amp;rlz=1C2CAFC_enKR827KR827&amp;source=lnms&amp;tbm=isch&amp;sa=X&amp;ved=0ahUKEwid1OHeqdnjAhWbyIsBHec_AdIQ_AUIESgB&amp;biw=1920&amp;bih=969#imgrc=SXO-w1tjLCKB8M: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26D09-A375-4640-95DC-CADBF0F89BE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1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6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7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DD5F-BF8F-4376-8E36-CB7321374F5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1E2D-8F3B-4089-B4DF-48B18D09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8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5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6.jpe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7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2.xml"/><Relationship Id="rId7" Type="http://schemas.openxmlformats.org/officeDocument/2006/relationships/slide" Target="slide19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30.xml"/><Relationship Id="rId5" Type="http://schemas.openxmlformats.org/officeDocument/2006/relationships/slide" Target="slide13.xml"/><Relationship Id="rId10" Type="http://schemas.openxmlformats.org/officeDocument/2006/relationships/slide" Target="slide28.xml"/><Relationship Id="rId4" Type="http://schemas.openxmlformats.org/officeDocument/2006/relationships/slide" Target="slide8.xml"/><Relationship Id="rId9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0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1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3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12" Type="http://schemas.microsoft.com/office/2007/relationships/hdphoto" Target="../media/hdphoto1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4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4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hyperlink" Target="https://www.oxford-royale.co.uk/articles/essay-research-skills.html" TargetMode="Externa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2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12" Type="http://schemas.microsoft.com/office/2007/relationships/hdphoto" Target="../media/hdphoto2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3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12" Type="http://schemas.microsoft.com/office/2007/relationships/hdphoto" Target="../media/hdphoto2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3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slide" Target="slide21.xml"/><Relationship Id="rId12" Type="http://schemas.microsoft.com/office/2007/relationships/hdphoto" Target="../media/hdphoto3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4.png"/><Relationship Id="rId5" Type="http://schemas.openxmlformats.org/officeDocument/2006/relationships/slide" Target="slide16.xml"/><Relationship Id="rId10" Type="http://schemas.openxmlformats.org/officeDocument/2006/relationships/slide" Target="slide30.xml"/><Relationship Id="rId4" Type="http://schemas.openxmlformats.org/officeDocument/2006/relationships/slide" Target="slide13.xml"/><Relationship Id="rId9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Essay Writing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-1" y="-314325"/>
            <a:ext cx="12192000" cy="1952625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-1" y="4848225"/>
            <a:ext cx="12192000" cy="28194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ac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08364" y="376505"/>
            <a:ext cx="532068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Brainstorm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 smtClean="0"/>
              <a:t>Brainstorm what you already know.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Gaps in information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Supporting evidence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3669" y="8535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0084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010" y="376505"/>
            <a:ext cx="334739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Search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Gather information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Both sides of the argument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Keep notes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Write down sources / URLs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3669" y="8535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5322556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010" y="376505"/>
            <a:ext cx="334739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Search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1919579"/>
            <a:ext cx="758190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Wikipedia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Google Scholar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Academic Journals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i="1" dirty="0" smtClean="0"/>
          </a:p>
          <a:p>
            <a:r>
              <a:rPr lang="en-US" sz="4400" i="1" dirty="0" smtClean="0"/>
              <a:t>	- Reliable? </a:t>
            </a:r>
          </a:p>
          <a:p>
            <a:r>
              <a:rPr lang="en-US" sz="4400" i="1" dirty="0" smtClean="0"/>
              <a:t> 	- Follow Links </a:t>
            </a:r>
            <a:endParaRPr lang="en-US" sz="4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3669" y="8535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Image result for wikipedia 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255" y="4769859"/>
            <a:ext cx="1674035" cy="16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80465" y="2607649"/>
            <a:ext cx="8757526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Thesis Statement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00047" y="161894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Thesis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4706" y="376505"/>
            <a:ext cx="794801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Thesis Statement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One or two sentences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Or narrow your topic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1332" y="161894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Thesis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9218" name="Picture 2" descr="Image result for thesis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74" y="5097544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4706" y="376505"/>
            <a:ext cx="794801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Thesis Statement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Not an argument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Clear and concise</a:t>
            </a:r>
          </a:p>
          <a:p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1332" y="161894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Thesis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4" name="Picture 2" descr="Image result for thesis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74" y="5097544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46308" y="2607649"/>
            <a:ext cx="4225837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Outline 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4025" y="24537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Outline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947" y="376505"/>
            <a:ext cx="513153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Essay Outline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10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1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Introduction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Body paragraphs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Conclusion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800" i="1" dirty="0" smtClean="0"/>
              <a:t> 	- Point form</a:t>
            </a:r>
            <a:endParaRPr lang="en-US" sz="4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94025" y="24537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Outline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essay formatì ëí ì´ë¯¸ì§ ê²ìê²°ê³¼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86" y="2691621"/>
            <a:ext cx="3136769" cy="40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94025" y="24537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Outline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1592" y="265773"/>
            <a:ext cx="3869970" cy="639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 #1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points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 #2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points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Idea #3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points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50570" y="2607649"/>
            <a:ext cx="821731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Research Again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68557" y="337148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9321" y="2607649"/>
            <a:ext cx="911980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Choosing a Topic 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713" y="2915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Topic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7749" y="376505"/>
            <a:ext cx="472193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Re-Research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2" y="2162907"/>
            <a:ext cx="8172589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Now you know what you want to write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More specific information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3-4 pieces of evidence for each point.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3270" y="337148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ê´ë ¨ ì´ë¯¸ì§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2" y="4806328"/>
            <a:ext cx="2051672" cy="20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38206" y="2607649"/>
            <a:ext cx="6042039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Essay Body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94025" y="42892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6839" y="376505"/>
            <a:ext cx="622375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Body Paragraph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Introductory Sentence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Point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i="1" dirty="0" smtClean="0"/>
              <a:t>Proof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Point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i="1" dirty="0" smtClean="0"/>
              <a:t>Proof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Conclusion Sentence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3270" y="42892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writing png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503" y="3201451"/>
            <a:ext cx="2544844" cy="25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83660" y="376505"/>
            <a:ext cx="817012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Introductory Sentence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8427962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State what you will talk about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How it relates to the thesis statement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3270" y="42892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4" name="Picture 2" descr="writing png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83" y="5130118"/>
            <a:ext cx="1281404" cy="12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71961" y="376505"/>
            <a:ext cx="539352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Points / Proof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2" y="2162907"/>
            <a:ext cx="8790427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State how it relates to the topic of the paragraph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Add extra information to support your view </a:t>
            </a:r>
            <a:br>
              <a:rPr lang="en-US" sz="4800" dirty="0" smtClean="0"/>
            </a:br>
            <a:r>
              <a:rPr lang="en-US" sz="4800" dirty="0" smtClean="0"/>
              <a:t>(from research)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3270" y="42892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4" name="Picture 2" descr="writing png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83" y="5130118"/>
            <a:ext cx="1281404" cy="12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8117" y="376505"/>
            <a:ext cx="774122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 Sentence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2" y="2162907"/>
            <a:ext cx="8790427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Restate your introductory sentence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Add the points you made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3270" y="42892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Body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4" name="Picture 2" descr="writing pngì ëí ì´ë¯¸ì§ ê²ìê²°ê³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83" y="5130118"/>
            <a:ext cx="1281404" cy="12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57870" y="1930541"/>
            <a:ext cx="6402714" cy="28007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</a:p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Paragraph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00047" y="515965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Introduction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8604" y="376505"/>
            <a:ext cx="466025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8529" y="1919579"/>
            <a:ext cx="1040040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Start with your thesis statement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Add 1 sentence for each of your body paragraphs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Say how you will prove it (arguments) 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1332" y="516148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Introduction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ê´ë ¨ ì´ë¯¸ì§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419" y="4249704"/>
            <a:ext cx="1450158" cy="14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24581" y="1930541"/>
            <a:ext cx="6069290" cy="28007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</a:p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Paragraph 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239" y="589271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Conclusion 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8117" y="376505"/>
            <a:ext cx="7741222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Conclusion Sentence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2" y="2162907"/>
            <a:ext cx="918584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Very similar to Introduction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Restate your strongest points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Last sentence should summarize all of your arguments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868109" y="589228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Conclusion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31187" y="376505"/>
            <a:ext cx="827502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Choosing a Topic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713" y="2915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Topic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 smtClean="0"/>
              <a:t>Are there: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Constraints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Lists of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Open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8000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2875" y="2428875"/>
            <a:ext cx="44291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14161" y="2607649"/>
            <a:ext cx="6090129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References 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4547" y="6425731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References 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5866" y="376505"/>
            <a:ext cx="476572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Referencing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7259" y="2165549"/>
            <a:ext cx="9185844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Any information that you </a:t>
            </a:r>
            <a:r>
              <a:rPr lang="en-US" sz="4800" b="1" dirty="0" smtClean="0"/>
              <a:t>did not create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Specific </a:t>
            </a:r>
            <a:r>
              <a:rPr lang="en-US" sz="4800" b="1" dirty="0" smtClean="0"/>
              <a:t>details</a:t>
            </a:r>
            <a:r>
              <a:rPr lang="en-US" sz="4800" dirty="0" smtClean="0"/>
              <a:t> you used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Any information </a:t>
            </a:r>
            <a:r>
              <a:rPr lang="en-US" sz="4800" b="1" dirty="0" smtClean="0"/>
              <a:t>copied</a:t>
            </a:r>
            <a:r>
              <a:rPr lang="en-US" sz="4800" dirty="0" smtClean="0"/>
              <a:t> from another piece of work. 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318423" y="642568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References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8194" name="Picture 2" descr="reference pngì ëí ì´ë¯¸ì§ ê²ìê²°ê³¼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62" y="5181798"/>
            <a:ext cx="2406742" cy="15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5866" y="376505"/>
            <a:ext cx="476572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Referencing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7259" y="2165549"/>
            <a:ext cx="918584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Format – refer to textbook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Important information: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i="1" dirty="0" smtClean="0"/>
              <a:t>Title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i="1" dirty="0" smtClean="0"/>
              <a:t>Author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i="1" dirty="0" smtClean="0"/>
              <a:t>Year</a:t>
            </a:r>
            <a:endParaRPr lang="en-US" sz="4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8423" y="642568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References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24" name="Picture 2" descr="reference pngì ëí ì´ë¯¸ì§ ê²ìê²°ê³¼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62" y="5181798"/>
            <a:ext cx="2406742" cy="15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5866" y="376505"/>
            <a:ext cx="476572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Referencing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7259" y="2165549"/>
            <a:ext cx="9185844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End notes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Footnotes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/>
              <a:t>Bibliography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8423" y="642568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References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5346153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Oxford Royale Academy. (2014). 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Research for an Excellent Essay: the Complete Guide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[online] Available at: </a:t>
            </a:r>
            <a:r>
              <a:rPr lang="en-US" altLang="ko-KR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https://www.oxford-royale.co.uk/articles/essay-research-skills.html</a:t>
            </a:r>
            <a:r>
              <a:rPr lang="en-US" altLang="ko-KR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[Accessed May 10, 2019].</a:t>
            </a:r>
            <a:endParaRPr lang="ko-KR" altLang="ko-K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03" y="1699905"/>
            <a:ext cx="1137339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 smtClean="0"/>
              <a:t>Introduction Paragraph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Thesis Statement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Introduce your arguments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Conclusion Statement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03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03" y="1330573"/>
            <a:ext cx="11373394" cy="387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 smtClean="0"/>
              <a:t>Body Paragraphs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State your arguments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Add your points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Support your points with proof (references)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7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03" y="1699905"/>
            <a:ext cx="11373394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 smtClean="0"/>
              <a:t>Conclusion Paragraph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Restate your thesis statement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Restate your best arguments (no proof)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Summarize your essay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81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31187" y="376505"/>
            <a:ext cx="8275021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Choosing a Topic 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713" y="2915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Topic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Does it interest you?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Do you want to learn more about it?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/>
          </a:p>
        </p:txBody>
      </p:sp>
      <p:pic>
        <p:nvPicPr>
          <p:cNvPr id="2054" name="Picture 6" descr="Image result for thinki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45" y="4063534"/>
            <a:ext cx="495953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1787" y="376505"/>
            <a:ext cx="977382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Narrowing the Topic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713" y="2915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Topic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What part of the topic is interesting to you?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What part of that… 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What part of that…</a:t>
            </a:r>
            <a:endParaRPr lang="en-US" sz="48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0357" y1="8571" x2="32500" y2="95000"/>
                        <a14:foregroundMark x1="4643" y1="94286" x2="96786" y2="93571"/>
                        <a14:foregroundMark x1="7143" y1="91786" x2="50357" y2="3214"/>
                        <a14:foregroundMark x1="94286" y1="90000" x2="53929" y2="10714"/>
                        <a14:foregroundMark x1="83929" y1="92500" x2="46071" y2="19286"/>
                        <a14:foregroundMark x1="70714" y1="95714" x2="36786" y2="37857"/>
                        <a14:foregroundMark x1="36071" y1="92143" x2="15714" y2="68929"/>
                        <a14:foregroundMark x1="16786" y1="92143" x2="42500" y2="34643"/>
                        <a14:foregroundMark x1="35357" y1="92500" x2="56429" y2="27857"/>
                        <a14:foregroundMark x1="42857" y1="90000" x2="65000" y2="38214"/>
                        <a14:foregroundMark x1="63929" y1="44286" x2="48571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84" y="4520539"/>
            <a:ext cx="2565532" cy="22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1787" y="376505"/>
            <a:ext cx="9773829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Narrowing the Topic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713" y="2915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Topic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Narrow is easier</a:t>
            </a:r>
            <a:endParaRPr lang="en-US" sz="4800" dirty="0"/>
          </a:p>
        </p:txBody>
      </p:sp>
      <p:pic>
        <p:nvPicPr>
          <p:cNvPr id="22" name="Picture 2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0357" y1="8571" x2="32500" y2="95000"/>
                        <a14:foregroundMark x1="4643" y1="94286" x2="96786" y2="93571"/>
                        <a14:foregroundMark x1="7143" y1="91786" x2="50357" y2="3214"/>
                        <a14:foregroundMark x1="94286" y1="90000" x2="53929" y2="10714"/>
                        <a14:foregroundMark x1="83929" y1="92500" x2="46071" y2="19286"/>
                        <a14:foregroundMark x1="70714" y1="95714" x2="36786" y2="37857"/>
                        <a14:foregroundMark x1="36071" y1="92143" x2="15714" y2="68929"/>
                        <a14:foregroundMark x1="16786" y1="92143" x2="42500" y2="34643"/>
                        <a14:foregroundMark x1="35357" y1="92500" x2="56429" y2="27857"/>
                        <a14:foregroundMark x1="42857" y1="90000" x2="65000" y2="38214"/>
                        <a14:foregroundMark x1="63929" y1="44286" x2="48571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59" y="3440180"/>
            <a:ext cx="3525816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2221" y="376505"/>
            <a:ext cx="3332965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Advice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9713" y="29158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Topic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Brainstorm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You can change later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Ask instructor for help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Just start writing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13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2117" y="2607649"/>
            <a:ext cx="485421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Research</a:t>
            </a:r>
            <a:endParaRPr lang="en-US" sz="8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3669" y="8535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772900" y="0"/>
            <a:ext cx="1772286" cy="685800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10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8574" y="309146"/>
            <a:ext cx="1278919" cy="6447340"/>
          </a:xfrm>
          <a:custGeom>
            <a:avLst/>
            <a:gdLst>
              <a:gd name="connsiteX0" fmla="*/ 0 w 1278919"/>
              <a:gd name="connsiteY0" fmla="*/ 0 h 6447340"/>
              <a:gd name="connsiteX1" fmla="*/ 148774 w 1278919"/>
              <a:gd name="connsiteY1" fmla="*/ 117246 h 6447340"/>
              <a:gd name="connsiteX2" fmla="*/ 1278919 w 1278919"/>
              <a:gd name="connsiteY2" fmla="*/ 3223670 h 6447340"/>
              <a:gd name="connsiteX3" fmla="*/ 148774 w 1278919"/>
              <a:gd name="connsiteY3" fmla="*/ 6330094 h 6447340"/>
              <a:gd name="connsiteX4" fmla="*/ 0 w 1278919"/>
              <a:gd name="connsiteY4" fmla="*/ 6447340 h 644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919" h="6447340">
                <a:moveTo>
                  <a:pt x="0" y="0"/>
                </a:moveTo>
                <a:lnTo>
                  <a:pt x="148774" y="117246"/>
                </a:lnTo>
                <a:cubicBezTo>
                  <a:pt x="821939" y="715491"/>
                  <a:pt x="1278919" y="1882275"/>
                  <a:pt x="1278919" y="3223670"/>
                </a:cubicBezTo>
                <a:cubicBezTo>
                  <a:pt x="1278919" y="4565065"/>
                  <a:pt x="821939" y="5731850"/>
                  <a:pt x="148774" y="6330094"/>
                </a:cubicBezTo>
                <a:lnTo>
                  <a:pt x="0" y="644734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62011" y="376505"/>
            <a:ext cx="441338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8000" spc="-15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Research</a:t>
            </a:r>
            <a:endParaRPr lang="en-US" sz="8000" spc="-1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93581" y="3602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531731" y="9222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72725" y="168764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62087" y="2522456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1141332" y="3440180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063756" y="435790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868109" y="5230184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512681" y="59609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3581" y="6494381"/>
            <a:ext cx="231938" cy="231938"/>
          </a:xfrm>
          <a:prstGeom prst="ellipse">
            <a:avLst/>
          </a:prstGeom>
          <a:solidFill>
            <a:srgbClr val="FCEE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6773" y="2162907"/>
            <a:ext cx="75819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If someone wanted to read your article, what would they want to know? 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3669" y="8535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EEE4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Research</a:t>
            </a:r>
            <a:endParaRPr lang="en-US" dirty="0">
              <a:solidFill>
                <a:srgbClr val="FCEEE4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Image result for reading pn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833" l="0" r="91538">
                        <a14:foregroundMark x1="33077" y1="34667" x2="33385" y2="40167"/>
                        <a14:foregroundMark x1="34154" y1="38333" x2="41692" y2="39667"/>
                        <a14:foregroundMark x1="52154" y1="87667" x2="62769" y2="85333"/>
                        <a14:foregroundMark x1="9077" y1="71667" x2="18308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13" y="3204118"/>
            <a:ext cx="4389809" cy="40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466</Words>
  <Application>Microsoft Office PowerPoint</Application>
  <PresentationFormat>Widescreen</PresentationFormat>
  <Paragraphs>176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맑은 고딕</vt:lpstr>
      <vt:lpstr>Aharoni</vt:lpstr>
      <vt:lpstr>Arial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Office Theme</vt:lpstr>
      <vt:lpstr>Essay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 Writing</dc:title>
  <dc:creator>Joseph Moore</dc:creator>
  <cp:lastModifiedBy>Joseph Moore</cp:lastModifiedBy>
  <cp:revision>25</cp:revision>
  <dcterms:created xsi:type="dcterms:W3CDTF">2019-07-29T00:09:13Z</dcterms:created>
  <dcterms:modified xsi:type="dcterms:W3CDTF">2019-08-05T00:50:25Z</dcterms:modified>
</cp:coreProperties>
</file>